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5" r:id="rId1"/>
    <p:sldMasterId id="2147483811" r:id="rId2"/>
    <p:sldMasterId id="2147483819" r:id="rId3"/>
  </p:sldMasterIdLst>
  <p:notesMasterIdLst>
    <p:notesMasterId r:id="rId19"/>
  </p:notesMasterIdLst>
  <p:sldIdLst>
    <p:sldId id="659" r:id="rId4"/>
    <p:sldId id="345" r:id="rId5"/>
    <p:sldId id="671" r:id="rId6"/>
    <p:sldId id="661" r:id="rId7"/>
    <p:sldId id="622" r:id="rId8"/>
    <p:sldId id="624" r:id="rId9"/>
    <p:sldId id="678" r:id="rId10"/>
    <p:sldId id="633" r:id="rId11"/>
    <p:sldId id="666" r:id="rId12"/>
    <p:sldId id="667" r:id="rId13"/>
    <p:sldId id="668" r:id="rId14"/>
    <p:sldId id="669" r:id="rId15"/>
    <p:sldId id="664" r:id="rId16"/>
    <p:sldId id="682" r:id="rId17"/>
    <p:sldId id="674" r:id="rId18"/>
  </p:sldIdLst>
  <p:sldSz cx="12192000" cy="6858000"/>
  <p:notesSz cx="6858000" cy="9144000"/>
  <p:embeddedFontLst>
    <p:embeddedFont>
      <p:font typeface="Arial Black" panose="020B0604020202020204" pitchFamily="34" charset="0"/>
      <p:bold r:id="rId20"/>
    </p:embeddedFont>
    <p:embeddedFont>
      <p:font typeface="IBM Plex Sans" panose="020B0503050203000203"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62FE"/>
    <a:srgbClr val="767676"/>
    <a:srgbClr val="161616"/>
    <a:srgbClr val="C1C7CD"/>
    <a:srgbClr val="8A3FFC"/>
    <a:srgbClr val="181818"/>
    <a:srgbClr val="F2F4F8"/>
    <a:srgbClr val="001141"/>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6"/>
    <p:restoredTop sz="93469"/>
  </p:normalViewPr>
  <p:slideViewPr>
    <p:cSldViewPr snapToGrid="0" snapToObjects="1">
      <p:cViewPr varScale="1">
        <p:scale>
          <a:sx n="115" d="100"/>
          <a:sy n="115" d="100"/>
        </p:scale>
        <p:origin x="124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6DB07-8BF9-1E41-AB6E-4164DB5B9FB4}" type="datetimeFigureOut">
              <a:rPr lang="en-US" smtClean="0"/>
              <a:t>1/10/24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C33AC-54C0-7D44-B266-328907ACAA94}" type="slidenum">
              <a:rPr lang="en-US" smtClean="0"/>
              <a:t>‹#›</a:t>
            </a:fld>
            <a:endParaRPr lang="en-US" dirty="0"/>
          </a:p>
        </p:txBody>
      </p:sp>
    </p:spTree>
    <p:extLst>
      <p:ext uri="{BB962C8B-B14F-4D97-AF65-F5344CB8AC3E}">
        <p14:creationId xmlns:p14="http://schemas.microsoft.com/office/powerpoint/2010/main" val="367698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a:t>
            </a:fld>
            <a:endParaRPr lang="en-US" dirty="0"/>
          </a:p>
        </p:txBody>
      </p:sp>
    </p:spTree>
    <p:extLst>
      <p:ext uri="{BB962C8B-B14F-4D97-AF65-F5344CB8AC3E}">
        <p14:creationId xmlns:p14="http://schemas.microsoft.com/office/powerpoint/2010/main" val="116385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3</a:t>
            </a:fld>
            <a:endParaRPr lang="en-US" dirty="0"/>
          </a:p>
        </p:txBody>
      </p:sp>
    </p:spTree>
    <p:extLst>
      <p:ext uri="{BB962C8B-B14F-4D97-AF65-F5344CB8AC3E}">
        <p14:creationId xmlns:p14="http://schemas.microsoft.com/office/powerpoint/2010/main" val="374131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u="none" strike="noStrike" kern="1200" cap="none" spc="0" normalizeH="0" baseline="0" noProof="0" smtClean="0">
                <a:ln>
                  <a:noFill/>
                </a:ln>
                <a:solidFill>
                  <a:prstClr val="black"/>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207123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u="none" strike="noStrike" kern="1200" cap="none" spc="0" normalizeH="0" baseline="0" noProof="0" smtClean="0">
                <a:ln>
                  <a:noFill/>
                </a:ln>
                <a:solidFill>
                  <a:prstClr val="black"/>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422180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b="0" i="0" u="none" strike="noStrike" kern="1200" cap="none" spc="0" normalizeH="0" baseline="0" noProof="0" smtClean="0">
                <a:ln>
                  <a:noFill/>
                </a:ln>
                <a:solidFill>
                  <a:prstClr val="black"/>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1100464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pec Deck Bas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7105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Divid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
        <p:nvSpPr>
          <p:cNvPr id="6" name="Footer Placeholder 1"/>
          <p:cNvSpPr>
            <a:spLocks noGrp="1"/>
          </p:cNvSpPr>
          <p:nvPr>
            <p:ph type="ftr" sz="quarter" idx="12"/>
          </p:nvPr>
        </p:nvSpPr>
        <p:spPr>
          <a:xfrm>
            <a:off x="304800" y="6437376"/>
            <a:ext cx="8534400" cy="182880"/>
          </a:xfrm>
        </p:spPr>
        <p:txBody>
          <a:bodyPr/>
          <a:lstStyle>
            <a:lvl1pPr>
              <a:defRPr>
                <a:solidFill>
                  <a:schemeClr val="bg2"/>
                </a:solidFill>
              </a:defRPr>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907099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4814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latin typeface="IBM Plex Sans"/>
                <a:ea typeface="IBM Plex Sans"/>
                <a:cs typeface="IBM Plex Sans"/>
                <a:sym typeface="IBM Plex Sans"/>
              </a:rPr>
              <a:t>© The Weather Company, LLC 2024</a:t>
            </a:r>
            <a:endParaRPr lang="en-US" dirty="0">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482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5549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978651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b="0" i="0">
                <a:solidFill>
                  <a:schemeClr val="bg1"/>
                </a:solidFill>
                <a:latin typeface="IBM Plex Sans" panose="020B0503050203000203" pitchFamily="34" charset="0"/>
              </a:defRPr>
            </a:lvl1pPr>
          </a:lstStyle>
          <a:p>
            <a:r>
              <a:rPr lang="en-US">
                <a:latin typeface="IBM Plex Sans"/>
                <a:ea typeface="IBM Plex Sans"/>
                <a:cs typeface="IBM Plex Sans"/>
                <a:sym typeface="IBM Plex Sans"/>
              </a:rPr>
              <a:t>© The Weather Company, LLC 2024</a:t>
            </a:r>
            <a:endParaRPr lang="en-US" dirty="0">
              <a:latin typeface="IBM Plex Sans"/>
              <a:ea typeface="IBM Plex Sans"/>
              <a:cs typeface="IBM Plex Sans"/>
              <a:sym typeface="IBM Plex Sans"/>
            </a:endParaRP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699842297"/>
      </p:ext>
    </p:extLst>
  </p:cSld>
  <p:clrMap bg1="dk1" tx1="lt1" bg2="dk2" tx2="lt2" accent1="accent1" accent2="accent2" accent3="accent3" accent4="accent4" accent5="accent5" accent6="accent6" hlink="hlink" folHlink="folHlink"/>
  <p:sldLayoutIdLst>
    <p:sldLayoutId id="2147483743" r:id="rId1"/>
    <p:sldLayoutId id="2147483804" r:id="rId2"/>
    <p:sldLayoutId id="2147483805" r:id="rId3"/>
  </p:sldLayoutIdLst>
  <p:hf hdr="0" dt="0"/>
  <p:txStyles>
    <p:titleStyle>
      <a:lvl1pPr algn="l" rtl="0" eaLnBrk="1" fontAlgn="base" hangingPunct="1">
        <a:lnSpc>
          <a:spcPct val="90000"/>
        </a:lnSpc>
        <a:spcBef>
          <a:spcPct val="0"/>
        </a:spcBef>
        <a:spcAft>
          <a:spcPct val="0"/>
        </a:spcAft>
        <a:defRPr sz="3200" b="0" i="0">
          <a:solidFill>
            <a:schemeClr val="tx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b="0" i="0">
                <a:solidFill>
                  <a:schemeClr val="bg1"/>
                </a:solidFill>
                <a:latin typeface="IBM Plex Sans" panose="020B0503050203000203" pitchFamily="34" charset="0"/>
              </a:defRPr>
            </a:lvl1pPr>
          </a:lstStyle>
          <a:p>
            <a:r>
              <a:rPr lang="en-US">
                <a:latin typeface="IBM Plex Sans"/>
                <a:ea typeface="IBM Plex Sans"/>
                <a:cs typeface="IBM Plex Sans"/>
                <a:sym typeface="IBM Plex Sans"/>
              </a:rPr>
              <a:t>© The Weather Company, LLC 2024</a:t>
            </a:r>
            <a:endParaRPr lang="en-US" dirty="0">
              <a:latin typeface="IBM Plex Sans"/>
              <a:ea typeface="IBM Plex Sans"/>
              <a:cs typeface="IBM Plex Sans"/>
              <a:sym typeface="IBM Plex Sans"/>
            </a:endParaRP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270758540"/>
      </p:ext>
    </p:extLst>
  </p:cSld>
  <p:clrMap bg1="dk1" tx1="lt1" bg2="dk2" tx2="lt2" accent1="accent1" accent2="accent2" accent3="accent3" accent4="accent4" accent5="accent5" accent6="accent6" hlink="hlink" folHlink="folHlink"/>
  <p:sldLayoutIdLst>
    <p:sldLayoutId id="2147483813" r:id="rId1"/>
    <p:sldLayoutId id="2147483814" r:id="rId2"/>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r>
              <a:rPr lang="en-US">
                <a:latin typeface="IBM Plex Sans"/>
                <a:ea typeface="IBM Plex Sans"/>
                <a:cs typeface="IBM Plex Sans"/>
                <a:sym typeface="IBM Plex Sans"/>
              </a:rPr>
              <a:t>© The Weather Company, LLC 2024</a:t>
            </a:r>
            <a:endParaRPr lang="en-US" dirty="0">
              <a:latin typeface="IBM Plex Sans"/>
              <a:ea typeface="IBM Plex Sans"/>
              <a:cs typeface="IBM Plex Sans"/>
              <a:sym typeface="IBM Plex Sans"/>
            </a:endParaRP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9744058"/>
      </p:ext>
    </p:extLst>
  </p:cSld>
  <p:clrMap bg1="dk1" tx1="lt1" bg2="dk2" tx2="lt2" accent1="accent1" accent2="accent2" accent3="accent3" accent4="accent4" accent5="accent5" accent6="accent6" hlink="hlink" folHlink="folHlink"/>
  <p:sldLayoutIdLst>
    <p:sldLayoutId id="2147483822" r:id="rId1"/>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open?id=1LLJJFqJlR31zjmonAgUYiPPcO0b68CyP&amp;usp=drive_copy"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hyperlink" Target="https://drive.google.com/file/d/1VUpepO-p3gpaUOwopKZ5350m0iZdljq7/view?usp=sharing" TargetMode="External"/><Relationship Id="rId4" Type="http://schemas.openxmlformats.org/officeDocument/2006/relationships/hyperlink" Target="https://drive.google.com/open?id=1LK_l-2e1yKvZAL6HAJ7ssZPHKWs_L4bd&amp;usp=drive_copy"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sky with clouds&#10;&#10;Description automatically generated with low confidence">
            <a:extLst>
              <a:ext uri="{FF2B5EF4-FFF2-40B4-BE49-F238E27FC236}">
                <a16:creationId xmlns:a16="http://schemas.microsoft.com/office/drawing/2014/main" id="{03EC6348-8B8F-11FB-74E1-68FB63982B79}"/>
              </a:ext>
            </a:extLst>
          </p:cNvPr>
          <p:cNvPicPr>
            <a:picLocks noChangeAspect="1"/>
          </p:cNvPicPr>
          <p:nvPr/>
        </p:nvPicPr>
        <p:blipFill>
          <a:blip r:embed="rId3"/>
          <a:stretch>
            <a:fillRect/>
          </a:stretch>
        </p:blipFill>
        <p:spPr>
          <a:xfrm>
            <a:off x="0" y="1176"/>
            <a:ext cx="12194094" cy="6856823"/>
          </a:xfrm>
          <a:prstGeom prst="rect">
            <a:avLst/>
          </a:prstGeom>
        </p:spPr>
      </p:pic>
      <p:sp>
        <p:nvSpPr>
          <p:cNvPr id="8" name="Title 1">
            <a:extLst>
              <a:ext uri="{FF2B5EF4-FFF2-40B4-BE49-F238E27FC236}">
                <a16:creationId xmlns:a16="http://schemas.microsoft.com/office/drawing/2014/main" id="{6CD8CC91-BA1F-B84A-BAC9-AACB3CC58225}"/>
              </a:ext>
            </a:extLst>
          </p:cNvPr>
          <p:cNvSpPr txBox="1">
            <a:spLocks/>
          </p:cNvSpPr>
          <p:nvPr/>
        </p:nvSpPr>
        <p:spPr>
          <a:xfrm>
            <a:off x="304800" y="411480"/>
            <a:ext cx="8521699" cy="1735066"/>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Aft>
                <a:spcPts val="0"/>
              </a:spcAft>
            </a:pPr>
            <a:r>
              <a:rPr lang="en-US" kern="0" dirty="0">
                <a:latin typeface="IBM Plex Sans" panose="020B0503050203000203" pitchFamily="34" charset="0"/>
                <a:ea typeface="Helvetica" charset="0"/>
                <a:cs typeface="Arial" panose="020B0604020202020204" pitchFamily="34" charset="0"/>
              </a:rPr>
              <a:t>The Weather Channel Integrated Daily Details, Mobile App</a:t>
            </a:r>
          </a:p>
          <a:p>
            <a:pPr>
              <a:spcAft>
                <a:spcPts val="0"/>
              </a:spcAft>
            </a:pPr>
            <a:r>
              <a:rPr lang="en-US" kern="0" dirty="0">
                <a:latin typeface="IBM Plex Sans" panose="020B0503050203000203" pitchFamily="34" charset="0"/>
                <a:cs typeface="Arial" panose="020B0604020202020204" pitchFamily="34" charset="0"/>
              </a:rPr>
              <a:t>—</a:t>
            </a:r>
          </a:p>
          <a:p>
            <a:pPr>
              <a:spcAft>
                <a:spcPts val="0"/>
              </a:spcAft>
            </a:pPr>
            <a:r>
              <a:rPr lang="en-US" sz="2400" kern="0" dirty="0">
                <a:latin typeface="IBM Plex Sans" panose="020B0503050203000203" pitchFamily="34" charset="0"/>
                <a:cs typeface="Arial" panose="020B0604020202020204" pitchFamily="34" charset="0"/>
              </a:rPr>
              <a:t>Specifications and Style Guide </a:t>
            </a:r>
            <a:r>
              <a:rPr lang="en-US" sz="1800" kern="0" dirty="0">
                <a:latin typeface="IBM Plex Sans" panose="020B0503050203000203" pitchFamily="34" charset="0"/>
                <a:cs typeface="Arial" panose="020B0604020202020204" pitchFamily="34" charset="0"/>
              </a:rPr>
              <a:t>2024.Q1.V1</a:t>
            </a:r>
          </a:p>
          <a:p>
            <a:pPr>
              <a:spcAft>
                <a:spcPts val="0"/>
              </a:spcAft>
            </a:pPr>
            <a:endParaRPr lang="en-US" sz="2400" kern="0" dirty="0">
              <a:latin typeface="IBM Plex Sans" panose="020B0503050203000203" pitchFamily="34" charset="0"/>
              <a:cs typeface="Arial" panose="020B0604020202020204" pitchFamily="34" charset="0"/>
            </a:endParaRPr>
          </a:p>
          <a:p>
            <a:pPr>
              <a:spcAft>
                <a:spcPts val="0"/>
              </a:spcAft>
            </a:pPr>
            <a:endParaRPr lang="en-US" sz="2400" kern="0" dirty="0">
              <a:latin typeface="IBM Plex Sans" panose="020B0503050203000203" pitchFamily="34" charset="0"/>
              <a:ea typeface="IBM Plex Sans" charset="0"/>
              <a:cs typeface="Arial" panose="020B0604020202020204" pitchFamily="34" charset="0"/>
            </a:endParaRPr>
          </a:p>
        </p:txBody>
      </p:sp>
      <p:pic>
        <p:nvPicPr>
          <p:cNvPr id="4" name="Picture">
            <a:extLst>
              <a:ext uri="{FF2B5EF4-FFF2-40B4-BE49-F238E27FC236}">
                <a16:creationId xmlns:a16="http://schemas.microsoft.com/office/drawing/2014/main" id="{5BAC7758-80B2-E627-BDBA-E653675BEEAB}"/>
              </a:ext>
            </a:extLst>
          </p:cNvPr>
          <p:cNvPicPr>
            <a:picLocks noChangeAspect="1"/>
          </p:cNvPicPr>
          <p:nvPr/>
        </p:nvPicPr>
        <p:blipFill>
          <a:blip r:embed="rId4"/>
          <a:srcRect/>
          <a:stretch/>
        </p:blipFill>
        <p:spPr>
          <a:xfrm>
            <a:off x="11171905" y="5928332"/>
            <a:ext cx="739679" cy="558003"/>
          </a:xfrm>
          <a:prstGeom prst="rect">
            <a:avLst/>
          </a:prstGeom>
        </p:spPr>
      </p:pic>
      <p:sp>
        <p:nvSpPr>
          <p:cNvPr id="7" name="Rectangle 6">
            <a:extLst>
              <a:ext uri="{FF2B5EF4-FFF2-40B4-BE49-F238E27FC236}">
                <a16:creationId xmlns:a16="http://schemas.microsoft.com/office/drawing/2014/main" id="{7C9D275B-CBC2-5B20-5262-5C0939D86322}"/>
              </a:ext>
            </a:extLst>
          </p:cNvPr>
          <p:cNvSpPr/>
          <p:nvPr/>
        </p:nvSpPr>
        <p:spPr>
          <a:xfrm>
            <a:off x="304800" y="2263473"/>
            <a:ext cx="3528646" cy="335364"/>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Please use Presentation Mode to view animated examples.</a:t>
            </a:r>
          </a:p>
        </p:txBody>
      </p:sp>
    </p:spTree>
    <p:extLst>
      <p:ext uri="{BB962C8B-B14F-4D97-AF65-F5344CB8AC3E}">
        <p14:creationId xmlns:p14="http://schemas.microsoft.com/office/powerpoint/2010/main" val="22845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7422D150-D23E-B84E-BA40-44B253C5D8B5}"/>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9" name="Footer Placeholder 2">
            <a:extLst>
              <a:ext uri="{FF2B5EF4-FFF2-40B4-BE49-F238E27FC236}">
                <a16:creationId xmlns:a16="http://schemas.microsoft.com/office/drawing/2014/main" id="{960BD6FB-D6B4-5F4D-9EE6-87D7165B8375}"/>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solidFill>
                  <a:srgbClr val="161616"/>
                </a:solidFill>
                <a:latin typeface="IBM Plex Sans" panose="020B0503050203000203" pitchFamily="34" charset="0"/>
              </a:rPr>
              <a:t>10</a:t>
            </a:fld>
            <a:endParaRPr lang="en-US" dirty="0">
              <a:solidFill>
                <a:srgbClr val="161616"/>
              </a:solidFill>
              <a:latin typeface="IBM Plex Sans" panose="020B0503050203000203" pitchFamily="34" charset="0"/>
            </a:endParaRPr>
          </a:p>
        </p:txBody>
      </p:sp>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3324" y="411163"/>
            <a:ext cx="5486400" cy="639762"/>
          </a:xfrm>
        </p:spPr>
        <p:txBody>
          <a:bodyPr/>
          <a:lstStyle/>
          <a:p>
            <a:r>
              <a:rPr lang="en-US" dirty="0">
                <a:solidFill>
                  <a:srgbClr val="161616"/>
                </a:solidFill>
              </a:rPr>
              <a:t>Sponsorship Options</a:t>
            </a:r>
          </a:p>
        </p:txBody>
      </p:sp>
      <p:sp>
        <p:nvSpPr>
          <p:cNvPr id="7" name="Text Placeholder 5">
            <a:extLst>
              <a:ext uri="{FF2B5EF4-FFF2-40B4-BE49-F238E27FC236}">
                <a16:creationId xmlns:a16="http://schemas.microsoft.com/office/drawing/2014/main" id="{E70640E2-1162-4840-A6B3-FC57978FE21F}"/>
              </a:ext>
            </a:extLst>
          </p:cNvPr>
          <p:cNvSpPr txBox="1">
            <a:spLocks/>
          </p:cNvSpPr>
          <p:nvPr/>
        </p:nvSpPr>
        <p:spPr>
          <a:xfrm>
            <a:off x="304800" y="1123656"/>
            <a:ext cx="5449537" cy="5008203"/>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Our sponsorship options are tailored to reach our users in the moments that matter. </a:t>
            </a:r>
          </a:p>
          <a:p>
            <a:pPr defTabSz="1219170">
              <a:spcBef>
                <a:spcPts val="1467"/>
              </a:spcBef>
            </a:pPr>
            <a:r>
              <a:rPr lang="en-US" b="1" kern="0" dirty="0">
                <a:solidFill>
                  <a:srgbClr val="161616"/>
                </a:solidFill>
                <a:latin typeface="IBM Plex Sans" panose="020B0503050203000203" pitchFamily="34" charset="0"/>
                <a:ea typeface="Helvetica" charset="0"/>
                <a:cs typeface="Arial"/>
                <a:sym typeface="Arial"/>
              </a:rPr>
              <a:t>Week Ahead</a:t>
            </a:r>
            <a:br>
              <a:rPr lang="en-US" sz="1100" b="1" kern="0" dirty="0">
                <a:solidFill>
                  <a:srgbClr val="161616"/>
                </a:solidFill>
                <a:latin typeface="IBM Plex Sans" panose="020B0503050203000203" pitchFamily="34" charset="0"/>
                <a:ea typeface="Helvetica" charset="0"/>
                <a:cs typeface="Arial"/>
                <a:sym typeface="Arial"/>
              </a:rPr>
            </a:br>
            <a:r>
              <a:rPr lang="en-US" sz="1100" kern="0" dirty="0">
                <a:solidFill>
                  <a:srgbClr val="161616"/>
                </a:solidFill>
                <a:latin typeface="IBM Plex Sans" panose="020B0503050203000203" pitchFamily="34" charset="0"/>
                <a:ea typeface="Helvetica" charset="0"/>
                <a:cs typeface="Arial"/>
                <a:sym typeface="Arial"/>
              </a:rPr>
              <a:t>Flight runs all day Sunday and Monday, when our users are getting organized for the coming week. During that time, the integrated ad lives on the Sunday through Wednesday tabs of the Daily Details page.</a:t>
            </a:r>
          </a:p>
          <a:p>
            <a:pPr defTabSz="1219170">
              <a:spcBef>
                <a:spcPts val="1467"/>
              </a:spcBef>
            </a:pPr>
            <a:r>
              <a:rPr lang="en-US" b="1" kern="0" dirty="0">
                <a:solidFill>
                  <a:srgbClr val="161616"/>
                </a:solidFill>
                <a:latin typeface="IBM Plex Sans" panose="020B0503050203000203" pitchFamily="34" charset="0"/>
                <a:ea typeface="Helvetica" charset="0"/>
                <a:cs typeface="Arial"/>
                <a:sym typeface="Arial"/>
              </a:rPr>
              <a:t>Weekend Planning</a:t>
            </a:r>
            <a:br>
              <a:rPr lang="en-US" sz="1100" b="1" kern="0" dirty="0">
                <a:solidFill>
                  <a:srgbClr val="161616"/>
                </a:solidFill>
                <a:latin typeface="IBM Plex Sans" panose="020B0503050203000203" pitchFamily="34" charset="0"/>
                <a:ea typeface="Helvetica" charset="0"/>
                <a:cs typeface="Arial"/>
                <a:sym typeface="Arial"/>
              </a:rPr>
            </a:br>
            <a:r>
              <a:rPr lang="en-US" sz="1100" kern="0" dirty="0">
                <a:solidFill>
                  <a:srgbClr val="161616"/>
                </a:solidFill>
                <a:latin typeface="IBM Plex Sans" panose="020B0503050203000203" pitchFamily="34" charset="0"/>
                <a:ea typeface="Helvetica" charset="0"/>
                <a:cs typeface="Arial"/>
                <a:sym typeface="Arial"/>
              </a:rPr>
              <a:t>Flight runs Thursday through Saturday, when weekend activities are being considered. During that time, the integrated ad lives on the Saturday and Sunday tabs of the Daily Details page.</a:t>
            </a:r>
          </a:p>
          <a:p>
            <a:pPr defTabSz="1219170">
              <a:spcBef>
                <a:spcPts val="1467"/>
              </a:spcBef>
            </a:pPr>
            <a:r>
              <a:rPr lang="en-US" b="1" kern="0" dirty="0">
                <a:solidFill>
                  <a:srgbClr val="161616"/>
                </a:solidFill>
                <a:latin typeface="IBM Plex Sans" panose="020B0503050203000203" pitchFamily="34" charset="0"/>
                <a:ea typeface="Helvetica" charset="0"/>
                <a:cs typeface="Arial"/>
                <a:sym typeface="Arial"/>
              </a:rPr>
              <a:t>Holiday / Event</a:t>
            </a:r>
            <a:br>
              <a:rPr lang="en-US" sz="1100" kern="0" dirty="0">
                <a:solidFill>
                  <a:srgbClr val="161616"/>
                </a:solidFill>
                <a:latin typeface="IBM Plex Sans" panose="020B0503050203000203" pitchFamily="34" charset="0"/>
                <a:ea typeface="Helvetica" charset="0"/>
                <a:cs typeface="Arial"/>
                <a:sym typeface="Arial"/>
              </a:rPr>
            </a:br>
            <a:r>
              <a:rPr lang="en-US" sz="1100" kern="0" dirty="0">
                <a:solidFill>
                  <a:srgbClr val="161616"/>
                </a:solidFill>
                <a:latin typeface="IBM Plex Sans" panose="020B0503050203000203" pitchFamily="34" charset="0"/>
                <a:ea typeface="Helvetica" charset="0"/>
                <a:cs typeface="Arial"/>
                <a:sym typeface="Arial"/>
              </a:rPr>
              <a:t>Flight runs 4 days prior to a holiday or event, as well as on the day itself, to take advantage of The Weather Channel’s traditional spike in traffic as our users plan how to celebrate. During that time, the integrated ad lives on the tab of the Daily Details page that corresponds with the holiday or event. </a:t>
            </a:r>
          </a:p>
          <a:p>
            <a:pPr defTabSz="1219170">
              <a:spcBef>
                <a:spcPts val="1467"/>
              </a:spcBef>
            </a:pPr>
            <a:r>
              <a:rPr lang="en-US" sz="900" kern="0" dirty="0">
                <a:solidFill>
                  <a:srgbClr val="767676"/>
                </a:solidFill>
                <a:latin typeface="IBM Plex Sans" panose="020B0503050203000203" pitchFamily="34" charset="0"/>
                <a:ea typeface="Helvetica" charset="0"/>
                <a:cs typeface="Arial"/>
                <a:sym typeface="Arial"/>
              </a:rPr>
              <a:t>For a list of holidays and events available for sponsorship please contact your TWC sales representative.</a:t>
            </a:r>
            <a:br>
              <a:rPr lang="en-US" sz="900" kern="0" dirty="0">
                <a:solidFill>
                  <a:srgbClr val="767676"/>
                </a:solidFill>
                <a:latin typeface="IBM Plex Sans" panose="020B0503050203000203" pitchFamily="34" charset="0"/>
                <a:ea typeface="Helvetica" charset="0"/>
                <a:cs typeface="Arial"/>
                <a:sym typeface="Arial"/>
              </a:rPr>
            </a:br>
            <a:br>
              <a:rPr lang="en-US" sz="900" kern="0" dirty="0">
                <a:solidFill>
                  <a:srgbClr val="767676"/>
                </a:solidFill>
                <a:latin typeface="IBM Plex Sans" panose="020B0503050203000203" pitchFamily="34" charset="0"/>
                <a:ea typeface="Helvetica" charset="0"/>
                <a:cs typeface="Arial"/>
                <a:sym typeface="Arial"/>
              </a:rPr>
            </a:br>
            <a:r>
              <a:rPr lang="en-US" sz="900" kern="0" dirty="0">
                <a:solidFill>
                  <a:srgbClr val="767676"/>
                </a:solidFill>
                <a:latin typeface="IBM Plex Sans" panose="020B0503050203000203" pitchFamily="34" charset="0"/>
                <a:ea typeface="Helvetica" charset="0"/>
                <a:cs typeface="Arial"/>
                <a:sym typeface="Arial"/>
              </a:rPr>
              <a:t>Run-of-network placements are also available. Please note, RON placements will not be accompanied by a branded Insight element (see “Sponsored Insights” slide 11).</a:t>
            </a:r>
          </a:p>
        </p:txBody>
      </p:sp>
      <p:sp>
        <p:nvSpPr>
          <p:cNvPr id="184" name="Text Placeholder 5">
            <a:extLst>
              <a:ext uri="{FF2B5EF4-FFF2-40B4-BE49-F238E27FC236}">
                <a16:creationId xmlns:a16="http://schemas.microsoft.com/office/drawing/2014/main" id="{50848A9F-87A9-0D4D-B6A9-C9BA0567D5B7}"/>
              </a:ext>
            </a:extLst>
          </p:cNvPr>
          <p:cNvSpPr txBox="1">
            <a:spLocks/>
          </p:cNvSpPr>
          <p:nvPr/>
        </p:nvSpPr>
        <p:spPr>
          <a:xfrm>
            <a:off x="6331932" y="980320"/>
            <a:ext cx="932291" cy="525687"/>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sz="1200" b="1" kern="0" dirty="0">
                <a:solidFill>
                  <a:srgbClr val="001141"/>
                </a:solidFill>
                <a:latin typeface="IBM Plex Sans" panose="020B0503050203000203" pitchFamily="34" charset="0"/>
                <a:ea typeface="Helvetica" charset="0"/>
                <a:cs typeface="Arial"/>
                <a:sym typeface="Arial"/>
              </a:rPr>
              <a:t>Week </a:t>
            </a:r>
            <a:br>
              <a:rPr lang="en-US" sz="1200" b="1" kern="0" dirty="0">
                <a:solidFill>
                  <a:srgbClr val="001141"/>
                </a:solidFill>
                <a:latin typeface="IBM Plex Sans" panose="020B0503050203000203" pitchFamily="34" charset="0"/>
                <a:ea typeface="Helvetica" charset="0"/>
                <a:cs typeface="Arial"/>
                <a:sym typeface="Arial"/>
              </a:rPr>
            </a:br>
            <a:r>
              <a:rPr lang="en-US" sz="1200" b="1" kern="0" dirty="0">
                <a:solidFill>
                  <a:srgbClr val="001141"/>
                </a:solidFill>
                <a:latin typeface="IBM Plex Sans" panose="020B0503050203000203" pitchFamily="34" charset="0"/>
                <a:ea typeface="Helvetica" charset="0"/>
                <a:cs typeface="Arial"/>
                <a:sym typeface="Arial"/>
              </a:rPr>
              <a:t>Ahead</a:t>
            </a:r>
          </a:p>
        </p:txBody>
      </p:sp>
      <p:sp>
        <p:nvSpPr>
          <p:cNvPr id="185" name="Text Placeholder 5">
            <a:extLst>
              <a:ext uri="{FF2B5EF4-FFF2-40B4-BE49-F238E27FC236}">
                <a16:creationId xmlns:a16="http://schemas.microsoft.com/office/drawing/2014/main" id="{875AD7E9-1B8C-C74F-93B4-4D0DBFCE3064}"/>
              </a:ext>
            </a:extLst>
          </p:cNvPr>
          <p:cNvSpPr txBox="1">
            <a:spLocks/>
          </p:cNvSpPr>
          <p:nvPr/>
        </p:nvSpPr>
        <p:spPr>
          <a:xfrm>
            <a:off x="6331932" y="2936016"/>
            <a:ext cx="1035106" cy="525687"/>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sz="1200" b="1" kern="0" dirty="0">
                <a:solidFill>
                  <a:srgbClr val="001141"/>
                </a:solidFill>
                <a:latin typeface="IBM Plex Sans" panose="020B0503050203000203" pitchFamily="34" charset="0"/>
                <a:ea typeface="Helvetica" charset="0"/>
                <a:cs typeface="Arial"/>
                <a:sym typeface="Arial"/>
              </a:rPr>
              <a:t>Weekend Planning</a:t>
            </a:r>
          </a:p>
        </p:txBody>
      </p:sp>
      <p:sp>
        <p:nvSpPr>
          <p:cNvPr id="186" name="Text Placeholder 5">
            <a:extLst>
              <a:ext uri="{FF2B5EF4-FFF2-40B4-BE49-F238E27FC236}">
                <a16:creationId xmlns:a16="http://schemas.microsoft.com/office/drawing/2014/main" id="{856537CA-ECDB-BE4A-AB25-7F948705B406}"/>
              </a:ext>
            </a:extLst>
          </p:cNvPr>
          <p:cNvSpPr txBox="1">
            <a:spLocks/>
          </p:cNvSpPr>
          <p:nvPr/>
        </p:nvSpPr>
        <p:spPr>
          <a:xfrm>
            <a:off x="6331932" y="5060682"/>
            <a:ext cx="1178059" cy="525687"/>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sz="1200" b="1" kern="0" dirty="0">
                <a:solidFill>
                  <a:srgbClr val="001141"/>
                </a:solidFill>
                <a:latin typeface="IBM Plex Sans" panose="020B0503050203000203" pitchFamily="34" charset="0"/>
                <a:ea typeface="Helvetica" charset="0"/>
                <a:cs typeface="Arial"/>
                <a:sym typeface="Arial"/>
              </a:rPr>
              <a:t>Holiday / </a:t>
            </a:r>
            <a:br>
              <a:rPr lang="en-US" sz="1200" b="1" kern="0" dirty="0">
                <a:solidFill>
                  <a:srgbClr val="001141"/>
                </a:solidFill>
                <a:latin typeface="IBM Plex Sans" panose="020B0503050203000203" pitchFamily="34" charset="0"/>
                <a:ea typeface="Helvetica" charset="0"/>
                <a:cs typeface="Arial"/>
                <a:sym typeface="Arial"/>
              </a:rPr>
            </a:br>
            <a:r>
              <a:rPr lang="en-US" sz="1200" b="1" kern="0" dirty="0">
                <a:solidFill>
                  <a:srgbClr val="001141"/>
                </a:solidFill>
                <a:latin typeface="IBM Plex Sans" panose="020B0503050203000203" pitchFamily="34" charset="0"/>
                <a:ea typeface="Helvetica" charset="0"/>
                <a:cs typeface="Arial"/>
                <a:sym typeface="Arial"/>
              </a:rPr>
              <a:t>Event</a:t>
            </a:r>
          </a:p>
        </p:txBody>
      </p:sp>
      <p:cxnSp>
        <p:nvCxnSpPr>
          <p:cNvPr id="189" name="Straight Connector 188">
            <a:extLst>
              <a:ext uri="{FF2B5EF4-FFF2-40B4-BE49-F238E27FC236}">
                <a16:creationId xmlns:a16="http://schemas.microsoft.com/office/drawing/2014/main" id="{02ECE04A-30F3-544D-B1DB-630346ABACFD}"/>
              </a:ext>
            </a:extLst>
          </p:cNvPr>
          <p:cNvCxnSpPr>
            <a:cxnSpLocks/>
          </p:cNvCxnSpPr>
          <p:nvPr/>
        </p:nvCxnSpPr>
        <p:spPr bwMode="auto">
          <a:xfrm>
            <a:off x="6313714" y="2272785"/>
            <a:ext cx="5684638" cy="0"/>
          </a:xfrm>
          <a:prstGeom prst="line">
            <a:avLst/>
          </a:prstGeom>
          <a:ln w="12700">
            <a:solidFill>
              <a:srgbClr val="C1C7CD"/>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BB414AA8-53AC-3645-8E04-DD5BD78FD8C2}"/>
              </a:ext>
            </a:extLst>
          </p:cNvPr>
          <p:cNvCxnSpPr>
            <a:cxnSpLocks/>
          </p:cNvCxnSpPr>
          <p:nvPr/>
        </p:nvCxnSpPr>
        <p:spPr bwMode="auto">
          <a:xfrm>
            <a:off x="6306457" y="4351549"/>
            <a:ext cx="5691895" cy="0"/>
          </a:xfrm>
          <a:prstGeom prst="line">
            <a:avLst/>
          </a:prstGeom>
          <a:ln w="12700">
            <a:solidFill>
              <a:srgbClr val="C1C7CD"/>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8" name="Rectangle 197">
            <a:extLst>
              <a:ext uri="{FF2B5EF4-FFF2-40B4-BE49-F238E27FC236}">
                <a16:creationId xmlns:a16="http://schemas.microsoft.com/office/drawing/2014/main" id="{8AA90DB0-DEFB-D64B-8530-11034FBD31A5}"/>
              </a:ext>
            </a:extLst>
          </p:cNvPr>
          <p:cNvSpPr/>
          <p:nvPr/>
        </p:nvSpPr>
        <p:spPr bwMode="auto">
          <a:xfrm>
            <a:off x="7158985" y="576339"/>
            <a:ext cx="1619916" cy="1211901"/>
          </a:xfrm>
          <a:prstGeom prst="rect">
            <a:avLst/>
          </a:prstGeom>
          <a:solidFill>
            <a:srgbClr val="0F62FE">
              <a:alpha val="30000"/>
            </a:srgb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1" name="Graphic 10">
            <a:extLst>
              <a:ext uri="{FF2B5EF4-FFF2-40B4-BE49-F238E27FC236}">
                <a16:creationId xmlns:a16="http://schemas.microsoft.com/office/drawing/2014/main" id="{6240E3E4-E233-014D-BF3F-8EB3625B4A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1088" y="1276101"/>
            <a:ext cx="384546" cy="387145"/>
          </a:xfrm>
          <a:prstGeom prst="rect">
            <a:avLst/>
          </a:prstGeom>
        </p:spPr>
      </p:pic>
      <p:pic>
        <p:nvPicPr>
          <p:cNvPr id="13" name="Graphic 12">
            <a:extLst>
              <a:ext uri="{FF2B5EF4-FFF2-40B4-BE49-F238E27FC236}">
                <a16:creationId xmlns:a16="http://schemas.microsoft.com/office/drawing/2014/main" id="{0ECF9DFD-A58C-B647-A2BA-13AD48C396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86949" y="1283467"/>
            <a:ext cx="431974" cy="318144"/>
          </a:xfrm>
          <a:prstGeom prst="rect">
            <a:avLst/>
          </a:prstGeom>
        </p:spPr>
      </p:pic>
      <p:pic>
        <p:nvPicPr>
          <p:cNvPr id="84" name="Graphic 83">
            <a:extLst>
              <a:ext uri="{FF2B5EF4-FFF2-40B4-BE49-F238E27FC236}">
                <a16:creationId xmlns:a16="http://schemas.microsoft.com/office/drawing/2014/main" id="{58E429D5-2188-C945-AD0D-8167C5FA48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7749" y="1276101"/>
            <a:ext cx="384546" cy="387145"/>
          </a:xfrm>
          <a:prstGeom prst="rect">
            <a:avLst/>
          </a:prstGeom>
        </p:spPr>
      </p:pic>
      <p:pic>
        <p:nvPicPr>
          <p:cNvPr id="85" name="Graphic 84">
            <a:extLst>
              <a:ext uri="{FF2B5EF4-FFF2-40B4-BE49-F238E27FC236}">
                <a16:creationId xmlns:a16="http://schemas.microsoft.com/office/drawing/2014/main" id="{BDA3E90E-B1E0-8342-B629-019BBEA6CE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4470" y="1283467"/>
            <a:ext cx="431974" cy="318144"/>
          </a:xfrm>
          <a:prstGeom prst="rect">
            <a:avLst/>
          </a:prstGeom>
        </p:spPr>
      </p:pic>
      <p:sp>
        <p:nvSpPr>
          <p:cNvPr id="60" name="Rectangle 59">
            <a:extLst>
              <a:ext uri="{FF2B5EF4-FFF2-40B4-BE49-F238E27FC236}">
                <a16:creationId xmlns:a16="http://schemas.microsoft.com/office/drawing/2014/main" id="{ABA7C6D2-463A-BF4C-B1E1-FF61279F84BF}"/>
              </a:ext>
            </a:extLst>
          </p:cNvPr>
          <p:cNvSpPr/>
          <p:nvPr/>
        </p:nvSpPr>
        <p:spPr>
          <a:xfrm>
            <a:off x="7354178" y="1013771"/>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F62FE"/>
                </a:solidFill>
                <a:effectLst/>
                <a:uLnTx/>
                <a:uFillTx/>
                <a:latin typeface="Calibri" panose="020F0502020204030204" pitchFamily="34" charset="0"/>
                <a:ea typeface="+mn-ea"/>
                <a:cs typeface="Calibri" panose="020F0502020204030204" pitchFamily="34" charset="0"/>
              </a:rPr>
              <a:t>SUN</a:t>
            </a:r>
          </a:p>
        </p:txBody>
      </p:sp>
      <p:sp>
        <p:nvSpPr>
          <p:cNvPr id="61" name="Rectangle 60">
            <a:extLst>
              <a:ext uri="{FF2B5EF4-FFF2-40B4-BE49-F238E27FC236}">
                <a16:creationId xmlns:a16="http://schemas.microsoft.com/office/drawing/2014/main" id="{2F3D2D66-F9BF-A649-8498-3AD577FF1E23}"/>
              </a:ext>
            </a:extLst>
          </p:cNvPr>
          <p:cNvSpPr/>
          <p:nvPr/>
        </p:nvSpPr>
        <p:spPr>
          <a:xfrm>
            <a:off x="8167601" y="1016491"/>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F62FE"/>
                </a:solidFill>
                <a:effectLst/>
                <a:uLnTx/>
                <a:uFillTx/>
                <a:latin typeface="Calibri" panose="020F0502020204030204" pitchFamily="34" charset="0"/>
                <a:ea typeface="+mn-ea"/>
                <a:cs typeface="Calibri" panose="020F0502020204030204" pitchFamily="34" charset="0"/>
              </a:rPr>
              <a:t>MON</a:t>
            </a:r>
          </a:p>
        </p:txBody>
      </p:sp>
      <p:sp>
        <p:nvSpPr>
          <p:cNvPr id="39" name="Content Placeholder 2">
            <a:extLst>
              <a:ext uri="{FF2B5EF4-FFF2-40B4-BE49-F238E27FC236}">
                <a16:creationId xmlns:a16="http://schemas.microsoft.com/office/drawing/2014/main" id="{A740778F-CFE1-6D41-8ECF-4F07A4CD4273}"/>
              </a:ext>
            </a:extLst>
          </p:cNvPr>
          <p:cNvSpPr txBox="1">
            <a:spLocks/>
          </p:cNvSpPr>
          <p:nvPr/>
        </p:nvSpPr>
        <p:spPr>
          <a:xfrm>
            <a:off x="7673876" y="1860666"/>
            <a:ext cx="2216568" cy="277328"/>
          </a:xfrm>
          <a:prstGeom prst="rect">
            <a:avLst/>
          </a:prstGeom>
        </p:spPr>
        <p:txBody>
          <a:bodyPr lIns="0" tIns="0" rIns="0" bIns="0"/>
          <a:lstStyle>
            <a:lvl1pPr marL="0" indent="0" algn="l" defTabSz="1828800" rtl="0" eaLnBrk="1" latinLnBrk="0" hangingPunct="1">
              <a:lnSpc>
                <a:spcPct val="90000"/>
              </a:lnSpc>
              <a:spcBef>
                <a:spcPts val="0"/>
              </a:spcBef>
              <a:spcAft>
                <a:spcPts val="1200"/>
              </a:spcAft>
              <a:buFont typeface="Arial" panose="020B0604020202020204" pitchFamily="34" charset="0"/>
              <a:buNone/>
              <a:defRPr sz="4400" b="1" kern="1200">
                <a:solidFill>
                  <a:schemeClr val="tx1"/>
                </a:solidFill>
                <a:latin typeface="+mn-lt"/>
                <a:ea typeface="+mn-ea"/>
                <a:cs typeface="+mn-cs"/>
              </a:defRPr>
            </a:lvl1pPr>
            <a:lvl2pPr marL="0" indent="0" algn="l" defTabSz="1828800" rtl="0" eaLnBrk="1" latinLnBrk="0" hangingPunct="1">
              <a:lnSpc>
                <a:spcPct val="90000"/>
              </a:lnSpc>
              <a:spcBef>
                <a:spcPts val="0"/>
              </a:spcBef>
              <a:spcAft>
                <a:spcPts val="1200"/>
              </a:spcAft>
              <a:buFont typeface="Arial" panose="020B0604020202020204" pitchFamily="34" charset="0"/>
              <a:buNone/>
              <a:defRPr sz="4400" kern="1200">
                <a:solidFill>
                  <a:schemeClr val="tx1"/>
                </a:solidFill>
                <a:latin typeface="+mn-lt"/>
                <a:ea typeface="+mn-ea"/>
                <a:cs typeface="+mn-cs"/>
              </a:defRPr>
            </a:lvl2pPr>
            <a:lvl3pPr marL="3429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3pPr>
            <a:lvl4pPr marL="8001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4pPr>
            <a:lvl5pPr marL="12573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u="none" strike="noStrike" kern="1200" cap="none" spc="0" normalizeH="0" baseline="0" noProof="0" dirty="0">
                <a:ln>
                  <a:noFill/>
                </a:ln>
                <a:solidFill>
                  <a:srgbClr val="0F6FFF"/>
                </a:solidFill>
                <a:effectLst/>
                <a:uLnTx/>
                <a:uFillTx/>
                <a:latin typeface="IBM Plex Sans" panose="020B0503050203000203" pitchFamily="34" charset="0"/>
                <a:ea typeface="+mn-ea"/>
                <a:cs typeface="+mn-cs"/>
              </a:rPr>
              <a:t>Integrated Ad Tabs</a:t>
            </a:r>
            <a:endParaRPr kumimoji="0" lang="en-US" sz="800" u="none" strike="noStrike" kern="1200" cap="none" spc="0" normalizeH="0" baseline="0" noProof="0" dirty="0">
              <a:ln>
                <a:noFill/>
              </a:ln>
              <a:solidFill>
                <a:srgbClr val="0F6FFF"/>
              </a:solidFill>
              <a:effectLst/>
              <a:uLnTx/>
              <a:uFillTx/>
              <a:latin typeface="IBM Plex Sans" panose="020B0503050203000203" pitchFamily="34" charset="0"/>
            </a:endParaRPr>
          </a:p>
        </p:txBody>
      </p:sp>
      <p:sp>
        <p:nvSpPr>
          <p:cNvPr id="42" name="Rectangle 41">
            <a:extLst>
              <a:ext uri="{FF2B5EF4-FFF2-40B4-BE49-F238E27FC236}">
                <a16:creationId xmlns:a16="http://schemas.microsoft.com/office/drawing/2014/main" id="{67467FD8-FFAA-7D41-BBF1-E4DCB8965168}"/>
              </a:ext>
            </a:extLst>
          </p:cNvPr>
          <p:cNvSpPr/>
          <p:nvPr/>
        </p:nvSpPr>
        <p:spPr>
          <a:xfrm>
            <a:off x="8979803" y="1016494"/>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F62FE"/>
                </a:solidFill>
                <a:effectLst/>
                <a:uLnTx/>
                <a:uFillTx/>
                <a:latin typeface="Calibri" panose="020F0502020204030204" pitchFamily="34" charset="0"/>
                <a:ea typeface="+mn-ea"/>
                <a:cs typeface="Calibri" panose="020F0502020204030204" pitchFamily="34" charset="0"/>
              </a:rPr>
              <a:t>TUE</a:t>
            </a:r>
          </a:p>
        </p:txBody>
      </p:sp>
      <p:sp>
        <p:nvSpPr>
          <p:cNvPr id="43" name="Rectangle 42">
            <a:extLst>
              <a:ext uri="{FF2B5EF4-FFF2-40B4-BE49-F238E27FC236}">
                <a16:creationId xmlns:a16="http://schemas.microsoft.com/office/drawing/2014/main" id="{083892D9-0DBA-FE4D-AF83-FCC2A2D94931}"/>
              </a:ext>
            </a:extLst>
          </p:cNvPr>
          <p:cNvSpPr/>
          <p:nvPr/>
        </p:nvSpPr>
        <p:spPr>
          <a:xfrm>
            <a:off x="9820173" y="1013772"/>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F62FE"/>
                </a:solidFill>
                <a:effectLst/>
                <a:uLnTx/>
                <a:uFillTx/>
                <a:latin typeface="Calibri" panose="020F0502020204030204" pitchFamily="34" charset="0"/>
                <a:ea typeface="+mn-ea"/>
                <a:cs typeface="Calibri" panose="020F0502020204030204" pitchFamily="34" charset="0"/>
              </a:rPr>
              <a:t>WED</a:t>
            </a:r>
          </a:p>
        </p:txBody>
      </p:sp>
      <p:sp>
        <p:nvSpPr>
          <p:cNvPr id="47" name="Content Placeholder 2">
            <a:extLst>
              <a:ext uri="{FF2B5EF4-FFF2-40B4-BE49-F238E27FC236}">
                <a16:creationId xmlns:a16="http://schemas.microsoft.com/office/drawing/2014/main" id="{B8E580AB-3796-DF46-91EE-5D95834412AA}"/>
              </a:ext>
            </a:extLst>
          </p:cNvPr>
          <p:cNvSpPr txBox="1">
            <a:spLocks/>
          </p:cNvSpPr>
          <p:nvPr/>
        </p:nvSpPr>
        <p:spPr>
          <a:xfrm>
            <a:off x="7370340" y="646093"/>
            <a:ext cx="1183468" cy="228551"/>
          </a:xfrm>
          <a:prstGeom prst="rect">
            <a:avLst/>
          </a:prstGeom>
        </p:spPr>
        <p:txBody>
          <a:bodyPr lIns="0" tIns="0" rIns="0" bIns="0"/>
          <a:lstStyle>
            <a:lvl1pPr marL="0" indent="0" algn="l" defTabSz="1828800" rtl="0" eaLnBrk="1" latinLnBrk="0" hangingPunct="1">
              <a:lnSpc>
                <a:spcPct val="90000"/>
              </a:lnSpc>
              <a:spcBef>
                <a:spcPts val="0"/>
              </a:spcBef>
              <a:spcAft>
                <a:spcPts val="1200"/>
              </a:spcAft>
              <a:buFont typeface="Arial" panose="020B0604020202020204" pitchFamily="34" charset="0"/>
              <a:buNone/>
              <a:defRPr sz="4400" b="1" kern="1200">
                <a:solidFill>
                  <a:schemeClr val="tx1"/>
                </a:solidFill>
                <a:latin typeface="+mn-lt"/>
                <a:ea typeface="+mn-ea"/>
                <a:cs typeface="+mn-cs"/>
              </a:defRPr>
            </a:lvl1pPr>
            <a:lvl2pPr marL="0" indent="0" algn="l" defTabSz="1828800" rtl="0" eaLnBrk="1" latinLnBrk="0" hangingPunct="1">
              <a:lnSpc>
                <a:spcPct val="90000"/>
              </a:lnSpc>
              <a:spcBef>
                <a:spcPts val="0"/>
              </a:spcBef>
              <a:spcAft>
                <a:spcPts val="1200"/>
              </a:spcAft>
              <a:buFont typeface="Arial" panose="020B0604020202020204" pitchFamily="34" charset="0"/>
              <a:buNone/>
              <a:defRPr sz="4400" kern="1200">
                <a:solidFill>
                  <a:schemeClr val="tx1"/>
                </a:solidFill>
                <a:latin typeface="+mn-lt"/>
                <a:ea typeface="+mn-ea"/>
                <a:cs typeface="+mn-cs"/>
              </a:defRPr>
            </a:lvl2pPr>
            <a:lvl3pPr marL="3429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3pPr>
            <a:lvl4pPr marL="8001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4pPr>
            <a:lvl5pPr marL="12573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lgn="ctr" defTabSz="685800">
              <a:lnSpc>
                <a:spcPct val="100000"/>
              </a:lnSpc>
              <a:spcAft>
                <a:spcPts val="200"/>
              </a:spcAft>
              <a:defRPr/>
            </a:pPr>
            <a:r>
              <a:rPr lang="en-US" sz="800" dirty="0">
                <a:solidFill>
                  <a:srgbClr val="001141"/>
                </a:solidFill>
                <a:latin typeface="IBM Plex Sans" panose="020B0503050203000203" pitchFamily="34" charset="0"/>
              </a:rPr>
              <a:t>Flight Duration</a:t>
            </a:r>
          </a:p>
          <a:p>
            <a:pPr lvl="1" algn="ctr" defTabSz="685800">
              <a:lnSpc>
                <a:spcPct val="100000"/>
              </a:lnSpc>
              <a:spcAft>
                <a:spcPts val="200"/>
              </a:spcAft>
              <a:defRPr/>
            </a:pPr>
            <a:r>
              <a:rPr lang="en-US" sz="600" dirty="0">
                <a:solidFill>
                  <a:srgbClr val="001141"/>
                </a:solidFill>
                <a:latin typeface="IBM Plex Sans" panose="020B0503050203000203" pitchFamily="34" charset="0"/>
              </a:rPr>
              <a:t>Sun – Mon</a:t>
            </a:r>
          </a:p>
        </p:txBody>
      </p:sp>
      <p:grpSp>
        <p:nvGrpSpPr>
          <p:cNvPr id="3" name="Group 2">
            <a:extLst>
              <a:ext uri="{FF2B5EF4-FFF2-40B4-BE49-F238E27FC236}">
                <a16:creationId xmlns:a16="http://schemas.microsoft.com/office/drawing/2014/main" id="{E6E88884-657A-A142-B7DF-AB0E35889157}"/>
              </a:ext>
            </a:extLst>
          </p:cNvPr>
          <p:cNvGrpSpPr/>
          <p:nvPr/>
        </p:nvGrpSpPr>
        <p:grpSpPr>
          <a:xfrm>
            <a:off x="7200751" y="980320"/>
            <a:ext cx="718406" cy="765595"/>
            <a:chOff x="6654730" y="3500335"/>
            <a:chExt cx="920356" cy="1024601"/>
          </a:xfrm>
        </p:grpSpPr>
        <p:sp>
          <p:nvSpPr>
            <p:cNvPr id="2" name="Rectangle 1">
              <a:extLst>
                <a:ext uri="{FF2B5EF4-FFF2-40B4-BE49-F238E27FC236}">
                  <a16:creationId xmlns:a16="http://schemas.microsoft.com/office/drawing/2014/main" id="{36CBB5BC-3CED-F140-AFB5-12CA58FE3A0A}"/>
                </a:ext>
              </a:extLst>
            </p:cNvPr>
            <p:cNvSpPr/>
            <p:nvPr/>
          </p:nvSpPr>
          <p:spPr bwMode="auto">
            <a:xfrm>
              <a:off x="6654730" y="3500335"/>
              <a:ext cx="920356" cy="299393"/>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64" name="Rectangle 63">
              <a:extLst>
                <a:ext uri="{FF2B5EF4-FFF2-40B4-BE49-F238E27FC236}">
                  <a16:creationId xmlns:a16="http://schemas.microsoft.com/office/drawing/2014/main" id="{0F5BB882-3A6B-AD4C-915E-00B6EF106C8F}"/>
                </a:ext>
              </a:extLst>
            </p:cNvPr>
            <p:cNvSpPr/>
            <p:nvPr/>
          </p:nvSpPr>
          <p:spPr bwMode="auto">
            <a:xfrm>
              <a:off x="6654730" y="3799728"/>
              <a:ext cx="920356" cy="725208"/>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65" name="Group 64">
            <a:extLst>
              <a:ext uri="{FF2B5EF4-FFF2-40B4-BE49-F238E27FC236}">
                <a16:creationId xmlns:a16="http://schemas.microsoft.com/office/drawing/2014/main" id="{069C5D9C-E356-E74F-8222-35D7CFE9F136}"/>
              </a:ext>
            </a:extLst>
          </p:cNvPr>
          <p:cNvGrpSpPr/>
          <p:nvPr/>
        </p:nvGrpSpPr>
        <p:grpSpPr>
          <a:xfrm>
            <a:off x="8015537" y="980320"/>
            <a:ext cx="718406" cy="765595"/>
            <a:chOff x="6654730" y="3500335"/>
            <a:chExt cx="920356" cy="1024601"/>
          </a:xfrm>
        </p:grpSpPr>
        <p:sp>
          <p:nvSpPr>
            <p:cNvPr id="66" name="Rectangle 65">
              <a:extLst>
                <a:ext uri="{FF2B5EF4-FFF2-40B4-BE49-F238E27FC236}">
                  <a16:creationId xmlns:a16="http://schemas.microsoft.com/office/drawing/2014/main" id="{CB1B5C24-6F64-1E49-8A8D-96B428363329}"/>
                </a:ext>
              </a:extLst>
            </p:cNvPr>
            <p:cNvSpPr/>
            <p:nvPr/>
          </p:nvSpPr>
          <p:spPr bwMode="auto">
            <a:xfrm>
              <a:off x="6654730" y="3500335"/>
              <a:ext cx="920356" cy="299393"/>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67" name="Rectangle 66">
              <a:extLst>
                <a:ext uri="{FF2B5EF4-FFF2-40B4-BE49-F238E27FC236}">
                  <a16:creationId xmlns:a16="http://schemas.microsoft.com/office/drawing/2014/main" id="{CD06C483-0AA5-6540-9010-6869EE6495AC}"/>
                </a:ext>
              </a:extLst>
            </p:cNvPr>
            <p:cNvSpPr/>
            <p:nvPr/>
          </p:nvSpPr>
          <p:spPr bwMode="auto">
            <a:xfrm>
              <a:off x="6654730" y="3799728"/>
              <a:ext cx="920356" cy="725208"/>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68" name="Group 67">
            <a:extLst>
              <a:ext uri="{FF2B5EF4-FFF2-40B4-BE49-F238E27FC236}">
                <a16:creationId xmlns:a16="http://schemas.microsoft.com/office/drawing/2014/main" id="{76CC77D2-8F50-CA43-A5B2-AF57FEC2A20F}"/>
              </a:ext>
            </a:extLst>
          </p:cNvPr>
          <p:cNvGrpSpPr/>
          <p:nvPr/>
        </p:nvGrpSpPr>
        <p:grpSpPr>
          <a:xfrm>
            <a:off x="8830321" y="980320"/>
            <a:ext cx="718406" cy="765595"/>
            <a:chOff x="6654730" y="3500335"/>
            <a:chExt cx="920356" cy="1024601"/>
          </a:xfrm>
        </p:grpSpPr>
        <p:sp>
          <p:nvSpPr>
            <p:cNvPr id="69" name="Rectangle 68">
              <a:extLst>
                <a:ext uri="{FF2B5EF4-FFF2-40B4-BE49-F238E27FC236}">
                  <a16:creationId xmlns:a16="http://schemas.microsoft.com/office/drawing/2014/main" id="{FE1F6898-A17E-8A4D-BA5A-16AB4D0FF3A2}"/>
                </a:ext>
              </a:extLst>
            </p:cNvPr>
            <p:cNvSpPr/>
            <p:nvPr/>
          </p:nvSpPr>
          <p:spPr bwMode="auto">
            <a:xfrm>
              <a:off x="6654730" y="3500335"/>
              <a:ext cx="920356" cy="299393"/>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70" name="Rectangle 69">
              <a:extLst>
                <a:ext uri="{FF2B5EF4-FFF2-40B4-BE49-F238E27FC236}">
                  <a16:creationId xmlns:a16="http://schemas.microsoft.com/office/drawing/2014/main" id="{C7DB81AF-6350-3640-972D-14647E8F884C}"/>
                </a:ext>
              </a:extLst>
            </p:cNvPr>
            <p:cNvSpPr/>
            <p:nvPr/>
          </p:nvSpPr>
          <p:spPr bwMode="auto">
            <a:xfrm>
              <a:off x="6654730" y="3799728"/>
              <a:ext cx="920356" cy="725208"/>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76" name="Group 75">
            <a:extLst>
              <a:ext uri="{FF2B5EF4-FFF2-40B4-BE49-F238E27FC236}">
                <a16:creationId xmlns:a16="http://schemas.microsoft.com/office/drawing/2014/main" id="{227D7BB0-0C4B-2D43-BE3E-1D3AAC9E0B2B}"/>
              </a:ext>
            </a:extLst>
          </p:cNvPr>
          <p:cNvGrpSpPr/>
          <p:nvPr/>
        </p:nvGrpSpPr>
        <p:grpSpPr>
          <a:xfrm>
            <a:off x="9645106" y="980320"/>
            <a:ext cx="718406" cy="765595"/>
            <a:chOff x="6654730" y="3500335"/>
            <a:chExt cx="920356" cy="1024601"/>
          </a:xfrm>
        </p:grpSpPr>
        <p:sp>
          <p:nvSpPr>
            <p:cNvPr id="77" name="Rectangle 76">
              <a:extLst>
                <a:ext uri="{FF2B5EF4-FFF2-40B4-BE49-F238E27FC236}">
                  <a16:creationId xmlns:a16="http://schemas.microsoft.com/office/drawing/2014/main" id="{B8FED5F9-43B6-3A4C-B8F7-9370E6712AEF}"/>
                </a:ext>
              </a:extLst>
            </p:cNvPr>
            <p:cNvSpPr/>
            <p:nvPr/>
          </p:nvSpPr>
          <p:spPr bwMode="auto">
            <a:xfrm>
              <a:off x="6654730" y="3500335"/>
              <a:ext cx="920356" cy="299393"/>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78" name="Rectangle 77">
              <a:extLst>
                <a:ext uri="{FF2B5EF4-FFF2-40B4-BE49-F238E27FC236}">
                  <a16:creationId xmlns:a16="http://schemas.microsoft.com/office/drawing/2014/main" id="{5B52445D-C856-FB46-8420-28AADBDC3FB9}"/>
                </a:ext>
              </a:extLst>
            </p:cNvPr>
            <p:cNvSpPr/>
            <p:nvPr/>
          </p:nvSpPr>
          <p:spPr bwMode="auto">
            <a:xfrm>
              <a:off x="6654730" y="3799728"/>
              <a:ext cx="920356" cy="725208"/>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pic>
        <p:nvPicPr>
          <p:cNvPr id="83" name="Graphic 82">
            <a:extLst>
              <a:ext uri="{FF2B5EF4-FFF2-40B4-BE49-F238E27FC236}">
                <a16:creationId xmlns:a16="http://schemas.microsoft.com/office/drawing/2014/main" id="{3F7B76EE-FA3D-7341-9D7C-E896F26492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2173" y="1289425"/>
            <a:ext cx="409934" cy="381065"/>
          </a:xfrm>
          <a:prstGeom prst="rect">
            <a:avLst/>
          </a:prstGeom>
        </p:spPr>
      </p:pic>
      <p:sp>
        <p:nvSpPr>
          <p:cNvPr id="44" name="Rectangle 43">
            <a:extLst>
              <a:ext uri="{FF2B5EF4-FFF2-40B4-BE49-F238E27FC236}">
                <a16:creationId xmlns:a16="http://schemas.microsoft.com/office/drawing/2014/main" id="{B8246B40-9D52-7448-80F1-82445B218C12}"/>
              </a:ext>
            </a:extLst>
          </p:cNvPr>
          <p:cNvSpPr/>
          <p:nvPr/>
        </p:nvSpPr>
        <p:spPr>
          <a:xfrm>
            <a:off x="10617726" y="1015611"/>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67676"/>
                </a:solidFill>
                <a:effectLst/>
                <a:uLnTx/>
                <a:uFillTx/>
                <a:latin typeface="Calibri" panose="020F0502020204030204" pitchFamily="34" charset="0"/>
                <a:ea typeface="+mn-ea"/>
                <a:cs typeface="Calibri" panose="020F0502020204030204" pitchFamily="34" charset="0"/>
              </a:rPr>
              <a:t>THU</a:t>
            </a:r>
          </a:p>
        </p:txBody>
      </p:sp>
      <p:sp>
        <p:nvSpPr>
          <p:cNvPr id="80" name="Rectangle 79">
            <a:extLst>
              <a:ext uri="{FF2B5EF4-FFF2-40B4-BE49-F238E27FC236}">
                <a16:creationId xmlns:a16="http://schemas.microsoft.com/office/drawing/2014/main" id="{39F8BE8E-B41E-0647-B706-A088ECD6E6AA}"/>
              </a:ext>
            </a:extLst>
          </p:cNvPr>
          <p:cNvSpPr/>
          <p:nvPr/>
        </p:nvSpPr>
        <p:spPr bwMode="auto">
          <a:xfrm>
            <a:off x="10459892" y="980320"/>
            <a:ext cx="718406" cy="223710"/>
          </a:xfrm>
          <a:prstGeom prst="rect">
            <a:avLst/>
          </a:prstGeom>
          <a:noFill/>
          <a:ln w="25400">
            <a:solidFill>
              <a:srgbClr val="C1C7CD"/>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81" name="Rectangle 80">
            <a:extLst>
              <a:ext uri="{FF2B5EF4-FFF2-40B4-BE49-F238E27FC236}">
                <a16:creationId xmlns:a16="http://schemas.microsoft.com/office/drawing/2014/main" id="{634A39CF-50CF-CE4C-AC12-C19F14AEE3CE}"/>
              </a:ext>
            </a:extLst>
          </p:cNvPr>
          <p:cNvSpPr/>
          <p:nvPr/>
        </p:nvSpPr>
        <p:spPr bwMode="auto">
          <a:xfrm>
            <a:off x="10459892" y="1204030"/>
            <a:ext cx="718406" cy="541885"/>
          </a:xfrm>
          <a:prstGeom prst="rect">
            <a:avLst/>
          </a:prstGeom>
          <a:noFill/>
          <a:ln w="25400">
            <a:solidFill>
              <a:srgbClr val="C1C7CD"/>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17" name="Rectangle 116">
            <a:extLst>
              <a:ext uri="{FF2B5EF4-FFF2-40B4-BE49-F238E27FC236}">
                <a16:creationId xmlns:a16="http://schemas.microsoft.com/office/drawing/2014/main" id="{847BC6F8-B7BF-4542-9E8D-D5BABCE9E7F1}"/>
              </a:ext>
            </a:extLst>
          </p:cNvPr>
          <p:cNvSpPr/>
          <p:nvPr/>
        </p:nvSpPr>
        <p:spPr>
          <a:xfrm>
            <a:off x="11430526" y="1015611"/>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lang="en-US" sz="1100" dirty="0">
                <a:solidFill>
                  <a:srgbClr val="767676"/>
                </a:solidFill>
                <a:latin typeface="Calibri" panose="020F0502020204030204" pitchFamily="34" charset="0"/>
                <a:cs typeface="Calibri" panose="020F0502020204030204" pitchFamily="34" charset="0"/>
              </a:rPr>
              <a:t>FRI</a:t>
            </a:r>
            <a:endParaRPr kumimoji="0" lang="en-US" sz="1100" b="0" i="0" u="none" strike="noStrike" kern="1200" cap="none" spc="0" normalizeH="0" baseline="0" noProof="0" dirty="0">
              <a:ln>
                <a:noFill/>
              </a:ln>
              <a:solidFill>
                <a:srgbClr val="767676"/>
              </a:solidFill>
              <a:effectLst/>
              <a:uLnTx/>
              <a:uFillTx/>
              <a:latin typeface="Calibri" panose="020F0502020204030204" pitchFamily="34" charset="0"/>
              <a:cs typeface="Calibri" panose="020F0502020204030204" pitchFamily="34" charset="0"/>
            </a:endParaRPr>
          </a:p>
        </p:txBody>
      </p:sp>
      <p:sp>
        <p:nvSpPr>
          <p:cNvPr id="119" name="Rectangle 118">
            <a:extLst>
              <a:ext uri="{FF2B5EF4-FFF2-40B4-BE49-F238E27FC236}">
                <a16:creationId xmlns:a16="http://schemas.microsoft.com/office/drawing/2014/main" id="{FC8508DF-DDFD-D040-83B9-CCD83A1C5742}"/>
              </a:ext>
            </a:extLst>
          </p:cNvPr>
          <p:cNvSpPr/>
          <p:nvPr/>
        </p:nvSpPr>
        <p:spPr bwMode="auto">
          <a:xfrm>
            <a:off x="11272692" y="980320"/>
            <a:ext cx="718406" cy="223710"/>
          </a:xfrm>
          <a:prstGeom prst="rect">
            <a:avLst/>
          </a:prstGeom>
          <a:noFill/>
          <a:ln w="25400">
            <a:solidFill>
              <a:srgbClr val="C1C7CD"/>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20" name="Rectangle 119">
            <a:extLst>
              <a:ext uri="{FF2B5EF4-FFF2-40B4-BE49-F238E27FC236}">
                <a16:creationId xmlns:a16="http://schemas.microsoft.com/office/drawing/2014/main" id="{7C7D82AD-9785-FB44-92E2-8CD9D87A965B}"/>
              </a:ext>
            </a:extLst>
          </p:cNvPr>
          <p:cNvSpPr/>
          <p:nvPr/>
        </p:nvSpPr>
        <p:spPr bwMode="auto">
          <a:xfrm>
            <a:off x="11272692" y="1204030"/>
            <a:ext cx="718406" cy="541885"/>
          </a:xfrm>
          <a:prstGeom prst="rect">
            <a:avLst/>
          </a:prstGeom>
          <a:noFill/>
          <a:ln w="25400">
            <a:solidFill>
              <a:srgbClr val="C1C7CD"/>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21" name="Graphic 120">
            <a:extLst>
              <a:ext uri="{FF2B5EF4-FFF2-40B4-BE49-F238E27FC236}">
                <a16:creationId xmlns:a16="http://schemas.microsoft.com/office/drawing/2014/main" id="{1ED9290F-3037-6B46-B141-326E907C5C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15548" y="1283467"/>
            <a:ext cx="431974" cy="318144"/>
          </a:xfrm>
          <a:prstGeom prst="rect">
            <a:avLst/>
          </a:prstGeom>
        </p:spPr>
      </p:pic>
      <p:sp>
        <p:nvSpPr>
          <p:cNvPr id="197" name="Rectangle 196">
            <a:extLst>
              <a:ext uri="{FF2B5EF4-FFF2-40B4-BE49-F238E27FC236}">
                <a16:creationId xmlns:a16="http://schemas.microsoft.com/office/drawing/2014/main" id="{0DD8B37D-E613-0F4D-9B14-259EE6F2B109}"/>
              </a:ext>
            </a:extLst>
          </p:cNvPr>
          <p:cNvSpPr/>
          <p:nvPr/>
        </p:nvSpPr>
        <p:spPr bwMode="auto">
          <a:xfrm>
            <a:off x="7156283" y="2541805"/>
            <a:ext cx="2438568" cy="1217872"/>
          </a:xfrm>
          <a:prstGeom prst="rect">
            <a:avLst/>
          </a:prstGeom>
          <a:solidFill>
            <a:srgbClr val="0F6FFF">
              <a:alpha val="30000"/>
            </a:srgb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86" name="Graphic 85">
            <a:extLst>
              <a:ext uri="{FF2B5EF4-FFF2-40B4-BE49-F238E27FC236}">
                <a16:creationId xmlns:a16="http://schemas.microsoft.com/office/drawing/2014/main" id="{57B80F41-9DCC-B14C-81C1-F93FEDF8F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1088" y="3248229"/>
            <a:ext cx="384546" cy="387145"/>
          </a:xfrm>
          <a:prstGeom prst="rect">
            <a:avLst/>
          </a:prstGeom>
        </p:spPr>
      </p:pic>
      <p:pic>
        <p:nvPicPr>
          <p:cNvPr id="87" name="Graphic 86">
            <a:extLst>
              <a:ext uri="{FF2B5EF4-FFF2-40B4-BE49-F238E27FC236}">
                <a16:creationId xmlns:a16="http://schemas.microsoft.com/office/drawing/2014/main" id="{31FA363A-46A5-B843-9096-1369D13EFF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86949" y="3255594"/>
            <a:ext cx="431974" cy="318144"/>
          </a:xfrm>
          <a:prstGeom prst="rect">
            <a:avLst/>
          </a:prstGeom>
        </p:spPr>
      </p:pic>
      <p:pic>
        <p:nvPicPr>
          <p:cNvPr id="88" name="Graphic 87">
            <a:extLst>
              <a:ext uri="{FF2B5EF4-FFF2-40B4-BE49-F238E27FC236}">
                <a16:creationId xmlns:a16="http://schemas.microsoft.com/office/drawing/2014/main" id="{AC3718CE-2E3E-8C48-BD6B-E74FC2A7CD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2173" y="3261553"/>
            <a:ext cx="409934" cy="381065"/>
          </a:xfrm>
          <a:prstGeom prst="rect">
            <a:avLst/>
          </a:prstGeom>
        </p:spPr>
      </p:pic>
      <p:pic>
        <p:nvPicPr>
          <p:cNvPr id="89" name="Graphic 88">
            <a:extLst>
              <a:ext uri="{FF2B5EF4-FFF2-40B4-BE49-F238E27FC236}">
                <a16:creationId xmlns:a16="http://schemas.microsoft.com/office/drawing/2014/main" id="{6424C8E2-10DE-564D-BB28-AF4D3773DB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7750" y="3248229"/>
            <a:ext cx="384546" cy="387145"/>
          </a:xfrm>
          <a:prstGeom prst="rect">
            <a:avLst/>
          </a:prstGeom>
        </p:spPr>
      </p:pic>
      <p:pic>
        <p:nvPicPr>
          <p:cNvPr id="90" name="Graphic 89">
            <a:extLst>
              <a:ext uri="{FF2B5EF4-FFF2-40B4-BE49-F238E27FC236}">
                <a16:creationId xmlns:a16="http://schemas.microsoft.com/office/drawing/2014/main" id="{D745B7F8-9889-6848-AE0D-7CC2CC035B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4470" y="3255594"/>
            <a:ext cx="431974" cy="318144"/>
          </a:xfrm>
          <a:prstGeom prst="rect">
            <a:avLst/>
          </a:prstGeom>
        </p:spPr>
      </p:pic>
      <p:sp>
        <p:nvSpPr>
          <p:cNvPr id="91" name="Rectangle 90">
            <a:extLst>
              <a:ext uri="{FF2B5EF4-FFF2-40B4-BE49-F238E27FC236}">
                <a16:creationId xmlns:a16="http://schemas.microsoft.com/office/drawing/2014/main" id="{D20B79E7-C882-4747-BFA1-1F1EA5D756DE}"/>
              </a:ext>
            </a:extLst>
          </p:cNvPr>
          <p:cNvSpPr/>
          <p:nvPr/>
        </p:nvSpPr>
        <p:spPr>
          <a:xfrm>
            <a:off x="7354178" y="2985899"/>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THU</a:t>
            </a:r>
          </a:p>
        </p:txBody>
      </p:sp>
      <p:sp>
        <p:nvSpPr>
          <p:cNvPr id="92" name="Rectangle 91">
            <a:extLst>
              <a:ext uri="{FF2B5EF4-FFF2-40B4-BE49-F238E27FC236}">
                <a16:creationId xmlns:a16="http://schemas.microsoft.com/office/drawing/2014/main" id="{C9D4D94D-B69D-6248-AEAE-7EFD88C7A43E}"/>
              </a:ext>
            </a:extLst>
          </p:cNvPr>
          <p:cNvSpPr/>
          <p:nvPr/>
        </p:nvSpPr>
        <p:spPr>
          <a:xfrm>
            <a:off x="8167602" y="2988619"/>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FRI</a:t>
            </a:r>
          </a:p>
        </p:txBody>
      </p:sp>
      <p:sp>
        <p:nvSpPr>
          <p:cNvPr id="94" name="Content Placeholder 2">
            <a:extLst>
              <a:ext uri="{FF2B5EF4-FFF2-40B4-BE49-F238E27FC236}">
                <a16:creationId xmlns:a16="http://schemas.microsoft.com/office/drawing/2014/main" id="{A262F0FA-BC2A-BD41-9B4E-39D4E0575BDF}"/>
              </a:ext>
            </a:extLst>
          </p:cNvPr>
          <p:cNvSpPr txBox="1">
            <a:spLocks/>
          </p:cNvSpPr>
          <p:nvPr/>
        </p:nvSpPr>
        <p:spPr>
          <a:xfrm>
            <a:off x="8843360" y="3832793"/>
            <a:ext cx="1515407" cy="127506"/>
          </a:xfrm>
          <a:prstGeom prst="rect">
            <a:avLst/>
          </a:prstGeom>
        </p:spPr>
        <p:txBody>
          <a:bodyPr lIns="0" tIns="0" rIns="0" bIns="0"/>
          <a:lstStyle>
            <a:lvl1pPr marL="0" indent="0" algn="l" defTabSz="1828800" rtl="0" eaLnBrk="1" latinLnBrk="0" hangingPunct="1">
              <a:lnSpc>
                <a:spcPct val="90000"/>
              </a:lnSpc>
              <a:spcBef>
                <a:spcPts val="0"/>
              </a:spcBef>
              <a:spcAft>
                <a:spcPts val="1200"/>
              </a:spcAft>
              <a:buFont typeface="Arial" panose="020B0604020202020204" pitchFamily="34" charset="0"/>
              <a:buNone/>
              <a:defRPr sz="4400" b="1" kern="1200">
                <a:solidFill>
                  <a:schemeClr val="tx1"/>
                </a:solidFill>
                <a:latin typeface="+mn-lt"/>
                <a:ea typeface="+mn-ea"/>
                <a:cs typeface="+mn-cs"/>
              </a:defRPr>
            </a:lvl1pPr>
            <a:lvl2pPr marL="0" indent="0" algn="l" defTabSz="1828800" rtl="0" eaLnBrk="1" latinLnBrk="0" hangingPunct="1">
              <a:lnSpc>
                <a:spcPct val="90000"/>
              </a:lnSpc>
              <a:spcBef>
                <a:spcPts val="0"/>
              </a:spcBef>
              <a:spcAft>
                <a:spcPts val="1200"/>
              </a:spcAft>
              <a:buFont typeface="Arial" panose="020B0604020202020204" pitchFamily="34" charset="0"/>
              <a:buNone/>
              <a:defRPr sz="4400" kern="1200">
                <a:solidFill>
                  <a:schemeClr val="tx1"/>
                </a:solidFill>
                <a:latin typeface="+mn-lt"/>
                <a:ea typeface="+mn-ea"/>
                <a:cs typeface="+mn-cs"/>
              </a:defRPr>
            </a:lvl2pPr>
            <a:lvl3pPr marL="3429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3pPr>
            <a:lvl4pPr marL="8001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4pPr>
            <a:lvl5pPr marL="12573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u="none" strike="noStrike" kern="1200" cap="none" spc="0" normalizeH="0" baseline="0" noProof="0" dirty="0">
                <a:ln>
                  <a:noFill/>
                </a:ln>
                <a:solidFill>
                  <a:srgbClr val="0F6FFF"/>
                </a:solidFill>
                <a:effectLst/>
                <a:uLnTx/>
                <a:uFillTx/>
                <a:latin typeface="IBM Plex Sans" panose="020B0503050203000203" pitchFamily="34" charset="0"/>
                <a:ea typeface="+mn-ea"/>
                <a:cs typeface="+mn-cs"/>
              </a:rPr>
              <a:t>Integrated Ad Tabs</a:t>
            </a:r>
          </a:p>
        </p:txBody>
      </p:sp>
      <p:sp>
        <p:nvSpPr>
          <p:cNvPr id="96" name="Rectangle 95">
            <a:extLst>
              <a:ext uri="{FF2B5EF4-FFF2-40B4-BE49-F238E27FC236}">
                <a16:creationId xmlns:a16="http://schemas.microsoft.com/office/drawing/2014/main" id="{899C01D1-78FA-4143-8D49-34980A14CF3D}"/>
              </a:ext>
            </a:extLst>
          </p:cNvPr>
          <p:cNvSpPr/>
          <p:nvPr/>
        </p:nvSpPr>
        <p:spPr>
          <a:xfrm>
            <a:off x="8979803" y="2988622"/>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64FF"/>
                </a:solidFill>
                <a:effectLst/>
                <a:uLnTx/>
                <a:uFillTx/>
                <a:latin typeface="Calibri" panose="020F0502020204030204" pitchFamily="34" charset="0"/>
                <a:ea typeface="+mn-ea"/>
                <a:cs typeface="Calibri" panose="020F0502020204030204" pitchFamily="34" charset="0"/>
              </a:rPr>
              <a:t>SAT</a:t>
            </a:r>
          </a:p>
        </p:txBody>
      </p:sp>
      <p:sp>
        <p:nvSpPr>
          <p:cNvPr id="97" name="Rectangle 96">
            <a:extLst>
              <a:ext uri="{FF2B5EF4-FFF2-40B4-BE49-F238E27FC236}">
                <a16:creationId xmlns:a16="http://schemas.microsoft.com/office/drawing/2014/main" id="{B1D87257-E9A6-874B-B5E5-A9447CD39A17}"/>
              </a:ext>
            </a:extLst>
          </p:cNvPr>
          <p:cNvSpPr/>
          <p:nvPr/>
        </p:nvSpPr>
        <p:spPr>
          <a:xfrm>
            <a:off x="9820173" y="2985900"/>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64FF"/>
                </a:solidFill>
                <a:effectLst/>
                <a:uLnTx/>
                <a:uFillTx/>
                <a:latin typeface="Calibri" panose="020F0502020204030204" pitchFamily="34" charset="0"/>
                <a:ea typeface="+mn-ea"/>
                <a:cs typeface="Calibri" panose="020F0502020204030204" pitchFamily="34" charset="0"/>
              </a:rPr>
              <a:t>SUN</a:t>
            </a:r>
          </a:p>
        </p:txBody>
      </p:sp>
      <p:sp>
        <p:nvSpPr>
          <p:cNvPr id="98" name="Rectangle 97">
            <a:extLst>
              <a:ext uri="{FF2B5EF4-FFF2-40B4-BE49-F238E27FC236}">
                <a16:creationId xmlns:a16="http://schemas.microsoft.com/office/drawing/2014/main" id="{8D3966A2-424F-9045-87AC-28BB2066FFA9}"/>
              </a:ext>
            </a:extLst>
          </p:cNvPr>
          <p:cNvSpPr/>
          <p:nvPr/>
        </p:nvSpPr>
        <p:spPr>
          <a:xfrm>
            <a:off x="10617727" y="2987739"/>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67676"/>
                </a:solidFill>
                <a:effectLst/>
                <a:uLnTx/>
                <a:uFillTx/>
                <a:latin typeface="Calibri" panose="020F0502020204030204" pitchFamily="34" charset="0"/>
                <a:ea typeface="+mn-ea"/>
                <a:cs typeface="Calibri" panose="020F0502020204030204" pitchFamily="34" charset="0"/>
              </a:rPr>
              <a:t>MON</a:t>
            </a:r>
          </a:p>
        </p:txBody>
      </p:sp>
      <p:sp>
        <p:nvSpPr>
          <p:cNvPr id="100" name="Content Placeholder 2">
            <a:extLst>
              <a:ext uri="{FF2B5EF4-FFF2-40B4-BE49-F238E27FC236}">
                <a16:creationId xmlns:a16="http://schemas.microsoft.com/office/drawing/2014/main" id="{6BF1EC7D-B856-E84B-AC1C-9536C6BDCA8F}"/>
              </a:ext>
            </a:extLst>
          </p:cNvPr>
          <p:cNvSpPr txBox="1">
            <a:spLocks/>
          </p:cNvSpPr>
          <p:nvPr/>
        </p:nvSpPr>
        <p:spPr>
          <a:xfrm>
            <a:off x="7367038" y="2609927"/>
            <a:ext cx="1990072" cy="236936"/>
          </a:xfrm>
          <a:prstGeom prst="rect">
            <a:avLst/>
          </a:prstGeom>
        </p:spPr>
        <p:txBody>
          <a:bodyPr lIns="0" tIns="0" rIns="0" bIns="0"/>
          <a:lstStyle>
            <a:lvl1pPr marL="0" indent="0" algn="l" defTabSz="1828800" rtl="0" eaLnBrk="1" latinLnBrk="0" hangingPunct="1">
              <a:lnSpc>
                <a:spcPct val="90000"/>
              </a:lnSpc>
              <a:spcBef>
                <a:spcPts val="0"/>
              </a:spcBef>
              <a:spcAft>
                <a:spcPts val="1200"/>
              </a:spcAft>
              <a:buFont typeface="Arial" panose="020B0604020202020204" pitchFamily="34" charset="0"/>
              <a:buNone/>
              <a:defRPr sz="4400" b="1" kern="1200">
                <a:solidFill>
                  <a:schemeClr val="tx1"/>
                </a:solidFill>
                <a:latin typeface="+mn-lt"/>
                <a:ea typeface="+mn-ea"/>
                <a:cs typeface="+mn-cs"/>
              </a:defRPr>
            </a:lvl1pPr>
            <a:lvl2pPr marL="0" indent="0" algn="l" defTabSz="1828800" rtl="0" eaLnBrk="1" latinLnBrk="0" hangingPunct="1">
              <a:lnSpc>
                <a:spcPct val="90000"/>
              </a:lnSpc>
              <a:spcBef>
                <a:spcPts val="0"/>
              </a:spcBef>
              <a:spcAft>
                <a:spcPts val="1200"/>
              </a:spcAft>
              <a:buFont typeface="Arial" panose="020B0604020202020204" pitchFamily="34" charset="0"/>
              <a:buNone/>
              <a:defRPr sz="4400" kern="1200">
                <a:solidFill>
                  <a:schemeClr val="tx1"/>
                </a:solidFill>
                <a:latin typeface="+mn-lt"/>
                <a:ea typeface="+mn-ea"/>
                <a:cs typeface="+mn-cs"/>
              </a:defRPr>
            </a:lvl2pPr>
            <a:lvl3pPr marL="3429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3pPr>
            <a:lvl4pPr marL="8001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4pPr>
            <a:lvl5pPr marL="12573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lgn="ctr" defTabSz="685800">
              <a:lnSpc>
                <a:spcPct val="100000"/>
              </a:lnSpc>
              <a:spcAft>
                <a:spcPts val="200"/>
              </a:spcAft>
              <a:defRPr/>
            </a:pPr>
            <a:r>
              <a:rPr lang="en-US" sz="800" dirty="0">
                <a:solidFill>
                  <a:srgbClr val="001141"/>
                </a:solidFill>
                <a:latin typeface="IBM Plex Sans" panose="020B0503050203000203" pitchFamily="34" charset="0"/>
              </a:rPr>
              <a:t>Flight Duration</a:t>
            </a:r>
          </a:p>
          <a:p>
            <a:pPr lvl="1" algn="ctr" defTabSz="685800">
              <a:lnSpc>
                <a:spcPct val="100000"/>
              </a:lnSpc>
              <a:spcAft>
                <a:spcPts val="200"/>
              </a:spcAft>
              <a:defRPr/>
            </a:pPr>
            <a:r>
              <a:rPr lang="en-US" sz="600" dirty="0">
                <a:solidFill>
                  <a:srgbClr val="001141"/>
                </a:solidFill>
                <a:latin typeface="IBM Plex Sans" panose="020B0503050203000203" pitchFamily="34" charset="0"/>
              </a:rPr>
              <a:t>Thu – Sat</a:t>
            </a:r>
          </a:p>
        </p:txBody>
      </p:sp>
      <p:sp>
        <p:nvSpPr>
          <p:cNvPr id="102" name="Rectangle 101">
            <a:extLst>
              <a:ext uri="{FF2B5EF4-FFF2-40B4-BE49-F238E27FC236}">
                <a16:creationId xmlns:a16="http://schemas.microsoft.com/office/drawing/2014/main" id="{A263C2E1-3F41-BD44-881E-BBA521EFA5EB}"/>
              </a:ext>
            </a:extLst>
          </p:cNvPr>
          <p:cNvSpPr/>
          <p:nvPr/>
        </p:nvSpPr>
        <p:spPr bwMode="auto">
          <a:xfrm>
            <a:off x="7200752" y="2952448"/>
            <a:ext cx="718406" cy="223710"/>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03" name="Rectangle 102">
            <a:extLst>
              <a:ext uri="{FF2B5EF4-FFF2-40B4-BE49-F238E27FC236}">
                <a16:creationId xmlns:a16="http://schemas.microsoft.com/office/drawing/2014/main" id="{C2D1AFE3-D07E-0D4E-B20E-32FD45A2FE4F}"/>
              </a:ext>
            </a:extLst>
          </p:cNvPr>
          <p:cNvSpPr/>
          <p:nvPr/>
        </p:nvSpPr>
        <p:spPr bwMode="auto">
          <a:xfrm>
            <a:off x="7200752" y="3176158"/>
            <a:ext cx="718406" cy="541885"/>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nvGrpSpPr>
          <p:cNvPr id="104" name="Group 103">
            <a:extLst>
              <a:ext uri="{FF2B5EF4-FFF2-40B4-BE49-F238E27FC236}">
                <a16:creationId xmlns:a16="http://schemas.microsoft.com/office/drawing/2014/main" id="{A103D66A-9480-3244-8258-F0B2A95E3CE2}"/>
              </a:ext>
            </a:extLst>
          </p:cNvPr>
          <p:cNvGrpSpPr/>
          <p:nvPr/>
        </p:nvGrpSpPr>
        <p:grpSpPr>
          <a:xfrm>
            <a:off x="8015537" y="2952448"/>
            <a:ext cx="718406" cy="765595"/>
            <a:chOff x="6654730" y="3500335"/>
            <a:chExt cx="920356" cy="1024601"/>
          </a:xfrm>
        </p:grpSpPr>
        <p:sp>
          <p:nvSpPr>
            <p:cNvPr id="105" name="Rectangle 104">
              <a:extLst>
                <a:ext uri="{FF2B5EF4-FFF2-40B4-BE49-F238E27FC236}">
                  <a16:creationId xmlns:a16="http://schemas.microsoft.com/office/drawing/2014/main" id="{B4738FEA-61E9-194C-935C-BB50DC3862A9}"/>
                </a:ext>
              </a:extLst>
            </p:cNvPr>
            <p:cNvSpPr/>
            <p:nvPr/>
          </p:nvSpPr>
          <p:spPr bwMode="auto">
            <a:xfrm>
              <a:off x="6654730" y="3500335"/>
              <a:ext cx="920356" cy="299393"/>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06" name="Rectangle 105">
              <a:extLst>
                <a:ext uri="{FF2B5EF4-FFF2-40B4-BE49-F238E27FC236}">
                  <a16:creationId xmlns:a16="http://schemas.microsoft.com/office/drawing/2014/main" id="{83F01B4F-E29E-D14A-AAFA-7A3F61C91ED4}"/>
                </a:ext>
              </a:extLst>
            </p:cNvPr>
            <p:cNvSpPr/>
            <p:nvPr/>
          </p:nvSpPr>
          <p:spPr bwMode="auto">
            <a:xfrm>
              <a:off x="6654730" y="3799728"/>
              <a:ext cx="920356" cy="725208"/>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107" name="Group 106">
            <a:extLst>
              <a:ext uri="{FF2B5EF4-FFF2-40B4-BE49-F238E27FC236}">
                <a16:creationId xmlns:a16="http://schemas.microsoft.com/office/drawing/2014/main" id="{C42FE12F-3F0B-1A41-BBF9-B9E62FFB797A}"/>
              </a:ext>
            </a:extLst>
          </p:cNvPr>
          <p:cNvGrpSpPr/>
          <p:nvPr/>
        </p:nvGrpSpPr>
        <p:grpSpPr>
          <a:xfrm>
            <a:off x="8830322" y="2952448"/>
            <a:ext cx="718406" cy="765595"/>
            <a:chOff x="6654730" y="3500335"/>
            <a:chExt cx="920356" cy="1024601"/>
          </a:xfrm>
        </p:grpSpPr>
        <p:sp>
          <p:nvSpPr>
            <p:cNvPr id="108" name="Rectangle 107">
              <a:extLst>
                <a:ext uri="{FF2B5EF4-FFF2-40B4-BE49-F238E27FC236}">
                  <a16:creationId xmlns:a16="http://schemas.microsoft.com/office/drawing/2014/main" id="{BB0DF796-B97B-994E-8D36-939AFB784650}"/>
                </a:ext>
              </a:extLst>
            </p:cNvPr>
            <p:cNvSpPr/>
            <p:nvPr/>
          </p:nvSpPr>
          <p:spPr bwMode="auto">
            <a:xfrm>
              <a:off x="6654730" y="3500335"/>
              <a:ext cx="920356" cy="299393"/>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09" name="Rectangle 108">
              <a:extLst>
                <a:ext uri="{FF2B5EF4-FFF2-40B4-BE49-F238E27FC236}">
                  <a16:creationId xmlns:a16="http://schemas.microsoft.com/office/drawing/2014/main" id="{ED319B68-00BF-3D4E-ABC0-86F3E90B6C93}"/>
                </a:ext>
              </a:extLst>
            </p:cNvPr>
            <p:cNvSpPr/>
            <p:nvPr/>
          </p:nvSpPr>
          <p:spPr bwMode="auto">
            <a:xfrm>
              <a:off x="6654730" y="3799728"/>
              <a:ext cx="920356" cy="725208"/>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110" name="Group 109">
            <a:extLst>
              <a:ext uri="{FF2B5EF4-FFF2-40B4-BE49-F238E27FC236}">
                <a16:creationId xmlns:a16="http://schemas.microsoft.com/office/drawing/2014/main" id="{8A96A6D2-FA90-5B4C-A47C-F06E8ED6D968}"/>
              </a:ext>
            </a:extLst>
          </p:cNvPr>
          <p:cNvGrpSpPr/>
          <p:nvPr/>
        </p:nvGrpSpPr>
        <p:grpSpPr>
          <a:xfrm>
            <a:off x="9645106" y="2952448"/>
            <a:ext cx="718406" cy="765595"/>
            <a:chOff x="6654730" y="3500335"/>
            <a:chExt cx="920356" cy="1024601"/>
          </a:xfrm>
        </p:grpSpPr>
        <p:sp>
          <p:nvSpPr>
            <p:cNvPr id="111" name="Rectangle 110">
              <a:extLst>
                <a:ext uri="{FF2B5EF4-FFF2-40B4-BE49-F238E27FC236}">
                  <a16:creationId xmlns:a16="http://schemas.microsoft.com/office/drawing/2014/main" id="{12453EDB-F9CC-CB4B-A865-40A02E260BF7}"/>
                </a:ext>
              </a:extLst>
            </p:cNvPr>
            <p:cNvSpPr/>
            <p:nvPr/>
          </p:nvSpPr>
          <p:spPr bwMode="auto">
            <a:xfrm>
              <a:off x="6654730" y="3500335"/>
              <a:ext cx="920356" cy="299393"/>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12" name="Rectangle 111">
              <a:extLst>
                <a:ext uri="{FF2B5EF4-FFF2-40B4-BE49-F238E27FC236}">
                  <a16:creationId xmlns:a16="http://schemas.microsoft.com/office/drawing/2014/main" id="{0B3FA83B-A937-2F49-926D-BB34EC6ED80E}"/>
                </a:ext>
              </a:extLst>
            </p:cNvPr>
            <p:cNvSpPr/>
            <p:nvPr/>
          </p:nvSpPr>
          <p:spPr bwMode="auto">
            <a:xfrm>
              <a:off x="6654730" y="3799728"/>
              <a:ext cx="920356" cy="725208"/>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sp>
        <p:nvSpPr>
          <p:cNvPr id="114" name="Rectangle 113">
            <a:extLst>
              <a:ext uri="{FF2B5EF4-FFF2-40B4-BE49-F238E27FC236}">
                <a16:creationId xmlns:a16="http://schemas.microsoft.com/office/drawing/2014/main" id="{FD0CD3B2-BF43-6C4C-A99D-A0123431876C}"/>
              </a:ext>
            </a:extLst>
          </p:cNvPr>
          <p:cNvSpPr/>
          <p:nvPr/>
        </p:nvSpPr>
        <p:spPr bwMode="auto">
          <a:xfrm>
            <a:off x="10459892" y="2952448"/>
            <a:ext cx="718406" cy="223710"/>
          </a:xfrm>
          <a:prstGeom prst="rect">
            <a:avLst/>
          </a:prstGeom>
          <a:noFill/>
          <a:ln w="25400">
            <a:solidFill>
              <a:srgbClr val="C1C7CD"/>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15" name="Rectangle 114">
            <a:extLst>
              <a:ext uri="{FF2B5EF4-FFF2-40B4-BE49-F238E27FC236}">
                <a16:creationId xmlns:a16="http://schemas.microsoft.com/office/drawing/2014/main" id="{D279457E-B1B5-2E41-9273-A4304526BC4C}"/>
              </a:ext>
            </a:extLst>
          </p:cNvPr>
          <p:cNvSpPr/>
          <p:nvPr/>
        </p:nvSpPr>
        <p:spPr bwMode="auto">
          <a:xfrm>
            <a:off x="10459892" y="3176158"/>
            <a:ext cx="718406" cy="541885"/>
          </a:xfrm>
          <a:prstGeom prst="rect">
            <a:avLst/>
          </a:prstGeom>
          <a:noFill/>
          <a:ln w="25400">
            <a:solidFill>
              <a:srgbClr val="C1C7CD"/>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27" name="Rectangle 126">
            <a:extLst>
              <a:ext uri="{FF2B5EF4-FFF2-40B4-BE49-F238E27FC236}">
                <a16:creationId xmlns:a16="http://schemas.microsoft.com/office/drawing/2014/main" id="{7382519D-8824-E944-8BE8-CFC0293BF348}"/>
              </a:ext>
            </a:extLst>
          </p:cNvPr>
          <p:cNvSpPr/>
          <p:nvPr/>
        </p:nvSpPr>
        <p:spPr>
          <a:xfrm>
            <a:off x="11437782" y="2987739"/>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67676"/>
                </a:solidFill>
                <a:effectLst/>
                <a:uLnTx/>
                <a:uFillTx/>
                <a:latin typeface="Calibri" panose="020F0502020204030204" pitchFamily="34" charset="0"/>
                <a:ea typeface="+mn-ea"/>
                <a:cs typeface="Calibri" panose="020F0502020204030204" pitchFamily="34" charset="0"/>
              </a:rPr>
              <a:t>TUE</a:t>
            </a:r>
          </a:p>
        </p:txBody>
      </p:sp>
      <p:sp>
        <p:nvSpPr>
          <p:cNvPr id="129" name="Rectangle 128">
            <a:extLst>
              <a:ext uri="{FF2B5EF4-FFF2-40B4-BE49-F238E27FC236}">
                <a16:creationId xmlns:a16="http://schemas.microsoft.com/office/drawing/2014/main" id="{3F1BBBFA-8166-9844-90B9-FE8E8C2F29FE}"/>
              </a:ext>
            </a:extLst>
          </p:cNvPr>
          <p:cNvSpPr/>
          <p:nvPr/>
        </p:nvSpPr>
        <p:spPr bwMode="auto">
          <a:xfrm>
            <a:off x="11279947" y="2952448"/>
            <a:ext cx="718406" cy="223710"/>
          </a:xfrm>
          <a:prstGeom prst="rect">
            <a:avLst/>
          </a:prstGeom>
          <a:noFill/>
          <a:ln w="25400">
            <a:solidFill>
              <a:srgbClr val="C1C7CD"/>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30" name="Rectangle 129">
            <a:extLst>
              <a:ext uri="{FF2B5EF4-FFF2-40B4-BE49-F238E27FC236}">
                <a16:creationId xmlns:a16="http://schemas.microsoft.com/office/drawing/2014/main" id="{0E73D68F-684C-C246-BC6A-A38530C98036}"/>
              </a:ext>
            </a:extLst>
          </p:cNvPr>
          <p:cNvSpPr/>
          <p:nvPr/>
        </p:nvSpPr>
        <p:spPr bwMode="auto">
          <a:xfrm>
            <a:off x="11279947" y="3176158"/>
            <a:ext cx="718406" cy="541885"/>
          </a:xfrm>
          <a:prstGeom prst="rect">
            <a:avLst/>
          </a:prstGeom>
          <a:noFill/>
          <a:ln w="25400">
            <a:solidFill>
              <a:srgbClr val="C1C7CD"/>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31" name="Graphic 130">
            <a:extLst>
              <a:ext uri="{FF2B5EF4-FFF2-40B4-BE49-F238E27FC236}">
                <a16:creationId xmlns:a16="http://schemas.microsoft.com/office/drawing/2014/main" id="{04803D4B-82D2-BB40-84AB-4260592008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25349" y="3255594"/>
            <a:ext cx="431974" cy="318144"/>
          </a:xfrm>
          <a:prstGeom prst="rect">
            <a:avLst/>
          </a:prstGeom>
        </p:spPr>
      </p:pic>
      <p:sp>
        <p:nvSpPr>
          <p:cNvPr id="199" name="Rectangle 198">
            <a:extLst>
              <a:ext uri="{FF2B5EF4-FFF2-40B4-BE49-F238E27FC236}">
                <a16:creationId xmlns:a16="http://schemas.microsoft.com/office/drawing/2014/main" id="{5EDC8C3E-D235-594D-8B77-1ACD585672C9}"/>
              </a:ext>
            </a:extLst>
          </p:cNvPr>
          <p:cNvSpPr/>
          <p:nvPr/>
        </p:nvSpPr>
        <p:spPr bwMode="auto">
          <a:xfrm>
            <a:off x="7156281" y="4650711"/>
            <a:ext cx="4073693" cy="1212105"/>
          </a:xfrm>
          <a:prstGeom prst="rect">
            <a:avLst/>
          </a:prstGeom>
          <a:solidFill>
            <a:srgbClr val="0F6FFF">
              <a:alpha val="30000"/>
            </a:srgb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47" name="Graphic 146">
            <a:extLst>
              <a:ext uri="{FF2B5EF4-FFF2-40B4-BE49-F238E27FC236}">
                <a16:creationId xmlns:a16="http://schemas.microsoft.com/office/drawing/2014/main" id="{93BDB0EF-B843-DB48-8D17-2E7CD978FD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46701" y="5356463"/>
            <a:ext cx="384546" cy="387145"/>
          </a:xfrm>
          <a:prstGeom prst="rect">
            <a:avLst/>
          </a:prstGeom>
        </p:spPr>
      </p:pic>
      <p:pic>
        <p:nvPicPr>
          <p:cNvPr id="148" name="Graphic 147">
            <a:extLst>
              <a:ext uri="{FF2B5EF4-FFF2-40B4-BE49-F238E27FC236}">
                <a16:creationId xmlns:a16="http://schemas.microsoft.com/office/drawing/2014/main" id="{D3DFDE30-890B-C44C-9599-98C7B641B1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82563" y="5363828"/>
            <a:ext cx="431975" cy="318144"/>
          </a:xfrm>
          <a:prstGeom prst="rect">
            <a:avLst/>
          </a:prstGeom>
        </p:spPr>
      </p:pic>
      <p:pic>
        <p:nvPicPr>
          <p:cNvPr id="149" name="Graphic 148">
            <a:extLst>
              <a:ext uri="{FF2B5EF4-FFF2-40B4-BE49-F238E27FC236}">
                <a16:creationId xmlns:a16="http://schemas.microsoft.com/office/drawing/2014/main" id="{1238DBA8-BED2-1649-81C5-1D7928AEEB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37787" y="5369787"/>
            <a:ext cx="409934" cy="381065"/>
          </a:xfrm>
          <a:prstGeom prst="rect">
            <a:avLst/>
          </a:prstGeom>
        </p:spPr>
      </p:pic>
      <p:pic>
        <p:nvPicPr>
          <p:cNvPr id="150" name="Graphic 149">
            <a:extLst>
              <a:ext uri="{FF2B5EF4-FFF2-40B4-BE49-F238E27FC236}">
                <a16:creationId xmlns:a16="http://schemas.microsoft.com/office/drawing/2014/main" id="{176B451F-1D22-414F-B84B-0106945514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3364" y="5356463"/>
            <a:ext cx="384546" cy="387145"/>
          </a:xfrm>
          <a:prstGeom prst="rect">
            <a:avLst/>
          </a:prstGeom>
        </p:spPr>
      </p:pic>
      <p:pic>
        <p:nvPicPr>
          <p:cNvPr id="151" name="Graphic 150">
            <a:extLst>
              <a:ext uri="{FF2B5EF4-FFF2-40B4-BE49-F238E27FC236}">
                <a16:creationId xmlns:a16="http://schemas.microsoft.com/office/drawing/2014/main" id="{E7332151-541C-7342-A573-6EBFCE375F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0083" y="5363828"/>
            <a:ext cx="431975" cy="318144"/>
          </a:xfrm>
          <a:prstGeom prst="rect">
            <a:avLst/>
          </a:prstGeom>
        </p:spPr>
      </p:pic>
      <p:sp>
        <p:nvSpPr>
          <p:cNvPr id="152" name="Rectangle 151">
            <a:extLst>
              <a:ext uri="{FF2B5EF4-FFF2-40B4-BE49-F238E27FC236}">
                <a16:creationId xmlns:a16="http://schemas.microsoft.com/office/drawing/2014/main" id="{3006724D-D405-E04E-A4E0-DA01FFB054D8}"/>
              </a:ext>
            </a:extLst>
          </p:cNvPr>
          <p:cNvSpPr/>
          <p:nvPr/>
        </p:nvSpPr>
        <p:spPr>
          <a:xfrm>
            <a:off x="7349791" y="5094133"/>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DAY 1</a:t>
            </a:r>
          </a:p>
        </p:txBody>
      </p:sp>
      <p:sp>
        <p:nvSpPr>
          <p:cNvPr id="153" name="Rectangle 152">
            <a:extLst>
              <a:ext uri="{FF2B5EF4-FFF2-40B4-BE49-F238E27FC236}">
                <a16:creationId xmlns:a16="http://schemas.microsoft.com/office/drawing/2014/main" id="{5236627D-5D44-CC4D-9137-97E98072E610}"/>
              </a:ext>
            </a:extLst>
          </p:cNvPr>
          <p:cNvSpPr/>
          <p:nvPr/>
        </p:nvSpPr>
        <p:spPr>
          <a:xfrm>
            <a:off x="8163216" y="5096853"/>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DAY 2</a:t>
            </a:r>
          </a:p>
        </p:txBody>
      </p:sp>
      <p:sp>
        <p:nvSpPr>
          <p:cNvPr id="155" name="Content Placeholder 2">
            <a:extLst>
              <a:ext uri="{FF2B5EF4-FFF2-40B4-BE49-F238E27FC236}">
                <a16:creationId xmlns:a16="http://schemas.microsoft.com/office/drawing/2014/main" id="{C32D8842-AFC3-0347-ACCC-4DE1EAAC94B9}"/>
              </a:ext>
            </a:extLst>
          </p:cNvPr>
          <p:cNvSpPr txBox="1">
            <a:spLocks/>
          </p:cNvSpPr>
          <p:nvPr/>
        </p:nvSpPr>
        <p:spPr>
          <a:xfrm>
            <a:off x="10244981" y="5941027"/>
            <a:ext cx="1160872" cy="156431"/>
          </a:xfrm>
          <a:prstGeom prst="rect">
            <a:avLst/>
          </a:prstGeom>
        </p:spPr>
        <p:txBody>
          <a:bodyPr lIns="0" tIns="0" rIns="0" bIns="0"/>
          <a:lstStyle>
            <a:lvl1pPr marL="0" indent="0" algn="l" defTabSz="1828800" rtl="0" eaLnBrk="1" latinLnBrk="0" hangingPunct="1">
              <a:lnSpc>
                <a:spcPct val="90000"/>
              </a:lnSpc>
              <a:spcBef>
                <a:spcPts val="0"/>
              </a:spcBef>
              <a:spcAft>
                <a:spcPts val="1200"/>
              </a:spcAft>
              <a:buFont typeface="Arial" panose="020B0604020202020204" pitchFamily="34" charset="0"/>
              <a:buNone/>
              <a:defRPr sz="4400" b="1" kern="1200">
                <a:solidFill>
                  <a:schemeClr val="tx1"/>
                </a:solidFill>
                <a:latin typeface="+mn-lt"/>
                <a:ea typeface="+mn-ea"/>
                <a:cs typeface="+mn-cs"/>
              </a:defRPr>
            </a:lvl1pPr>
            <a:lvl2pPr marL="0" indent="0" algn="l" defTabSz="1828800" rtl="0" eaLnBrk="1" latinLnBrk="0" hangingPunct="1">
              <a:lnSpc>
                <a:spcPct val="90000"/>
              </a:lnSpc>
              <a:spcBef>
                <a:spcPts val="0"/>
              </a:spcBef>
              <a:spcAft>
                <a:spcPts val="1200"/>
              </a:spcAft>
              <a:buFont typeface="Arial" panose="020B0604020202020204" pitchFamily="34" charset="0"/>
              <a:buNone/>
              <a:defRPr sz="4400" kern="1200">
                <a:solidFill>
                  <a:schemeClr val="tx1"/>
                </a:solidFill>
                <a:latin typeface="+mn-lt"/>
                <a:ea typeface="+mn-ea"/>
                <a:cs typeface="+mn-cs"/>
              </a:defRPr>
            </a:lvl2pPr>
            <a:lvl3pPr marL="3429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3pPr>
            <a:lvl4pPr marL="8001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4pPr>
            <a:lvl5pPr marL="12573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u="none" strike="noStrike" kern="1200" cap="none" spc="0" normalizeH="0" baseline="0" noProof="0" dirty="0">
                <a:ln>
                  <a:noFill/>
                </a:ln>
                <a:solidFill>
                  <a:srgbClr val="0F6FFF"/>
                </a:solidFill>
                <a:effectLst/>
                <a:uLnTx/>
                <a:uFillTx/>
                <a:latin typeface="IBM Plex Sans" panose="020B0503050203000203" pitchFamily="34" charset="0"/>
                <a:ea typeface="+mn-ea"/>
                <a:cs typeface="+mn-cs"/>
              </a:rPr>
              <a:t>Integrated Ad Tab</a:t>
            </a:r>
          </a:p>
        </p:txBody>
      </p:sp>
      <p:sp>
        <p:nvSpPr>
          <p:cNvPr id="157" name="Rectangle 156">
            <a:extLst>
              <a:ext uri="{FF2B5EF4-FFF2-40B4-BE49-F238E27FC236}">
                <a16:creationId xmlns:a16="http://schemas.microsoft.com/office/drawing/2014/main" id="{CB90C4D5-994F-B54B-90D0-BC67B911721E}"/>
              </a:ext>
            </a:extLst>
          </p:cNvPr>
          <p:cNvSpPr/>
          <p:nvPr/>
        </p:nvSpPr>
        <p:spPr>
          <a:xfrm>
            <a:off x="8975417" y="5096856"/>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DAY 3</a:t>
            </a:r>
          </a:p>
        </p:txBody>
      </p:sp>
      <p:sp>
        <p:nvSpPr>
          <p:cNvPr id="158" name="Rectangle 157">
            <a:extLst>
              <a:ext uri="{FF2B5EF4-FFF2-40B4-BE49-F238E27FC236}">
                <a16:creationId xmlns:a16="http://schemas.microsoft.com/office/drawing/2014/main" id="{B4BBA06F-C9E0-F14C-B875-4196AA361BE9}"/>
              </a:ext>
            </a:extLst>
          </p:cNvPr>
          <p:cNvSpPr/>
          <p:nvPr/>
        </p:nvSpPr>
        <p:spPr>
          <a:xfrm>
            <a:off x="9815787" y="5094134"/>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DAY 4</a:t>
            </a:r>
          </a:p>
        </p:txBody>
      </p:sp>
      <p:sp>
        <p:nvSpPr>
          <p:cNvPr id="159" name="Rectangle 158">
            <a:extLst>
              <a:ext uri="{FF2B5EF4-FFF2-40B4-BE49-F238E27FC236}">
                <a16:creationId xmlns:a16="http://schemas.microsoft.com/office/drawing/2014/main" id="{8E037C82-0973-4849-85B8-52E3FA85F243}"/>
              </a:ext>
            </a:extLst>
          </p:cNvPr>
          <p:cNvSpPr/>
          <p:nvPr/>
        </p:nvSpPr>
        <p:spPr>
          <a:xfrm>
            <a:off x="10613342" y="5095973"/>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F6FFF"/>
                </a:solidFill>
                <a:effectLst/>
                <a:uLnTx/>
                <a:uFillTx/>
                <a:latin typeface="Calibri" panose="020F0502020204030204" pitchFamily="34" charset="0"/>
                <a:ea typeface="+mn-ea"/>
                <a:cs typeface="Calibri" panose="020F0502020204030204" pitchFamily="34" charset="0"/>
              </a:rPr>
              <a:t>HOL</a:t>
            </a:r>
          </a:p>
        </p:txBody>
      </p:sp>
      <p:sp>
        <p:nvSpPr>
          <p:cNvPr id="161" name="Content Placeholder 2">
            <a:extLst>
              <a:ext uri="{FF2B5EF4-FFF2-40B4-BE49-F238E27FC236}">
                <a16:creationId xmlns:a16="http://schemas.microsoft.com/office/drawing/2014/main" id="{D037424F-94BA-ED47-B610-CE74046F4756}"/>
              </a:ext>
            </a:extLst>
          </p:cNvPr>
          <p:cNvSpPr txBox="1">
            <a:spLocks/>
          </p:cNvSpPr>
          <p:nvPr/>
        </p:nvSpPr>
        <p:spPr>
          <a:xfrm>
            <a:off x="7210675" y="4708420"/>
            <a:ext cx="3963235" cy="247644"/>
          </a:xfrm>
          <a:prstGeom prst="rect">
            <a:avLst/>
          </a:prstGeom>
        </p:spPr>
        <p:txBody>
          <a:bodyPr lIns="0" tIns="0" rIns="0" bIns="0"/>
          <a:lstStyle>
            <a:lvl1pPr marL="0" indent="0" algn="l" defTabSz="1828800" rtl="0" eaLnBrk="1" latinLnBrk="0" hangingPunct="1">
              <a:lnSpc>
                <a:spcPct val="90000"/>
              </a:lnSpc>
              <a:spcBef>
                <a:spcPts val="0"/>
              </a:spcBef>
              <a:spcAft>
                <a:spcPts val="1200"/>
              </a:spcAft>
              <a:buFont typeface="Arial" panose="020B0604020202020204" pitchFamily="34" charset="0"/>
              <a:buNone/>
              <a:defRPr sz="4400" b="1" kern="1200">
                <a:solidFill>
                  <a:schemeClr val="tx1"/>
                </a:solidFill>
                <a:latin typeface="+mn-lt"/>
                <a:ea typeface="+mn-ea"/>
                <a:cs typeface="+mn-cs"/>
              </a:defRPr>
            </a:lvl1pPr>
            <a:lvl2pPr marL="0" indent="0" algn="l" defTabSz="1828800" rtl="0" eaLnBrk="1" latinLnBrk="0" hangingPunct="1">
              <a:lnSpc>
                <a:spcPct val="90000"/>
              </a:lnSpc>
              <a:spcBef>
                <a:spcPts val="0"/>
              </a:spcBef>
              <a:spcAft>
                <a:spcPts val="1200"/>
              </a:spcAft>
              <a:buFont typeface="Arial" panose="020B0604020202020204" pitchFamily="34" charset="0"/>
              <a:buNone/>
              <a:defRPr sz="4400" kern="1200">
                <a:solidFill>
                  <a:schemeClr val="tx1"/>
                </a:solidFill>
                <a:latin typeface="+mn-lt"/>
                <a:ea typeface="+mn-ea"/>
                <a:cs typeface="+mn-cs"/>
              </a:defRPr>
            </a:lvl2pPr>
            <a:lvl3pPr marL="3429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3pPr>
            <a:lvl4pPr marL="8001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4pPr>
            <a:lvl5pPr marL="1257300" indent="-342900" algn="l" defTabSz="1828800" rtl="0" eaLnBrk="1" latinLnBrk="0" hangingPunct="1">
              <a:lnSpc>
                <a:spcPct val="90000"/>
              </a:lnSpc>
              <a:spcBef>
                <a:spcPts val="0"/>
              </a:spcBef>
              <a:spcAft>
                <a:spcPts val="1200"/>
              </a:spcAft>
              <a:buFont typeface="Arial" panose="020B0604020202020204" pitchFamily="34" charset="0"/>
              <a:buChar char="•"/>
              <a:defRPr sz="4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lgn="ctr" defTabSz="685800">
              <a:lnSpc>
                <a:spcPct val="100000"/>
              </a:lnSpc>
              <a:spcAft>
                <a:spcPts val="200"/>
              </a:spcAft>
              <a:defRPr/>
            </a:pPr>
            <a:r>
              <a:rPr lang="en-US" sz="800" dirty="0">
                <a:solidFill>
                  <a:srgbClr val="001141"/>
                </a:solidFill>
                <a:latin typeface="IBM Plex Sans" panose="020B0503050203000203" pitchFamily="34" charset="0"/>
              </a:rPr>
              <a:t>Flight Duration</a:t>
            </a:r>
          </a:p>
          <a:p>
            <a:pPr lvl="1" algn="ctr" defTabSz="685800">
              <a:lnSpc>
                <a:spcPct val="100000"/>
              </a:lnSpc>
              <a:spcAft>
                <a:spcPts val="200"/>
              </a:spcAft>
              <a:defRPr/>
            </a:pPr>
            <a:r>
              <a:rPr lang="en-US" sz="600" dirty="0">
                <a:solidFill>
                  <a:srgbClr val="001141"/>
                </a:solidFill>
                <a:latin typeface="IBM Plex Sans" panose="020B0503050203000203" pitchFamily="34" charset="0"/>
              </a:rPr>
              <a:t>5 Days</a:t>
            </a:r>
          </a:p>
        </p:txBody>
      </p:sp>
      <p:grpSp>
        <p:nvGrpSpPr>
          <p:cNvPr id="15" name="Group 14">
            <a:extLst>
              <a:ext uri="{FF2B5EF4-FFF2-40B4-BE49-F238E27FC236}">
                <a16:creationId xmlns:a16="http://schemas.microsoft.com/office/drawing/2014/main" id="{D383CCF9-8EAB-EB90-7B13-606F78F229E1}"/>
              </a:ext>
            </a:extLst>
          </p:cNvPr>
          <p:cNvGrpSpPr/>
          <p:nvPr/>
        </p:nvGrpSpPr>
        <p:grpSpPr>
          <a:xfrm>
            <a:off x="7196365" y="5060682"/>
            <a:ext cx="718407" cy="765595"/>
            <a:chOff x="7196365" y="5060682"/>
            <a:chExt cx="718407" cy="765595"/>
          </a:xfrm>
        </p:grpSpPr>
        <p:sp>
          <p:nvSpPr>
            <p:cNvPr id="163" name="Rectangle 162">
              <a:extLst>
                <a:ext uri="{FF2B5EF4-FFF2-40B4-BE49-F238E27FC236}">
                  <a16:creationId xmlns:a16="http://schemas.microsoft.com/office/drawing/2014/main" id="{906B4BA6-4F56-DB46-A585-B7539A0C69D5}"/>
                </a:ext>
              </a:extLst>
            </p:cNvPr>
            <p:cNvSpPr/>
            <p:nvPr/>
          </p:nvSpPr>
          <p:spPr bwMode="auto">
            <a:xfrm>
              <a:off x="7196365" y="5060682"/>
              <a:ext cx="718407" cy="223710"/>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64" name="Rectangle 163">
              <a:extLst>
                <a:ext uri="{FF2B5EF4-FFF2-40B4-BE49-F238E27FC236}">
                  <a16:creationId xmlns:a16="http://schemas.microsoft.com/office/drawing/2014/main" id="{E9A15241-EC91-D542-BB62-69319E317AB3}"/>
                </a:ext>
              </a:extLst>
            </p:cNvPr>
            <p:cNvSpPr/>
            <p:nvPr/>
          </p:nvSpPr>
          <p:spPr bwMode="auto">
            <a:xfrm>
              <a:off x="7196365" y="5284392"/>
              <a:ext cx="718407" cy="541885"/>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165" name="Group 164">
            <a:extLst>
              <a:ext uri="{FF2B5EF4-FFF2-40B4-BE49-F238E27FC236}">
                <a16:creationId xmlns:a16="http://schemas.microsoft.com/office/drawing/2014/main" id="{BAD49405-C193-734F-B42A-825D78638087}"/>
              </a:ext>
            </a:extLst>
          </p:cNvPr>
          <p:cNvGrpSpPr/>
          <p:nvPr/>
        </p:nvGrpSpPr>
        <p:grpSpPr>
          <a:xfrm>
            <a:off x="8011151" y="5060682"/>
            <a:ext cx="718407" cy="765595"/>
            <a:chOff x="6654730" y="3500335"/>
            <a:chExt cx="920356" cy="1024601"/>
          </a:xfrm>
        </p:grpSpPr>
        <p:sp>
          <p:nvSpPr>
            <p:cNvPr id="166" name="Rectangle 165">
              <a:extLst>
                <a:ext uri="{FF2B5EF4-FFF2-40B4-BE49-F238E27FC236}">
                  <a16:creationId xmlns:a16="http://schemas.microsoft.com/office/drawing/2014/main" id="{D28DCD13-3FFA-6A47-83B5-404FED470788}"/>
                </a:ext>
              </a:extLst>
            </p:cNvPr>
            <p:cNvSpPr/>
            <p:nvPr/>
          </p:nvSpPr>
          <p:spPr bwMode="auto">
            <a:xfrm>
              <a:off x="6654730" y="3500335"/>
              <a:ext cx="920356" cy="299393"/>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67" name="Rectangle 166">
              <a:extLst>
                <a:ext uri="{FF2B5EF4-FFF2-40B4-BE49-F238E27FC236}">
                  <a16:creationId xmlns:a16="http://schemas.microsoft.com/office/drawing/2014/main" id="{C1697AFD-4CD5-B54E-9B19-D764675409D8}"/>
                </a:ext>
              </a:extLst>
            </p:cNvPr>
            <p:cNvSpPr/>
            <p:nvPr/>
          </p:nvSpPr>
          <p:spPr bwMode="auto">
            <a:xfrm>
              <a:off x="6654730" y="3799728"/>
              <a:ext cx="920356" cy="725208"/>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168" name="Group 167">
            <a:extLst>
              <a:ext uri="{FF2B5EF4-FFF2-40B4-BE49-F238E27FC236}">
                <a16:creationId xmlns:a16="http://schemas.microsoft.com/office/drawing/2014/main" id="{BDB9EE01-D4EE-774C-B2DA-F019029EEC38}"/>
              </a:ext>
            </a:extLst>
          </p:cNvPr>
          <p:cNvGrpSpPr/>
          <p:nvPr/>
        </p:nvGrpSpPr>
        <p:grpSpPr>
          <a:xfrm>
            <a:off x="8825936" y="5060682"/>
            <a:ext cx="718407" cy="765595"/>
            <a:chOff x="6654730" y="3500335"/>
            <a:chExt cx="920356" cy="1024601"/>
          </a:xfrm>
        </p:grpSpPr>
        <p:sp>
          <p:nvSpPr>
            <p:cNvPr id="169" name="Rectangle 168">
              <a:extLst>
                <a:ext uri="{FF2B5EF4-FFF2-40B4-BE49-F238E27FC236}">
                  <a16:creationId xmlns:a16="http://schemas.microsoft.com/office/drawing/2014/main" id="{A5B4A553-B99A-5F43-B750-6AEBBD2CBEB6}"/>
                </a:ext>
              </a:extLst>
            </p:cNvPr>
            <p:cNvSpPr/>
            <p:nvPr/>
          </p:nvSpPr>
          <p:spPr bwMode="auto">
            <a:xfrm>
              <a:off x="6654730" y="3500335"/>
              <a:ext cx="920356" cy="299393"/>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70" name="Rectangle 169">
              <a:extLst>
                <a:ext uri="{FF2B5EF4-FFF2-40B4-BE49-F238E27FC236}">
                  <a16:creationId xmlns:a16="http://schemas.microsoft.com/office/drawing/2014/main" id="{F393DC64-D23F-4149-B9B4-C494EF08D622}"/>
                </a:ext>
              </a:extLst>
            </p:cNvPr>
            <p:cNvSpPr/>
            <p:nvPr/>
          </p:nvSpPr>
          <p:spPr bwMode="auto">
            <a:xfrm>
              <a:off x="6654730" y="3799728"/>
              <a:ext cx="920356" cy="725208"/>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171" name="Group 170">
            <a:extLst>
              <a:ext uri="{FF2B5EF4-FFF2-40B4-BE49-F238E27FC236}">
                <a16:creationId xmlns:a16="http://schemas.microsoft.com/office/drawing/2014/main" id="{D844273A-3F0E-2947-B5CD-86791BBF9314}"/>
              </a:ext>
            </a:extLst>
          </p:cNvPr>
          <p:cNvGrpSpPr/>
          <p:nvPr/>
        </p:nvGrpSpPr>
        <p:grpSpPr>
          <a:xfrm>
            <a:off x="9640720" y="5060682"/>
            <a:ext cx="718407" cy="765595"/>
            <a:chOff x="6654730" y="3500335"/>
            <a:chExt cx="920356" cy="1024601"/>
          </a:xfrm>
        </p:grpSpPr>
        <p:sp>
          <p:nvSpPr>
            <p:cNvPr id="172" name="Rectangle 171">
              <a:extLst>
                <a:ext uri="{FF2B5EF4-FFF2-40B4-BE49-F238E27FC236}">
                  <a16:creationId xmlns:a16="http://schemas.microsoft.com/office/drawing/2014/main" id="{C2C54FDD-EFC2-A648-B806-17CDC9244E7E}"/>
                </a:ext>
              </a:extLst>
            </p:cNvPr>
            <p:cNvSpPr/>
            <p:nvPr/>
          </p:nvSpPr>
          <p:spPr bwMode="auto">
            <a:xfrm>
              <a:off x="6654730" y="3500335"/>
              <a:ext cx="920356" cy="299393"/>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73" name="Rectangle 172">
              <a:extLst>
                <a:ext uri="{FF2B5EF4-FFF2-40B4-BE49-F238E27FC236}">
                  <a16:creationId xmlns:a16="http://schemas.microsoft.com/office/drawing/2014/main" id="{629AA4E1-BD87-D748-BC97-D11C1D91EAF6}"/>
                </a:ext>
              </a:extLst>
            </p:cNvPr>
            <p:cNvSpPr/>
            <p:nvPr/>
          </p:nvSpPr>
          <p:spPr bwMode="auto">
            <a:xfrm>
              <a:off x="6654730" y="3799728"/>
              <a:ext cx="920356" cy="725208"/>
            </a:xfrm>
            <a:prstGeom prst="rect">
              <a:avLst/>
            </a:prstGeom>
            <a:no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174" name="Group 173">
            <a:extLst>
              <a:ext uri="{FF2B5EF4-FFF2-40B4-BE49-F238E27FC236}">
                <a16:creationId xmlns:a16="http://schemas.microsoft.com/office/drawing/2014/main" id="{5B7EB06A-492A-684C-8320-CB7A7408E055}"/>
              </a:ext>
            </a:extLst>
          </p:cNvPr>
          <p:cNvGrpSpPr/>
          <p:nvPr/>
        </p:nvGrpSpPr>
        <p:grpSpPr>
          <a:xfrm>
            <a:off x="10455506" y="5060682"/>
            <a:ext cx="718407" cy="765595"/>
            <a:chOff x="6654730" y="3500335"/>
            <a:chExt cx="920356" cy="1024601"/>
          </a:xfrm>
        </p:grpSpPr>
        <p:sp>
          <p:nvSpPr>
            <p:cNvPr id="175" name="Rectangle 174">
              <a:extLst>
                <a:ext uri="{FF2B5EF4-FFF2-40B4-BE49-F238E27FC236}">
                  <a16:creationId xmlns:a16="http://schemas.microsoft.com/office/drawing/2014/main" id="{322C98FB-AD71-4648-A45A-8C593259F057}"/>
                </a:ext>
              </a:extLst>
            </p:cNvPr>
            <p:cNvSpPr/>
            <p:nvPr/>
          </p:nvSpPr>
          <p:spPr bwMode="auto">
            <a:xfrm>
              <a:off x="6654730" y="3500335"/>
              <a:ext cx="920356" cy="299393"/>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76" name="Rectangle 175">
              <a:extLst>
                <a:ext uri="{FF2B5EF4-FFF2-40B4-BE49-F238E27FC236}">
                  <a16:creationId xmlns:a16="http://schemas.microsoft.com/office/drawing/2014/main" id="{1157066B-80E4-1E4B-A577-3B398FD485F8}"/>
                </a:ext>
              </a:extLst>
            </p:cNvPr>
            <p:cNvSpPr/>
            <p:nvPr/>
          </p:nvSpPr>
          <p:spPr bwMode="auto">
            <a:xfrm>
              <a:off x="6654730" y="3799728"/>
              <a:ext cx="920356" cy="725208"/>
            </a:xfrm>
            <a:prstGeom prst="rect">
              <a:avLst/>
            </a:prstGeom>
            <a:noFill/>
            <a:ln w="25400">
              <a:solidFill>
                <a:srgbClr val="0F6F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sp>
        <p:nvSpPr>
          <p:cNvPr id="132" name="Rectangle 131">
            <a:extLst>
              <a:ext uri="{FF2B5EF4-FFF2-40B4-BE49-F238E27FC236}">
                <a16:creationId xmlns:a16="http://schemas.microsoft.com/office/drawing/2014/main" id="{13023438-C823-124D-B3FE-C0C6A26E579B}"/>
              </a:ext>
            </a:extLst>
          </p:cNvPr>
          <p:cNvSpPr/>
          <p:nvPr/>
        </p:nvSpPr>
        <p:spPr>
          <a:xfrm>
            <a:off x="11437782" y="5099567"/>
            <a:ext cx="402019" cy="142736"/>
          </a:xfrm>
          <a:prstGeom prst="rect">
            <a:avLst/>
          </a:prstGeom>
          <a:no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67676"/>
                </a:solidFill>
                <a:effectLst/>
                <a:uLnTx/>
                <a:uFillTx/>
                <a:latin typeface="Calibri" panose="020F0502020204030204" pitchFamily="34" charset="0"/>
                <a:ea typeface="+mn-ea"/>
                <a:cs typeface="Calibri" panose="020F0502020204030204" pitchFamily="34" charset="0"/>
              </a:rPr>
              <a:t>—</a:t>
            </a:r>
          </a:p>
        </p:txBody>
      </p:sp>
      <p:sp>
        <p:nvSpPr>
          <p:cNvPr id="134" name="Rectangle 133">
            <a:extLst>
              <a:ext uri="{FF2B5EF4-FFF2-40B4-BE49-F238E27FC236}">
                <a16:creationId xmlns:a16="http://schemas.microsoft.com/office/drawing/2014/main" id="{4494B51D-9843-5044-91A4-EE720C18739A}"/>
              </a:ext>
            </a:extLst>
          </p:cNvPr>
          <p:cNvSpPr/>
          <p:nvPr/>
        </p:nvSpPr>
        <p:spPr bwMode="auto">
          <a:xfrm>
            <a:off x="11279947" y="5064276"/>
            <a:ext cx="718406" cy="223710"/>
          </a:xfrm>
          <a:prstGeom prst="rect">
            <a:avLst/>
          </a:prstGeom>
          <a:noFill/>
          <a:ln w="25400">
            <a:solidFill>
              <a:srgbClr val="C1C7CD"/>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35" name="Rectangle 134">
            <a:extLst>
              <a:ext uri="{FF2B5EF4-FFF2-40B4-BE49-F238E27FC236}">
                <a16:creationId xmlns:a16="http://schemas.microsoft.com/office/drawing/2014/main" id="{78595E12-179B-8C4C-BF62-259CD3805886}"/>
              </a:ext>
            </a:extLst>
          </p:cNvPr>
          <p:cNvSpPr/>
          <p:nvPr/>
        </p:nvSpPr>
        <p:spPr bwMode="auto">
          <a:xfrm>
            <a:off x="11279947" y="5287986"/>
            <a:ext cx="718406" cy="541885"/>
          </a:xfrm>
          <a:prstGeom prst="rect">
            <a:avLst/>
          </a:prstGeom>
          <a:noFill/>
          <a:ln w="25400">
            <a:solidFill>
              <a:srgbClr val="C1C7CD"/>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36" name="Graphic 135">
            <a:extLst>
              <a:ext uri="{FF2B5EF4-FFF2-40B4-BE49-F238E27FC236}">
                <a16:creationId xmlns:a16="http://schemas.microsoft.com/office/drawing/2014/main" id="{CFDED3E4-6923-714B-B8E7-B9AB7AA2FE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25349" y="5367422"/>
            <a:ext cx="431974" cy="318144"/>
          </a:xfrm>
          <a:prstGeom prst="rect">
            <a:avLst/>
          </a:prstGeom>
        </p:spPr>
      </p:pic>
      <p:cxnSp>
        <p:nvCxnSpPr>
          <p:cNvPr id="122" name="Straight Connector 121">
            <a:extLst>
              <a:ext uri="{FF2B5EF4-FFF2-40B4-BE49-F238E27FC236}">
                <a16:creationId xmlns:a16="http://schemas.microsoft.com/office/drawing/2014/main" id="{29A3BA43-2192-D64A-B144-81FE61EF32CC}"/>
              </a:ext>
            </a:extLst>
          </p:cNvPr>
          <p:cNvCxnSpPr>
            <a:cxnSpLocks/>
          </p:cNvCxnSpPr>
          <p:nvPr/>
        </p:nvCxnSpPr>
        <p:spPr bwMode="auto">
          <a:xfrm>
            <a:off x="7207994" y="1936006"/>
            <a:ext cx="1072056" cy="0"/>
          </a:xfrm>
          <a:prstGeom prst="line">
            <a:avLst/>
          </a:prstGeom>
          <a:ln w="12700">
            <a:solidFill>
              <a:srgbClr val="0F6FFF"/>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EE3A5ABD-F535-D446-B377-9DAB9B9C674B}"/>
              </a:ext>
            </a:extLst>
          </p:cNvPr>
          <p:cNvCxnSpPr>
            <a:cxnSpLocks/>
          </p:cNvCxnSpPr>
          <p:nvPr/>
        </p:nvCxnSpPr>
        <p:spPr bwMode="auto">
          <a:xfrm>
            <a:off x="10121461" y="3903545"/>
            <a:ext cx="237306" cy="0"/>
          </a:xfrm>
          <a:prstGeom prst="line">
            <a:avLst/>
          </a:prstGeom>
          <a:ln w="12700">
            <a:solidFill>
              <a:srgbClr val="0F6FFF"/>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D9A78865-CB08-AB4D-BE79-6F2B92F6BFB4}"/>
              </a:ext>
            </a:extLst>
          </p:cNvPr>
          <p:cNvCxnSpPr>
            <a:cxnSpLocks/>
          </p:cNvCxnSpPr>
          <p:nvPr/>
        </p:nvCxnSpPr>
        <p:spPr bwMode="auto">
          <a:xfrm>
            <a:off x="8847608" y="3903545"/>
            <a:ext cx="237306" cy="0"/>
          </a:xfrm>
          <a:prstGeom prst="line">
            <a:avLst/>
          </a:prstGeom>
          <a:ln w="12700">
            <a:solidFill>
              <a:srgbClr val="0F6FFF"/>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BD3B879D-4AF2-7E42-92A6-E36E39B72AE0}"/>
              </a:ext>
            </a:extLst>
          </p:cNvPr>
          <p:cNvCxnSpPr>
            <a:cxnSpLocks/>
          </p:cNvCxnSpPr>
          <p:nvPr/>
        </p:nvCxnSpPr>
        <p:spPr bwMode="auto">
          <a:xfrm>
            <a:off x="9282736" y="1936006"/>
            <a:ext cx="1072056" cy="0"/>
          </a:xfrm>
          <a:prstGeom prst="line">
            <a:avLst/>
          </a:prstGeom>
          <a:ln w="12700">
            <a:solidFill>
              <a:srgbClr val="0F6FFF"/>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Footer Placeholder 2">
            <a:extLst>
              <a:ext uri="{FF2B5EF4-FFF2-40B4-BE49-F238E27FC236}">
                <a16:creationId xmlns:a16="http://schemas.microsoft.com/office/drawing/2014/main" id="{275721DC-46F4-7829-763A-2FC061CFE7AF}"/>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66828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7422D150-D23E-B84E-BA40-44B253C5D8B5}"/>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21" name="Picture 20" descr="A screenshot of a weather forecast&#10;&#10;Description automatically generated">
            <a:extLst>
              <a:ext uri="{FF2B5EF4-FFF2-40B4-BE49-F238E27FC236}">
                <a16:creationId xmlns:a16="http://schemas.microsoft.com/office/drawing/2014/main" id="{98D17194-C302-71CB-8AEA-B12933B2BB15}"/>
              </a:ext>
            </a:extLst>
          </p:cNvPr>
          <p:cNvPicPr>
            <a:picLocks noChangeAspect="1"/>
          </p:cNvPicPr>
          <p:nvPr/>
        </p:nvPicPr>
        <p:blipFill rotWithShape="1">
          <a:blip r:embed="rId2"/>
          <a:srcRect b="37499"/>
          <a:stretch/>
        </p:blipFill>
        <p:spPr>
          <a:xfrm>
            <a:off x="6457362" y="434162"/>
            <a:ext cx="2274044" cy="3077572"/>
          </a:xfrm>
          <a:prstGeom prst="rect">
            <a:avLst/>
          </a:prstGeom>
          <a:effectLst>
            <a:glow rad="228600">
              <a:schemeClr val="accent6">
                <a:satMod val="175000"/>
                <a:alpha val="10000"/>
              </a:schemeClr>
            </a:glow>
          </a:effectLst>
        </p:spPr>
      </p:pic>
      <p:sp>
        <p:nvSpPr>
          <p:cNvPr id="9" name="Footer Placeholder 2">
            <a:extLst>
              <a:ext uri="{FF2B5EF4-FFF2-40B4-BE49-F238E27FC236}">
                <a16:creationId xmlns:a16="http://schemas.microsoft.com/office/drawing/2014/main" id="{960BD6FB-D6B4-5F4D-9EE6-87D7165B8375}"/>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solidFill>
                  <a:srgbClr val="161616"/>
                </a:solidFill>
                <a:latin typeface="IBM Plex Sans" panose="020B0503050203000203" pitchFamily="34" charset="0"/>
              </a:rPr>
              <a:t>11</a:t>
            </a:fld>
            <a:endParaRPr lang="en-US" dirty="0">
              <a:solidFill>
                <a:srgbClr val="161616"/>
              </a:solidFill>
              <a:latin typeface="IBM Plex Sans" panose="020B0503050203000203" pitchFamily="34" charset="0"/>
            </a:endParaRPr>
          </a:p>
        </p:txBody>
      </p:sp>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290502" y="411163"/>
            <a:ext cx="5636011" cy="639762"/>
          </a:xfrm>
        </p:spPr>
        <p:txBody>
          <a:bodyPr/>
          <a:lstStyle/>
          <a:p>
            <a:r>
              <a:rPr lang="en-US" dirty="0">
                <a:solidFill>
                  <a:srgbClr val="001141"/>
                </a:solidFill>
              </a:rPr>
              <a:t>Sponsored Insights</a:t>
            </a:r>
          </a:p>
        </p:txBody>
      </p:sp>
      <p:sp>
        <p:nvSpPr>
          <p:cNvPr id="7" name="Text Placeholder 5">
            <a:extLst>
              <a:ext uri="{FF2B5EF4-FFF2-40B4-BE49-F238E27FC236}">
                <a16:creationId xmlns:a16="http://schemas.microsoft.com/office/drawing/2014/main" id="{E70640E2-1162-4840-A6B3-FC57978FE21F}"/>
              </a:ext>
            </a:extLst>
          </p:cNvPr>
          <p:cNvSpPr txBox="1">
            <a:spLocks/>
          </p:cNvSpPr>
          <p:nvPr/>
        </p:nvSpPr>
        <p:spPr>
          <a:xfrm>
            <a:off x="304800" y="1123656"/>
            <a:ext cx="5355220" cy="3426573"/>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kern="0" dirty="0">
                <a:solidFill>
                  <a:srgbClr val="001141"/>
                </a:solidFill>
                <a:latin typeface="IBM Plex Sans" panose="020B0503050203000203" pitchFamily="34" charset="0"/>
                <a:ea typeface="Helvetica" charset="0"/>
                <a:cs typeface="Arial"/>
                <a:sym typeface="Arial"/>
              </a:rPr>
              <a:t>Several touch points in the app drive to the Daily Details page, including weather “Insights”. Insights are part of the app’s home page experience and provide our users with observations and suggestions based on their forecast. </a:t>
            </a:r>
          </a:p>
          <a:p>
            <a:pPr defTabSz="1219170">
              <a:spcBef>
                <a:spcPts val="1467"/>
              </a:spcBef>
            </a:pPr>
            <a:r>
              <a:rPr lang="en-US" kern="0" dirty="0">
                <a:solidFill>
                  <a:srgbClr val="001141"/>
                </a:solidFill>
                <a:latin typeface="IBM Plex Sans" panose="020B0503050203000203" pitchFamily="34" charset="0"/>
                <a:ea typeface="Helvetica" charset="0"/>
                <a:cs typeface="Arial"/>
                <a:sym typeface="Arial"/>
              </a:rPr>
              <a:t>When an advertiser runs an Integrated Daily Details sponsorship, one or more of the Insights will feature a “sponsored by” brand element and drive directly to the integrated ad placement within the Daily Details page.</a:t>
            </a:r>
          </a:p>
          <a:p>
            <a:pPr defTabSz="1219170">
              <a:spcBef>
                <a:spcPts val="1467"/>
              </a:spcBef>
            </a:pPr>
            <a:r>
              <a:rPr lang="en-US" sz="900" kern="0" dirty="0">
                <a:solidFill>
                  <a:srgbClr val="767676"/>
                </a:solidFill>
                <a:latin typeface="IBM Plex Sans" panose="020B0503050203000203" pitchFamily="34" charset="0"/>
                <a:ea typeface="Helvetica" charset="0"/>
                <a:cs typeface="Arial"/>
                <a:sym typeface="Arial"/>
              </a:rPr>
              <a:t>Week Ahead and Weekend Planning sponsorships will feature a sponsored insight on the “This Week” tab of the app home page.</a:t>
            </a:r>
          </a:p>
          <a:p>
            <a:pPr defTabSz="1219170">
              <a:spcBef>
                <a:spcPts val="1467"/>
              </a:spcBef>
            </a:pPr>
            <a:r>
              <a:rPr lang="en-US" sz="900" kern="0" dirty="0">
                <a:solidFill>
                  <a:srgbClr val="767676"/>
                </a:solidFill>
                <a:latin typeface="IBM Plex Sans" panose="020B0503050203000203" pitchFamily="34" charset="0"/>
                <a:ea typeface="Helvetica" charset="0"/>
                <a:cs typeface="Arial"/>
                <a:sym typeface="Arial"/>
              </a:rPr>
              <a:t>Holiday/Event sponsorships will feature a sponsored insight on both the “This Week” and the “Event” tabs of the app home page.</a:t>
            </a:r>
            <a:endParaRPr lang="en-US" sz="900" kern="0" dirty="0">
              <a:solidFill>
                <a:srgbClr val="001141"/>
              </a:solidFill>
              <a:latin typeface="IBM Plex Sans" panose="020B0503050203000203" pitchFamily="34" charset="0"/>
              <a:ea typeface="Helvetica" charset="0"/>
              <a:cs typeface="Arial"/>
              <a:sym typeface="Arial"/>
            </a:endParaRPr>
          </a:p>
        </p:txBody>
      </p:sp>
      <p:sp>
        <p:nvSpPr>
          <p:cNvPr id="2" name="Footer Placeholder 2">
            <a:extLst>
              <a:ext uri="{FF2B5EF4-FFF2-40B4-BE49-F238E27FC236}">
                <a16:creationId xmlns:a16="http://schemas.microsoft.com/office/drawing/2014/main" id="{E7684DB9-5F6B-03A4-E31B-C879E45FFE07}"/>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16" name="Picture 15">
            <a:extLst>
              <a:ext uri="{FF2B5EF4-FFF2-40B4-BE49-F238E27FC236}">
                <a16:creationId xmlns:a16="http://schemas.microsoft.com/office/drawing/2014/main" id="{A4107876-23BF-EB9C-D794-F2D5177645D9}"/>
              </a:ext>
            </a:extLst>
          </p:cNvPr>
          <p:cNvPicPr>
            <a:picLocks noChangeAspect="1"/>
          </p:cNvPicPr>
          <p:nvPr/>
        </p:nvPicPr>
        <p:blipFill>
          <a:blip r:embed="rId3"/>
          <a:srcRect/>
          <a:stretch/>
        </p:blipFill>
        <p:spPr>
          <a:xfrm>
            <a:off x="9179210" y="426362"/>
            <a:ext cx="2639976" cy="5713178"/>
          </a:xfrm>
          <a:prstGeom prst="rect">
            <a:avLst/>
          </a:prstGeom>
        </p:spPr>
      </p:pic>
      <p:pic>
        <p:nvPicPr>
          <p:cNvPr id="19" name="Picture 18" descr="Screens screenshot of a video&#10;&#10;Description automatically generated">
            <a:extLst>
              <a:ext uri="{FF2B5EF4-FFF2-40B4-BE49-F238E27FC236}">
                <a16:creationId xmlns:a16="http://schemas.microsoft.com/office/drawing/2014/main" id="{25075234-DA92-B635-A483-D52D76531AA9}"/>
              </a:ext>
            </a:extLst>
          </p:cNvPr>
          <p:cNvPicPr>
            <a:picLocks noChangeAspect="1"/>
          </p:cNvPicPr>
          <p:nvPr/>
        </p:nvPicPr>
        <p:blipFill rotWithShape="1">
          <a:blip r:embed="rId4"/>
          <a:srcRect b="55683"/>
          <a:stretch/>
        </p:blipFill>
        <p:spPr>
          <a:xfrm>
            <a:off x="6457930" y="3953453"/>
            <a:ext cx="2277992" cy="2185968"/>
          </a:xfrm>
          <a:prstGeom prst="rect">
            <a:avLst/>
          </a:prstGeom>
          <a:effectLst>
            <a:glow rad="228600">
              <a:schemeClr val="accent6">
                <a:satMod val="175000"/>
                <a:alpha val="10000"/>
              </a:schemeClr>
            </a:glow>
          </a:effectLst>
        </p:spPr>
      </p:pic>
      <p:sp>
        <p:nvSpPr>
          <p:cNvPr id="25" name="Right Arrow 24">
            <a:extLst>
              <a:ext uri="{FF2B5EF4-FFF2-40B4-BE49-F238E27FC236}">
                <a16:creationId xmlns:a16="http://schemas.microsoft.com/office/drawing/2014/main" id="{10D9875F-E08D-D74A-3ADF-50DE248816ED}"/>
              </a:ext>
            </a:extLst>
          </p:cNvPr>
          <p:cNvSpPr/>
          <p:nvPr/>
        </p:nvSpPr>
        <p:spPr bwMode="auto">
          <a:xfrm>
            <a:off x="8806976" y="1707887"/>
            <a:ext cx="300589" cy="117699"/>
          </a:xfrm>
          <a:prstGeom prst="rightArrow">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26" name="Right Arrow 25">
            <a:extLst>
              <a:ext uri="{FF2B5EF4-FFF2-40B4-BE49-F238E27FC236}">
                <a16:creationId xmlns:a16="http://schemas.microsoft.com/office/drawing/2014/main" id="{BDCA3C60-C90E-CD29-E0FC-8AFC739ED8B7}"/>
              </a:ext>
            </a:extLst>
          </p:cNvPr>
          <p:cNvSpPr/>
          <p:nvPr/>
        </p:nvSpPr>
        <p:spPr bwMode="auto">
          <a:xfrm>
            <a:off x="8806976" y="5091263"/>
            <a:ext cx="300589" cy="117699"/>
          </a:xfrm>
          <a:prstGeom prst="rightArrow">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Tree>
    <p:extLst>
      <p:ext uri="{BB962C8B-B14F-4D97-AF65-F5344CB8AC3E}">
        <p14:creationId xmlns:p14="http://schemas.microsoft.com/office/powerpoint/2010/main" val="3439032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96F445-6EB7-CC81-B02F-1C6C6F7883BE}"/>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2" name="Text Placeholder 4">
            <a:extLst>
              <a:ext uri="{FF2B5EF4-FFF2-40B4-BE49-F238E27FC236}">
                <a16:creationId xmlns:a16="http://schemas.microsoft.com/office/drawing/2014/main" id="{A59E6251-0974-4A4D-9D8C-29333C924EC2}"/>
              </a:ext>
            </a:extLst>
          </p:cNvPr>
          <p:cNvSpPr txBox="1">
            <a:spLocks/>
          </p:cNvSpPr>
          <p:nvPr/>
        </p:nvSpPr>
        <p:spPr>
          <a:xfrm>
            <a:off x="304889" y="1123656"/>
            <a:ext cx="5437006" cy="4864571"/>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solidFill>
                  <a:srgbClr val="161616"/>
                </a:solidFill>
                <a:latin typeface="IBM Plex Sans" panose="020B0503050203000203" pitchFamily="34" charset="0"/>
                <a:ea typeface="Helvetica" charset="0"/>
              </a:rPr>
              <a:t>The Integrated Daily Details ad unit consists of two separate layers that fit together seamlessly:</a:t>
            </a:r>
          </a:p>
          <a:p>
            <a:pPr marL="285750" indent="-285750">
              <a:spcBef>
                <a:spcPts val="0"/>
              </a:spcBef>
              <a:spcAft>
                <a:spcPts val="1200"/>
              </a:spcAft>
              <a:buClr>
                <a:srgbClr val="161616"/>
              </a:buClr>
              <a:buSzPct val="80000"/>
              <a:buFont typeface="Arial" panose="020B0604020202020204" pitchFamily="34" charset="0"/>
              <a:buChar char="•"/>
            </a:pPr>
            <a:r>
              <a:rPr lang="en-US" sz="1400" kern="0" dirty="0">
                <a:solidFill>
                  <a:srgbClr val="161616"/>
                </a:solidFill>
                <a:latin typeface="IBM Plex Sans" panose="020B0503050203000203" pitchFamily="34" charset="0"/>
                <a:ea typeface="Helvetica" charset="0"/>
              </a:rPr>
              <a:t>An interactive </a:t>
            </a:r>
            <a:r>
              <a:rPr lang="en-US" sz="1400" kern="0" dirty="0">
                <a:solidFill>
                  <a:srgbClr val="161616"/>
                </a:solidFill>
                <a:highlight>
                  <a:srgbClr val="00FF00"/>
                </a:highlight>
                <a:latin typeface="IBM Plex Sans" panose="020B0503050203000203" pitchFamily="34" charset="0"/>
                <a:ea typeface="Helvetica" charset="0"/>
              </a:rPr>
              <a:t> HTML5 layer </a:t>
            </a:r>
            <a:r>
              <a:rPr lang="en-US" sz="1400" kern="0" dirty="0">
                <a:solidFill>
                  <a:srgbClr val="161616"/>
                </a:solidFill>
                <a:latin typeface="IBM Plex Sans" panose="020B0503050203000203" pitchFamily="34" charset="0"/>
                <a:ea typeface="Helvetica" charset="0"/>
              </a:rPr>
              <a:t> that houses all brand elements. </a:t>
            </a:r>
            <a:r>
              <a:rPr lang="en-US" sz="1400" dirty="0">
                <a:solidFill>
                  <a:srgbClr val="161616"/>
                </a:solidFill>
                <a:latin typeface="IBM Plex Sans" panose="020B0503050203000203" pitchFamily="34" charset="0"/>
                <a:ea typeface="Helvetica" charset="0"/>
              </a:rPr>
              <a:t>This is the brand area.</a:t>
            </a:r>
            <a:endParaRPr lang="en-US" sz="1400" kern="0" dirty="0">
              <a:solidFill>
                <a:srgbClr val="161616"/>
              </a:solidFill>
              <a:latin typeface="IBM Plex Sans" panose="020B0503050203000203" pitchFamily="34" charset="0"/>
              <a:ea typeface="Helvetica" charset="0"/>
            </a:endParaRPr>
          </a:p>
          <a:p>
            <a:pPr marL="285750" indent="-285750">
              <a:spcBef>
                <a:spcPts val="0"/>
              </a:spcBef>
              <a:spcAft>
                <a:spcPts val="1200"/>
              </a:spcAft>
              <a:buClr>
                <a:srgbClr val="161616"/>
              </a:buClr>
              <a:buSzPct val="80000"/>
              <a:buFont typeface="Arial" panose="020B0604020202020204" pitchFamily="34" charset="0"/>
              <a:buChar char="•"/>
            </a:pPr>
            <a:r>
              <a:rPr lang="en-US" sz="1400" kern="0" dirty="0">
                <a:solidFill>
                  <a:srgbClr val="161616"/>
                </a:solidFill>
                <a:latin typeface="IBM Plex Sans" panose="020B0503050203000203" pitchFamily="34" charset="0"/>
                <a:ea typeface="Helvetica" charset="0"/>
              </a:rPr>
              <a:t>A static background layer that extends behind the forecast information and is non-interactive.</a:t>
            </a:r>
          </a:p>
          <a:p>
            <a:pPr>
              <a:spcBef>
                <a:spcPts val="0"/>
              </a:spcBef>
              <a:spcAft>
                <a:spcPts val="1200"/>
              </a:spcAft>
              <a:buClr>
                <a:schemeClr val="bg1"/>
              </a:buClr>
              <a:buSzPct val="80000"/>
            </a:pPr>
            <a:r>
              <a:rPr lang="en-US" sz="1400" kern="0" dirty="0">
                <a:solidFill>
                  <a:srgbClr val="161616"/>
                </a:solidFill>
                <a:latin typeface="IBM Plex Sans" panose="020B0503050203000203" pitchFamily="34" charset="0"/>
                <a:ea typeface="Helvetica" charset="0"/>
              </a:rPr>
              <a:t>The unit is optimized to sit “above the fold” on regular-to-large devices, but, depending on the amount of forecast information present on-screen and/or the size of the device, users may have to scroll to bring the entire unit into view.</a:t>
            </a:r>
          </a:p>
        </p:txBody>
      </p:sp>
      <p:sp>
        <p:nvSpPr>
          <p:cNvPr id="9" name="Footer Placeholder 2">
            <a:extLst>
              <a:ext uri="{FF2B5EF4-FFF2-40B4-BE49-F238E27FC236}">
                <a16:creationId xmlns:a16="http://schemas.microsoft.com/office/drawing/2014/main" id="{8C1BEEFE-5B29-034B-8D70-100C445E7DA0}"/>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12</a:t>
            </a:fld>
            <a:endParaRPr lang="en-US" dirty="0">
              <a:latin typeface="IBM Plex Sans" panose="020B0503050203000203" pitchFamily="34" charset="0"/>
            </a:endParaRPr>
          </a:p>
        </p:txBody>
      </p:sp>
      <p:sp>
        <p:nvSpPr>
          <p:cNvPr id="4" name="Slide Number Placeholder 3">
            <a:extLst>
              <a:ext uri="{FF2B5EF4-FFF2-40B4-BE49-F238E27FC236}">
                <a16:creationId xmlns:a16="http://schemas.microsoft.com/office/drawing/2014/main" id="{178D10BA-E64F-F341-9646-377D88E3B273}"/>
              </a:ext>
            </a:extLst>
          </p:cNvPr>
          <p:cNvSpPr>
            <a:spLocks noGrp="1"/>
          </p:cNvSpPr>
          <p:nvPr>
            <p:ph type="sldNum" sz="quarter" idx="11"/>
          </p:nvPr>
        </p:nvSpPr>
        <p:spPr/>
        <p:txBody>
          <a:bodyPr/>
          <a:lstStyle/>
          <a:p>
            <a:fld id="{59395FB3-9C97-154F-86B2-7E381B951268}" type="slidenum">
              <a:rPr lang="en-US" smtClean="0">
                <a:solidFill>
                  <a:srgbClr val="161616"/>
                </a:solidFill>
              </a:rPr>
              <a:pPr/>
              <a:t>12</a:t>
            </a:fld>
            <a:endParaRPr lang="en-US" dirty="0">
              <a:solidFill>
                <a:srgbClr val="161616"/>
              </a:solidFill>
            </a:endParaRPr>
          </a:p>
        </p:txBody>
      </p:sp>
      <p:sp>
        <p:nvSpPr>
          <p:cNvPr id="11" name="Footer Placeholder 2">
            <a:extLst>
              <a:ext uri="{FF2B5EF4-FFF2-40B4-BE49-F238E27FC236}">
                <a16:creationId xmlns:a16="http://schemas.microsoft.com/office/drawing/2014/main" id="{E4590C3A-9FD0-6242-328D-39F83A225921}"/>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7" name="Title 1">
            <a:extLst>
              <a:ext uri="{FF2B5EF4-FFF2-40B4-BE49-F238E27FC236}">
                <a16:creationId xmlns:a16="http://schemas.microsoft.com/office/drawing/2014/main" id="{A03DBB81-D146-8F6A-9897-62C6EC17947E}"/>
              </a:ext>
            </a:extLst>
          </p:cNvPr>
          <p:cNvSpPr txBox="1">
            <a:spLocks/>
          </p:cNvSpPr>
          <p:nvPr/>
        </p:nvSpPr>
        <p:spPr>
          <a:xfrm>
            <a:off x="304888" y="409575"/>
            <a:ext cx="5522913" cy="423863"/>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Bef>
                <a:spcPts val="0"/>
              </a:spcBef>
              <a:spcAft>
                <a:spcPts val="2400"/>
              </a:spcAft>
              <a:buClr>
                <a:schemeClr val="accent2"/>
              </a:buClr>
              <a:buSzPct val="25000"/>
            </a:pPr>
            <a:r>
              <a:rPr lang="en-US" kern="0">
                <a:solidFill>
                  <a:srgbClr val="161616"/>
                </a:solidFill>
                <a:ea typeface="Helvetica" charset="0"/>
                <a:cs typeface="Arial" panose="020B0604020202020204" pitchFamily="34" charset="0"/>
                <a:sym typeface="Arial"/>
              </a:rPr>
              <a:t>Specifications</a:t>
            </a:r>
            <a:endParaRPr lang="en-US" kern="0" dirty="0">
              <a:solidFill>
                <a:srgbClr val="161616"/>
              </a:solidFill>
              <a:ea typeface="Helvetica" charset="0"/>
              <a:cs typeface="Arial" panose="020B0604020202020204" pitchFamily="34" charset="0"/>
            </a:endParaRPr>
          </a:p>
        </p:txBody>
      </p:sp>
      <p:pic>
        <p:nvPicPr>
          <p:cNvPr id="21" name="Picture 20">
            <a:extLst>
              <a:ext uri="{FF2B5EF4-FFF2-40B4-BE49-F238E27FC236}">
                <a16:creationId xmlns:a16="http://schemas.microsoft.com/office/drawing/2014/main" id="{B5674ED2-DDF0-EF57-8E30-88C6687CDF82}"/>
              </a:ext>
            </a:extLst>
          </p:cNvPr>
          <p:cNvPicPr>
            <a:picLocks noChangeAspect="1"/>
          </p:cNvPicPr>
          <p:nvPr/>
        </p:nvPicPr>
        <p:blipFill>
          <a:blip r:embed="rId2"/>
          <a:srcRect/>
          <a:stretch/>
        </p:blipFill>
        <p:spPr>
          <a:xfrm>
            <a:off x="6116618" y="187457"/>
            <a:ext cx="6069652" cy="6069652"/>
          </a:xfrm>
          <a:prstGeom prst="rect">
            <a:avLst/>
          </a:prstGeom>
        </p:spPr>
      </p:pic>
    </p:spTree>
    <p:extLst>
      <p:ext uri="{BB962C8B-B14F-4D97-AF65-F5344CB8AC3E}">
        <p14:creationId xmlns:p14="http://schemas.microsoft.com/office/powerpoint/2010/main" val="2061784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920625-F52D-DF48-8EE5-1B5041E7615D}"/>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0" name="Text Placeholder 4">
            <a:extLst>
              <a:ext uri="{FF2B5EF4-FFF2-40B4-BE49-F238E27FC236}">
                <a16:creationId xmlns:a16="http://schemas.microsoft.com/office/drawing/2014/main" id="{7B3038A0-F77F-064B-9A85-109A74EB1AEA}"/>
              </a:ext>
            </a:extLst>
          </p:cNvPr>
          <p:cNvSpPr txBox="1">
            <a:spLocks/>
          </p:cNvSpPr>
          <p:nvPr/>
        </p:nvSpPr>
        <p:spPr>
          <a:xfrm>
            <a:off x="6653993" y="1123656"/>
            <a:ext cx="5233116" cy="2937541"/>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dirty="0">
                <a:solidFill>
                  <a:srgbClr val="161616"/>
                </a:solidFill>
                <a:latin typeface="IBM Plex Sans" panose="020B0503050203000203" pitchFamily="34" charset="0"/>
              </a:rPr>
              <a:t>Standard Assets</a:t>
            </a:r>
          </a:p>
          <a:p>
            <a:pPr marL="285750" indent="-285750">
              <a:spcBef>
                <a:spcPts val="0"/>
              </a:spcBef>
              <a:spcAft>
                <a:spcPts val="1200"/>
              </a:spcAft>
              <a:buClr>
                <a:srgbClr val="181818"/>
              </a:buClr>
              <a:buFont typeface="Arial" panose="020B0604020202020204" pitchFamily="34" charset="0"/>
              <a:buChar char="•"/>
            </a:pPr>
            <a:r>
              <a:rPr lang="en-US" sz="1200" dirty="0">
                <a:solidFill>
                  <a:srgbClr val="161616"/>
                </a:solidFill>
                <a:latin typeface="IBM Plex Sans" panose="020B0503050203000203" pitchFamily="34" charset="0"/>
              </a:rPr>
              <a:t>Hi-resolution brand imagery: flat files or PSD(s)</a:t>
            </a:r>
          </a:p>
          <a:p>
            <a:pPr marL="228600" indent="-228600">
              <a:spcBef>
                <a:spcPts val="0"/>
              </a:spcBef>
              <a:spcAft>
                <a:spcPts val="1200"/>
              </a:spcAft>
              <a:buClr>
                <a:srgbClr val="181818"/>
              </a:buClr>
              <a:buFont typeface="Arial" panose="020B0604020202020204" pitchFamily="34" charset="0"/>
              <a:buChar char="•"/>
            </a:pPr>
            <a:r>
              <a:rPr lang="en-US" sz="1200" dirty="0">
                <a:solidFill>
                  <a:srgbClr val="161616"/>
                </a:solidFill>
                <a:latin typeface="IBM Plex Sans" panose="020B0503050203000203" pitchFamily="34" charset="0"/>
              </a:rPr>
              <a:t>Brand messaging (20–24 characters reco for headlines, 12–16 for CTAs)</a:t>
            </a:r>
          </a:p>
          <a:p>
            <a:pPr marL="228600" indent="-228600">
              <a:spcBef>
                <a:spcPts val="0"/>
              </a:spcBef>
              <a:spcAft>
                <a:spcPts val="1200"/>
              </a:spcAft>
              <a:buClr>
                <a:srgbClr val="181818"/>
              </a:buClr>
              <a:buFont typeface="Arial" panose="020B0604020202020204" pitchFamily="34" charset="0"/>
              <a:buChar char="•"/>
            </a:pPr>
            <a:r>
              <a:rPr lang="en-US" sz="1200" dirty="0">
                <a:solidFill>
                  <a:srgbClr val="161616"/>
                </a:solidFill>
                <a:latin typeface="IBM Plex Sans" panose="020B0503050203000203" pitchFamily="34" charset="0"/>
              </a:rPr>
              <a:t>Any required copy such as legal disclaimers, trademarks, or copyrights</a:t>
            </a:r>
          </a:p>
          <a:p>
            <a:pPr marL="285750" indent="-285750">
              <a:spcBef>
                <a:spcPts val="0"/>
              </a:spcBef>
              <a:spcAft>
                <a:spcPts val="1200"/>
              </a:spcAft>
              <a:buClr>
                <a:srgbClr val="181818"/>
              </a:buClr>
              <a:buFont typeface="Arial" panose="020B0604020202020204" pitchFamily="34" charset="0"/>
              <a:buChar char="•"/>
            </a:pPr>
            <a:r>
              <a:rPr lang="en-US" sz="1200" dirty="0">
                <a:solidFill>
                  <a:srgbClr val="161616"/>
                </a:solidFill>
                <a:latin typeface="IBM Plex Sans" panose="020B0503050203000203" pitchFamily="34" charset="0"/>
              </a:rPr>
              <a:t>Fonts (zip file / licensing info)</a:t>
            </a:r>
          </a:p>
          <a:p>
            <a:pPr marL="285750" indent="-285750">
              <a:spcBef>
                <a:spcPts val="0"/>
              </a:spcBef>
              <a:spcAft>
                <a:spcPts val="1200"/>
              </a:spcAft>
              <a:buClr>
                <a:srgbClr val="181818"/>
              </a:buClr>
              <a:buFont typeface="Arial" panose="020B0604020202020204" pitchFamily="34" charset="0"/>
              <a:buChar char="•"/>
            </a:pPr>
            <a:r>
              <a:rPr lang="en-US" sz="1200" dirty="0">
                <a:solidFill>
                  <a:srgbClr val="161616"/>
                </a:solidFill>
                <a:latin typeface="IBM Plex Sans" panose="020B0503050203000203" pitchFamily="34" charset="0"/>
              </a:rPr>
              <a:t>Logos (PNG, EPS, SVG)</a:t>
            </a:r>
          </a:p>
          <a:p>
            <a:pPr marL="514344" lvl="1" indent="-285750">
              <a:spcBef>
                <a:spcPts val="0"/>
              </a:spcBef>
              <a:spcAft>
                <a:spcPts val="1200"/>
              </a:spcAft>
              <a:buClr>
                <a:srgbClr val="181818"/>
              </a:buClr>
              <a:buFont typeface="Arial" panose="020B0604020202020204" pitchFamily="34" charset="0"/>
              <a:buChar char="•"/>
            </a:pPr>
            <a:r>
              <a:rPr lang="en-US" sz="1200" dirty="0">
                <a:solidFill>
                  <a:srgbClr val="161616"/>
                </a:solidFill>
                <a:latin typeface="IBM Plex Sans" panose="020B0503050203000203" pitchFamily="34" charset="0"/>
              </a:rPr>
              <a:t>Single-color versions, both light and dark, are required for the Moments Card “presented by” placements</a:t>
            </a:r>
          </a:p>
        </p:txBody>
      </p:sp>
      <p:sp>
        <p:nvSpPr>
          <p:cNvPr id="2" name="Title 1"/>
          <p:cNvSpPr>
            <a:spLocks noGrp="1"/>
          </p:cNvSpPr>
          <p:nvPr>
            <p:ph type="title" idx="4294967295"/>
          </p:nvPr>
        </p:nvSpPr>
        <p:spPr>
          <a:xfrm>
            <a:off x="329271" y="409783"/>
            <a:ext cx="5522976" cy="423755"/>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Production Assets</a:t>
            </a:r>
            <a:endParaRPr lang="en-US" dirty="0">
              <a:solidFill>
                <a:srgbClr val="161616"/>
              </a:solidFill>
              <a:ea typeface="Helvetica" charset="0"/>
              <a:cs typeface="Arial" panose="020B0604020202020204" pitchFamily="34" charset="0"/>
            </a:endParaRPr>
          </a:p>
        </p:txBody>
      </p:sp>
      <p:sp>
        <p:nvSpPr>
          <p:cNvPr id="5" name="Text Placeholder 4"/>
          <p:cNvSpPr>
            <a:spLocks noGrp="1"/>
          </p:cNvSpPr>
          <p:nvPr>
            <p:ph type="body" sz="quarter" idx="4294967295"/>
          </p:nvPr>
        </p:nvSpPr>
        <p:spPr>
          <a:xfrm>
            <a:off x="304888" y="1123656"/>
            <a:ext cx="5522976" cy="4864571"/>
          </a:xfrm>
        </p:spPr>
        <p:txBody>
          <a:bodyPr/>
          <a:lstStyle/>
          <a:p>
            <a:pPr>
              <a:spcBef>
                <a:spcPts val="0"/>
              </a:spcBef>
              <a:spcAft>
                <a:spcPts val="1200"/>
              </a:spcAft>
            </a:pPr>
            <a:r>
              <a:rPr lang="en-US" sz="1400" dirty="0">
                <a:solidFill>
                  <a:srgbClr val="161616"/>
                </a:solidFill>
                <a:ea typeface="Helvetica" charset="0"/>
                <a:cs typeface="Helvetica" charset="0"/>
              </a:rPr>
              <a:t>Clients or agencies can simply provide their key campaign art and messaging — The Weather Company’s Creative Lab will then build out the full range of weather-based creatives per our product specifications. The weather imagery itself is sourced or created by The Weather Company.</a:t>
            </a:r>
          </a:p>
          <a:p>
            <a:pPr>
              <a:spcBef>
                <a:spcPts val="0"/>
              </a:spcBef>
              <a:spcAft>
                <a:spcPts val="1200"/>
              </a:spcAft>
            </a:pPr>
            <a:r>
              <a:rPr lang="en-US" sz="1400" dirty="0">
                <a:solidFill>
                  <a:srgbClr val="161616"/>
                </a:solidFill>
                <a:ea typeface="Helvetica" charset="0"/>
                <a:cs typeface="Helvetica" charset="0"/>
              </a:rPr>
              <a:t>The overall creative vision for how a brand or product is presented in this space is the most critical piece of information for our team to understand. We will make sure these goals are being met while also aligning with the requirements of the ad unit. </a:t>
            </a:r>
          </a:p>
          <a:p>
            <a:pPr>
              <a:spcBef>
                <a:spcPts val="0"/>
              </a:spcBef>
              <a:spcAft>
                <a:spcPts val="1200"/>
              </a:spcAft>
            </a:pPr>
            <a:r>
              <a:rPr lang="en-US" sz="1400" dirty="0">
                <a:solidFill>
                  <a:srgbClr val="161616"/>
                </a:solidFill>
                <a:ea typeface="Helvetica" charset="0"/>
                <a:cs typeface="Helvetica" charset="0"/>
              </a:rPr>
              <a:t>Mock templates are available to partners’ creative teams for use in comping up layouts. Final designs are handled by the Creative Lab.</a:t>
            </a:r>
          </a:p>
        </p:txBody>
      </p:sp>
      <p:sp>
        <p:nvSpPr>
          <p:cNvPr id="11" name="Footer Placeholder 2">
            <a:extLst>
              <a:ext uri="{FF2B5EF4-FFF2-40B4-BE49-F238E27FC236}">
                <a16:creationId xmlns:a16="http://schemas.microsoft.com/office/drawing/2014/main" id="{904DA3D3-2BF9-F845-B399-3AC50FB99B8E}"/>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13</a:t>
            </a:fld>
            <a:endParaRPr lang="en-US" dirty="0">
              <a:latin typeface="IBM Plex Sans" panose="020B0503050203000203" pitchFamily="34" charset="0"/>
            </a:endParaRPr>
          </a:p>
        </p:txBody>
      </p:sp>
      <p:sp>
        <p:nvSpPr>
          <p:cNvPr id="3" name="Slide Number Placeholder 2">
            <a:extLst>
              <a:ext uri="{FF2B5EF4-FFF2-40B4-BE49-F238E27FC236}">
                <a16:creationId xmlns:a16="http://schemas.microsoft.com/office/drawing/2014/main" id="{BB55DB6D-7146-2644-A9BA-66F1D25193EF}"/>
              </a:ext>
            </a:extLst>
          </p:cNvPr>
          <p:cNvSpPr>
            <a:spLocks noGrp="1"/>
          </p:cNvSpPr>
          <p:nvPr>
            <p:ph type="sldNum" sz="quarter" idx="11"/>
          </p:nvPr>
        </p:nvSpPr>
        <p:spPr/>
        <p:txBody>
          <a:bodyPr/>
          <a:lstStyle/>
          <a:p>
            <a:fld id="{59395FB3-9C97-154F-86B2-7E381B951268}" type="slidenum">
              <a:rPr lang="en-US" smtClean="0">
                <a:solidFill>
                  <a:srgbClr val="161616"/>
                </a:solidFill>
              </a:rPr>
              <a:pPr/>
              <a:t>13</a:t>
            </a:fld>
            <a:endParaRPr lang="en-US" dirty="0">
              <a:solidFill>
                <a:srgbClr val="161616"/>
              </a:solidFill>
            </a:endParaRPr>
          </a:p>
        </p:txBody>
      </p:sp>
      <p:sp>
        <p:nvSpPr>
          <p:cNvPr id="13" name="TextBox 12">
            <a:extLst>
              <a:ext uri="{FF2B5EF4-FFF2-40B4-BE49-F238E27FC236}">
                <a16:creationId xmlns:a16="http://schemas.microsoft.com/office/drawing/2014/main" id="{12EDC6C6-7286-814D-89B7-026513361605}"/>
              </a:ext>
            </a:extLst>
          </p:cNvPr>
          <p:cNvSpPr txBox="1"/>
          <p:nvPr/>
        </p:nvSpPr>
        <p:spPr>
          <a:xfrm>
            <a:off x="6648632" y="3821937"/>
            <a:ext cx="4940765" cy="986854"/>
          </a:xfrm>
          <a:prstGeom prst="rect">
            <a:avLst/>
          </a:prstGeom>
          <a:noFill/>
        </p:spPr>
        <p:txBody>
          <a:bodyPr wrap="square" lIns="0" tIns="0" rIns="0" bIns="0" numCol="1" spcCol="0" rtlCol="0" anchor="t">
            <a:noAutofit/>
          </a:bodyPr>
          <a:lstStyle/>
          <a:p>
            <a:pPr>
              <a:spcBef>
                <a:spcPts val="0"/>
              </a:spcBef>
              <a:spcAft>
                <a:spcPts val="600"/>
              </a:spcAft>
              <a:buNone/>
            </a:pPr>
            <a:r>
              <a:rPr lang="en-US" sz="900" dirty="0">
                <a:solidFill>
                  <a:srgbClr val="767676"/>
                </a:solidFill>
                <a:latin typeface="IBM Plex Sans" panose="020B0503050203000203" pitchFamily="34" charset="0"/>
              </a:rPr>
              <a:t>Please ensure that all assets provided by Advertiser or Agency to Media Company are legally owned and/or legally licensed for digital usage in the U.S. </a:t>
            </a:r>
          </a:p>
          <a:p>
            <a:pPr>
              <a:spcBef>
                <a:spcPts val="0"/>
              </a:spcBef>
              <a:spcAft>
                <a:spcPts val="600"/>
              </a:spcAft>
              <a:buNone/>
            </a:pPr>
            <a:r>
              <a:rPr lang="en-US" sz="900" dirty="0">
                <a:solidFill>
                  <a:srgbClr val="767676"/>
                </a:solidFill>
                <a:latin typeface="IBM Plex Sans" panose="020B0503050203000203" pitchFamily="34" charset="0"/>
              </a:rPr>
              <a:t>Upon completion of a campaign, The Weather Company does not share the final creative design or final coded source files to be used for any other advertising purposes beyond our platform.</a:t>
            </a:r>
          </a:p>
        </p:txBody>
      </p:sp>
      <p:sp>
        <p:nvSpPr>
          <p:cNvPr id="6" name="Footer Placeholder 2">
            <a:extLst>
              <a:ext uri="{FF2B5EF4-FFF2-40B4-BE49-F238E27FC236}">
                <a16:creationId xmlns:a16="http://schemas.microsoft.com/office/drawing/2014/main" id="{CE458ACB-736C-05BF-B138-E7B0343A080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3588851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Google Shape;1303;p193">
            <a:extLst>
              <a:ext uri="{FF2B5EF4-FFF2-40B4-BE49-F238E27FC236}">
                <a16:creationId xmlns:a16="http://schemas.microsoft.com/office/drawing/2014/main" id="{009ECC22-4D2E-B246-A4E5-03079F980966}"/>
              </a:ext>
            </a:extLst>
          </p:cNvPr>
          <p:cNvSpPr/>
          <p:nvPr/>
        </p:nvSpPr>
        <p:spPr>
          <a:xfrm>
            <a:off x="5115275" y="1763500"/>
            <a:ext cx="3906672" cy="1727600"/>
          </a:xfrm>
          <a:prstGeom prst="chevron">
            <a:avLst>
              <a:gd name="adj" fmla="val 50000"/>
            </a:avLst>
          </a:prstGeom>
          <a:solidFill>
            <a:srgbClr val="0F62FE">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6" name="Group 5">
            <a:extLst>
              <a:ext uri="{FF2B5EF4-FFF2-40B4-BE49-F238E27FC236}">
                <a16:creationId xmlns:a16="http://schemas.microsoft.com/office/drawing/2014/main" id="{AA53FC63-CEFD-C3E2-7F08-F7DCF604315D}"/>
              </a:ext>
            </a:extLst>
          </p:cNvPr>
          <p:cNvGrpSpPr/>
          <p:nvPr/>
        </p:nvGrpSpPr>
        <p:grpSpPr>
          <a:xfrm>
            <a:off x="6428283" y="1827365"/>
            <a:ext cx="1473497" cy="1631216"/>
            <a:chOff x="6428283" y="1827365"/>
            <a:chExt cx="1473497" cy="1631216"/>
          </a:xfrm>
        </p:grpSpPr>
        <p:sp>
          <p:nvSpPr>
            <p:cNvPr id="11" name="TextBox 10">
              <a:extLst>
                <a:ext uri="{FF2B5EF4-FFF2-40B4-BE49-F238E27FC236}">
                  <a16:creationId xmlns:a16="http://schemas.microsoft.com/office/drawing/2014/main" id="{168171D6-4008-8ACC-3CDD-8744447787EF}"/>
                </a:ext>
              </a:extLst>
            </p:cNvPr>
            <p:cNvSpPr txBox="1"/>
            <p:nvPr/>
          </p:nvSpPr>
          <p:spPr>
            <a:xfrm>
              <a:off x="6428283" y="1827365"/>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2" name="Rectangle 11">
              <a:extLst>
                <a:ext uri="{FF2B5EF4-FFF2-40B4-BE49-F238E27FC236}">
                  <a16:creationId xmlns:a16="http://schemas.microsoft.com/office/drawing/2014/main" id="{CF0656B5-F1A5-D61C-9410-931C682A8023}"/>
                </a:ext>
              </a:extLst>
            </p:cNvPr>
            <p:cNvSpPr/>
            <p:nvPr/>
          </p:nvSpPr>
          <p:spPr>
            <a:xfrm>
              <a:off x="7153198"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3" name="Slide Number Placeholder 2">
            <a:extLst>
              <a:ext uri="{FF2B5EF4-FFF2-40B4-BE49-F238E27FC236}">
                <a16:creationId xmlns:a16="http://schemas.microsoft.com/office/drawing/2014/main" id="{A1C42708-ECB2-9945-8191-5C03BDD677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161616"/>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47" name="Google Shape;1300;p193">
            <a:extLst>
              <a:ext uri="{FF2B5EF4-FFF2-40B4-BE49-F238E27FC236}">
                <a16:creationId xmlns:a16="http://schemas.microsoft.com/office/drawing/2014/main" id="{41FD5F34-406E-E64E-A092-4EF8648CB437}"/>
              </a:ext>
            </a:extLst>
          </p:cNvPr>
          <p:cNvSpPr/>
          <p:nvPr/>
        </p:nvSpPr>
        <p:spPr>
          <a:xfrm>
            <a:off x="21700" y="1763500"/>
            <a:ext cx="2778038" cy="1744400"/>
          </a:xfrm>
          <a:prstGeom prst="homePlate">
            <a:avLst>
              <a:gd name="adj" fmla="val 50000"/>
            </a:avLst>
          </a:prstGeom>
          <a:solidFill>
            <a:srgbClr val="0F62FE">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48" name="Google Shape;1302;p193">
            <a:extLst>
              <a:ext uri="{FF2B5EF4-FFF2-40B4-BE49-F238E27FC236}">
                <a16:creationId xmlns:a16="http://schemas.microsoft.com/office/drawing/2014/main" id="{917DA7FD-D8E7-6E4E-8765-49E867FE5415}"/>
              </a:ext>
            </a:extLst>
          </p:cNvPr>
          <p:cNvSpPr/>
          <p:nvPr/>
        </p:nvSpPr>
        <p:spPr>
          <a:xfrm>
            <a:off x="2065177" y="1763500"/>
            <a:ext cx="3798432" cy="1727600"/>
          </a:xfrm>
          <a:prstGeom prst="chevron">
            <a:avLst>
              <a:gd name="adj" fmla="val 50000"/>
            </a:avLst>
          </a:prstGeom>
          <a:solidFill>
            <a:srgbClr val="0F62FE">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0" name="Google Shape;1304;p193">
            <a:extLst>
              <a:ext uri="{FF2B5EF4-FFF2-40B4-BE49-F238E27FC236}">
                <a16:creationId xmlns:a16="http://schemas.microsoft.com/office/drawing/2014/main" id="{8CBABCDD-5511-3046-918E-37B2D65953FB}"/>
              </a:ext>
            </a:extLst>
          </p:cNvPr>
          <p:cNvSpPr/>
          <p:nvPr/>
        </p:nvSpPr>
        <p:spPr>
          <a:xfrm>
            <a:off x="8263219" y="1763500"/>
            <a:ext cx="3894022" cy="1727600"/>
          </a:xfrm>
          <a:prstGeom prst="chevron">
            <a:avLst>
              <a:gd name="adj" fmla="val 50000"/>
            </a:avLst>
          </a:prstGeom>
          <a:solidFill>
            <a:srgbClr val="0F62FE">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2" name="Text Placeholder 4">
            <a:extLst>
              <a:ext uri="{FF2B5EF4-FFF2-40B4-BE49-F238E27FC236}">
                <a16:creationId xmlns:a16="http://schemas.microsoft.com/office/drawing/2014/main" id="{78A36D8A-8DFD-C348-9B2A-15B51F7EEE81}"/>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cxnSp>
        <p:nvCxnSpPr>
          <p:cNvPr id="53" name="Straight Connector 52">
            <a:extLst>
              <a:ext uri="{FF2B5EF4-FFF2-40B4-BE49-F238E27FC236}">
                <a16:creationId xmlns:a16="http://schemas.microsoft.com/office/drawing/2014/main" id="{7007DE06-B04E-804D-B29D-3AE91D10A908}"/>
              </a:ext>
            </a:extLst>
          </p:cNvPr>
          <p:cNvCxnSpPr>
            <a:cxnSpLocks/>
          </p:cNvCxnSpPr>
          <p:nvPr/>
        </p:nvCxnSpPr>
        <p:spPr>
          <a:xfrm>
            <a:off x="894917" y="3486478"/>
            <a:ext cx="10382683" cy="0"/>
          </a:xfrm>
          <a:prstGeom prst="line">
            <a:avLst/>
          </a:prstGeom>
          <a:noFill/>
          <a:ln w="101600" cap="flat" cmpd="sng" algn="ctr">
            <a:solidFill>
              <a:srgbClr val="C6C6C6"/>
            </a:solidFill>
            <a:prstDash val="solid"/>
            <a:miter lim="800000"/>
            <a:headEnd type="oval" w="sm" len="sm"/>
            <a:tailEnd type="oval" w="sm" len="sm"/>
          </a:ln>
          <a:effectLst/>
        </p:spPr>
      </p:cxnSp>
      <p:sp>
        <p:nvSpPr>
          <p:cNvPr id="54" name="TextBox 53">
            <a:extLst>
              <a:ext uri="{FF2B5EF4-FFF2-40B4-BE49-F238E27FC236}">
                <a16:creationId xmlns:a16="http://schemas.microsoft.com/office/drawing/2014/main" id="{7148CA88-C6E8-D940-8271-36CE2AD0ED18}"/>
              </a:ext>
            </a:extLst>
          </p:cNvPr>
          <p:cNvSpPr txBox="1"/>
          <p:nvPr/>
        </p:nvSpPr>
        <p:spPr>
          <a:xfrm>
            <a:off x="724862" y="3703789"/>
            <a:ext cx="232104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a:t>
            </a:r>
            <a:r>
              <a:rPr kumimoji="0" lang="en-US" sz="11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55" name="TextBox 54">
            <a:extLst>
              <a:ext uri="{FF2B5EF4-FFF2-40B4-BE49-F238E27FC236}">
                <a16:creationId xmlns:a16="http://schemas.microsoft.com/office/drawing/2014/main" id="{B9C53EDE-273C-F44A-84C6-2CEDCF80673C}"/>
              </a:ext>
            </a:extLst>
          </p:cNvPr>
          <p:cNvSpPr txBox="1"/>
          <p:nvPr/>
        </p:nvSpPr>
        <p:spPr>
          <a:xfrm>
            <a:off x="9513995" y="3703789"/>
            <a:ext cx="2052191"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sp>
        <p:nvSpPr>
          <p:cNvPr id="56" name="Oval 55">
            <a:extLst>
              <a:ext uri="{FF2B5EF4-FFF2-40B4-BE49-F238E27FC236}">
                <a16:creationId xmlns:a16="http://schemas.microsoft.com/office/drawing/2014/main" id="{961D22BE-9C07-7741-B0ED-C2DECE186D56}"/>
              </a:ext>
            </a:extLst>
          </p:cNvPr>
          <p:cNvSpPr/>
          <p:nvPr/>
        </p:nvSpPr>
        <p:spPr>
          <a:xfrm>
            <a:off x="76671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7" name="Group 6">
            <a:extLst>
              <a:ext uri="{FF2B5EF4-FFF2-40B4-BE49-F238E27FC236}">
                <a16:creationId xmlns:a16="http://schemas.microsoft.com/office/drawing/2014/main" id="{19FB5B8C-90F8-3461-CC92-CEDFC3B84C8B}"/>
              </a:ext>
            </a:extLst>
          </p:cNvPr>
          <p:cNvGrpSpPr/>
          <p:nvPr/>
        </p:nvGrpSpPr>
        <p:grpSpPr>
          <a:xfrm>
            <a:off x="9445219" y="1820248"/>
            <a:ext cx="1385270" cy="1631216"/>
            <a:chOff x="9445219" y="1820248"/>
            <a:chExt cx="1385270" cy="1631216"/>
          </a:xfrm>
        </p:grpSpPr>
        <p:sp>
          <p:nvSpPr>
            <p:cNvPr id="58" name="TextBox 57">
              <a:extLst>
                <a:ext uri="{FF2B5EF4-FFF2-40B4-BE49-F238E27FC236}">
                  <a16:creationId xmlns:a16="http://schemas.microsoft.com/office/drawing/2014/main" id="{1C509A8A-28A8-AB48-8A3E-64540689AA62}"/>
                </a:ext>
              </a:extLst>
            </p:cNvPr>
            <p:cNvSpPr txBox="1"/>
            <p:nvPr/>
          </p:nvSpPr>
          <p:spPr>
            <a:xfrm>
              <a:off x="9445219" y="1820248"/>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59" name="Rectangle 58">
              <a:extLst>
                <a:ext uri="{FF2B5EF4-FFF2-40B4-BE49-F238E27FC236}">
                  <a16:creationId xmlns:a16="http://schemas.microsoft.com/office/drawing/2014/main" id="{213F30E5-F75D-0E44-9680-EF9F05ACE470}"/>
                </a:ext>
              </a:extLst>
            </p:cNvPr>
            <p:cNvSpPr/>
            <p:nvPr/>
          </p:nvSpPr>
          <p:spPr>
            <a:xfrm>
              <a:off x="10166525" y="2829517"/>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0" name="Oval 59">
            <a:extLst>
              <a:ext uri="{FF2B5EF4-FFF2-40B4-BE49-F238E27FC236}">
                <a16:creationId xmlns:a16="http://schemas.microsoft.com/office/drawing/2014/main" id="{B3D57548-4313-EB49-A187-1C379AB1D785}"/>
              </a:ext>
            </a:extLst>
          </p:cNvPr>
          <p:cNvSpPr/>
          <p:nvPr/>
        </p:nvSpPr>
        <p:spPr>
          <a:xfrm>
            <a:off x="341964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3" name="Oval 62">
            <a:extLst>
              <a:ext uri="{FF2B5EF4-FFF2-40B4-BE49-F238E27FC236}">
                <a16:creationId xmlns:a16="http://schemas.microsoft.com/office/drawing/2014/main" id="{E3862BFB-F0D1-8D4E-8389-2667926B14A8}"/>
              </a:ext>
            </a:extLst>
          </p:cNvPr>
          <p:cNvSpPr/>
          <p:nvPr/>
        </p:nvSpPr>
        <p:spPr>
          <a:xfrm>
            <a:off x="6679349"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4" name="Oval 63">
            <a:extLst>
              <a:ext uri="{FF2B5EF4-FFF2-40B4-BE49-F238E27FC236}">
                <a16:creationId xmlns:a16="http://schemas.microsoft.com/office/drawing/2014/main" id="{07C1C8A9-623C-E84A-AAFB-028124466CD0}"/>
              </a:ext>
            </a:extLst>
          </p:cNvPr>
          <p:cNvSpPr/>
          <p:nvPr/>
        </p:nvSpPr>
        <p:spPr>
          <a:xfrm>
            <a:off x="11188586"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8" name="Group 7">
            <a:extLst>
              <a:ext uri="{FF2B5EF4-FFF2-40B4-BE49-F238E27FC236}">
                <a16:creationId xmlns:a16="http://schemas.microsoft.com/office/drawing/2014/main" id="{531F3195-79BF-52E1-0A94-79ABAD09F1F8}"/>
              </a:ext>
            </a:extLst>
          </p:cNvPr>
          <p:cNvGrpSpPr/>
          <p:nvPr/>
        </p:nvGrpSpPr>
        <p:grpSpPr>
          <a:xfrm>
            <a:off x="699860" y="1820248"/>
            <a:ext cx="1473497" cy="1631216"/>
            <a:chOff x="699860" y="1820248"/>
            <a:chExt cx="1473497" cy="1631216"/>
          </a:xfrm>
        </p:grpSpPr>
        <p:sp>
          <p:nvSpPr>
            <p:cNvPr id="84" name="TextBox 83">
              <a:extLst>
                <a:ext uri="{FF2B5EF4-FFF2-40B4-BE49-F238E27FC236}">
                  <a16:creationId xmlns:a16="http://schemas.microsoft.com/office/drawing/2014/main" id="{DC5E18F9-E100-584B-A874-EC5F7A518087}"/>
                </a:ext>
              </a:extLst>
            </p:cNvPr>
            <p:cNvSpPr txBox="1"/>
            <p:nvPr/>
          </p:nvSpPr>
          <p:spPr>
            <a:xfrm>
              <a:off x="699860" y="1820248"/>
              <a:ext cx="954107" cy="1631216"/>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85" name="Rectangle 84">
              <a:extLst>
                <a:ext uri="{FF2B5EF4-FFF2-40B4-BE49-F238E27FC236}">
                  <a16:creationId xmlns:a16="http://schemas.microsoft.com/office/drawing/2014/main" id="{93647122-9AB4-224C-8C32-EEC5B65E7097}"/>
                </a:ext>
              </a:extLst>
            </p:cNvPr>
            <p:cNvSpPr/>
            <p:nvPr/>
          </p:nvSpPr>
          <p:spPr>
            <a:xfrm>
              <a:off x="1424775" y="2597253"/>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86" name="TextBox 85">
            <a:extLst>
              <a:ext uri="{FF2B5EF4-FFF2-40B4-BE49-F238E27FC236}">
                <a16:creationId xmlns:a16="http://schemas.microsoft.com/office/drawing/2014/main" id="{C36B0E8A-5C48-2F44-88AF-31EEE8FDAD15}"/>
              </a:ext>
            </a:extLst>
          </p:cNvPr>
          <p:cNvSpPr txBox="1"/>
          <p:nvPr/>
        </p:nvSpPr>
        <p:spPr>
          <a:xfrm>
            <a:off x="6622633"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b="0"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Details &gt;</a:t>
            </a:r>
            <a:endParaRPr kumimoji="0" lang="en-US" sz="11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90" name="TextBox 89">
            <a:extLst>
              <a:ext uri="{FF2B5EF4-FFF2-40B4-BE49-F238E27FC236}">
                <a16:creationId xmlns:a16="http://schemas.microsoft.com/office/drawing/2014/main" id="{DEF58459-2852-BE4D-87F9-763204FF5F3C}"/>
              </a:ext>
            </a:extLst>
          </p:cNvPr>
          <p:cNvSpPr txBox="1"/>
          <p:nvPr/>
        </p:nvSpPr>
        <p:spPr>
          <a:xfrm>
            <a:off x="3344738" y="3703789"/>
            <a:ext cx="3034295"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a:t>
            </a:r>
            <a:r>
              <a:rPr kumimoji="0" lang="en-US" sz="900" b="0" i="0" u="none" strike="noStrike" kern="0" cap="none" spc="0" normalizeH="0" baseline="0" noProof="0" dirty="0">
                <a:ln>
                  <a:noFill/>
                </a:ln>
                <a:solidFill>
                  <a:srgbClr val="F3F3F3">
                    <a:lumMod val="75000"/>
                  </a:srgbClr>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Full policy &gt;</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grpSp>
        <p:nvGrpSpPr>
          <p:cNvPr id="5" name="Group 4">
            <a:extLst>
              <a:ext uri="{FF2B5EF4-FFF2-40B4-BE49-F238E27FC236}">
                <a16:creationId xmlns:a16="http://schemas.microsoft.com/office/drawing/2014/main" id="{92437FF1-AD92-0C78-2C37-C1FC4A22C12E}"/>
              </a:ext>
            </a:extLst>
          </p:cNvPr>
          <p:cNvGrpSpPr/>
          <p:nvPr/>
        </p:nvGrpSpPr>
        <p:grpSpPr>
          <a:xfrm>
            <a:off x="3201867" y="1798804"/>
            <a:ext cx="1908037" cy="1631216"/>
            <a:chOff x="3201867" y="1798804"/>
            <a:chExt cx="1908037" cy="1631216"/>
          </a:xfrm>
        </p:grpSpPr>
        <p:sp>
          <p:nvSpPr>
            <p:cNvPr id="34" name="TextBox 33">
              <a:extLst>
                <a:ext uri="{FF2B5EF4-FFF2-40B4-BE49-F238E27FC236}">
                  <a16:creationId xmlns:a16="http://schemas.microsoft.com/office/drawing/2014/main" id="{DAC63AB1-D70A-3843-A3A0-6F4C2FEB9BB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35" name="Rectangle 34">
              <a:extLst>
                <a:ext uri="{FF2B5EF4-FFF2-40B4-BE49-F238E27FC236}">
                  <a16:creationId xmlns:a16="http://schemas.microsoft.com/office/drawing/2014/main" id="{677C920F-C283-0E40-98AC-06DA03D5DE1C}"/>
                </a:ext>
              </a:extLst>
            </p:cNvPr>
            <p:cNvSpPr/>
            <p:nvPr/>
          </p:nvSpPr>
          <p:spPr>
            <a:xfrm>
              <a:off x="3989863" y="2594460"/>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36" name="Picture 35">
              <a:extLst>
                <a:ext uri="{FF2B5EF4-FFF2-40B4-BE49-F238E27FC236}">
                  <a16:creationId xmlns:a16="http://schemas.microsoft.com/office/drawing/2014/main" id="{F95968D6-67F5-5842-B356-D77F641BD733}"/>
                </a:ext>
              </a:extLst>
            </p:cNvPr>
            <p:cNvPicPr>
              <a:picLocks noChangeAspect="1"/>
            </p:cNvPicPr>
            <p:nvPr/>
          </p:nvPicPr>
          <p:blipFill>
            <a:blip r:embed="rId6"/>
            <a:srcRect/>
            <a:stretch/>
          </p:blipFill>
          <p:spPr>
            <a:xfrm>
              <a:off x="4069532" y="2205776"/>
              <a:ext cx="365760" cy="365760"/>
            </a:xfrm>
            <a:prstGeom prst="rect">
              <a:avLst/>
            </a:prstGeom>
            <a:noFill/>
          </p:spPr>
        </p:pic>
      </p:grpSp>
      <p:sp>
        <p:nvSpPr>
          <p:cNvPr id="17" name="TextBox 16">
            <a:extLst>
              <a:ext uri="{FF2B5EF4-FFF2-40B4-BE49-F238E27FC236}">
                <a16:creationId xmlns:a16="http://schemas.microsoft.com/office/drawing/2014/main" id="{04F04D87-AD8B-4DA6-9976-FE0DD94158D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Project timelines may be extended due to multiple products/builds, complex custom animations or interactivity, client feedback/approval times, multiple/complex trafficking placements.</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18" name="TextBox 17">
            <a:extLst>
              <a:ext uri="{FF2B5EF4-FFF2-40B4-BE49-F238E27FC236}">
                <a16:creationId xmlns:a16="http://schemas.microsoft.com/office/drawing/2014/main" id="{8F524D17-2A07-3F36-EABC-9E126949352C}"/>
              </a:ext>
            </a:extLst>
          </p:cNvPr>
          <p:cNvSpPr txBox="1"/>
          <p:nvPr/>
        </p:nvSpPr>
        <p:spPr>
          <a:xfrm>
            <a:off x="308590" y="5804956"/>
            <a:ext cx="5450859"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A</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2" name="Footer Placeholder 2">
            <a:extLst>
              <a:ext uri="{FF2B5EF4-FFF2-40B4-BE49-F238E27FC236}">
                <a16:creationId xmlns:a16="http://schemas.microsoft.com/office/drawing/2014/main" id="{96EC66A8-783C-236B-05A7-4B9ECE25E09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9" name="Title 1">
            <a:extLst>
              <a:ext uri="{FF2B5EF4-FFF2-40B4-BE49-F238E27FC236}">
                <a16:creationId xmlns:a16="http://schemas.microsoft.com/office/drawing/2014/main" id="{5E7BE36D-1FE8-CADC-044D-E6E21F3A38F4}"/>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Production Timeline</a:t>
            </a:r>
            <a:endPar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Tree>
    <p:extLst>
      <p:ext uri="{BB962C8B-B14F-4D97-AF65-F5344CB8AC3E}">
        <p14:creationId xmlns:p14="http://schemas.microsoft.com/office/powerpoint/2010/main" val="3880521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27A7D930-3B51-0ABB-CF6B-5E9B9DF3670D}"/>
              </a:ext>
            </a:extLst>
          </p:cNvPr>
          <p:cNvPicPr>
            <a:picLocks noChangeAspect="1"/>
          </p:cNvPicPr>
          <p:nvPr/>
        </p:nvPicPr>
        <p:blipFill>
          <a:blip r:embed="rId2"/>
          <a:srcRect/>
          <a:stretch/>
        </p:blipFill>
        <p:spPr>
          <a:xfrm>
            <a:off x="5375586" y="2879210"/>
            <a:ext cx="1440828" cy="1099579"/>
          </a:xfrm>
          <a:prstGeom prst="rect">
            <a:avLst/>
          </a:prstGeom>
        </p:spPr>
      </p:pic>
    </p:spTree>
    <p:extLst>
      <p:ext uri="{BB962C8B-B14F-4D97-AF65-F5344CB8AC3E}">
        <p14:creationId xmlns:p14="http://schemas.microsoft.com/office/powerpoint/2010/main" val="3328613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C3C27F4A-840E-B849-932F-A2E350B86778}"/>
              </a:ext>
            </a:extLst>
          </p:cNvPr>
          <p:cNvPicPr>
            <a:picLocks noChangeAspect="1"/>
          </p:cNvPicPr>
          <p:nvPr/>
        </p:nvPicPr>
        <p:blipFill>
          <a:blip r:embed="rId2"/>
          <a:srcRect l="598" r="598"/>
          <a:stretch/>
        </p:blipFill>
        <p:spPr>
          <a:xfrm>
            <a:off x="6096000" y="0"/>
            <a:ext cx="6096000" cy="6869430"/>
          </a:xfrm>
          <a:prstGeom prst="rect">
            <a:avLst/>
          </a:prstGeom>
        </p:spPr>
      </p:pic>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4800" y="411163"/>
            <a:ext cx="5510213" cy="639762"/>
          </a:xfrm>
        </p:spPr>
        <p:txBody>
          <a:bodyPr/>
          <a:lstStyle/>
          <a:p>
            <a:r>
              <a:rPr lang="en-US" dirty="0">
                <a:solidFill>
                  <a:srgbClr val="171717"/>
                </a:solidFill>
              </a:rPr>
              <a:t>Overview</a:t>
            </a:r>
          </a:p>
        </p:txBody>
      </p:sp>
      <p:sp>
        <p:nvSpPr>
          <p:cNvPr id="7" name="Text Placeholder 5">
            <a:extLst>
              <a:ext uri="{FF2B5EF4-FFF2-40B4-BE49-F238E27FC236}">
                <a16:creationId xmlns:a16="http://schemas.microsoft.com/office/drawing/2014/main" id="{E70640E2-1162-4840-A6B3-FC57978FE21F}"/>
              </a:ext>
            </a:extLst>
          </p:cNvPr>
          <p:cNvSpPr txBox="1">
            <a:spLocks/>
          </p:cNvSpPr>
          <p:nvPr/>
        </p:nvSpPr>
        <p:spPr>
          <a:xfrm>
            <a:off x="304800" y="1123656"/>
            <a:ext cx="5427542" cy="4336288"/>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The Weather Channel is an essential platform for consumers’ daily and weekly planning routines. How to dress, what to cook, when to take care of projects around the house — these are all things that are impacted by the weather forecast.</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The Integrated Daily Details unit presents a unique opportunity to reach our millions of daily users* in these key planning moments: as they look to the week ahead, choose activities for the weekend, and decide how to celebrate a holiday or special occasion.</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Featured on the single most visited page of The Weather Channel’s app, the unit combines brand imagery and messaging with real-time weather information to create an impactful, highly relevant ad experience.</a:t>
            </a:r>
          </a:p>
          <a:p>
            <a:pPr defTabSz="1219170">
              <a:spcBef>
                <a:spcPts val="1467"/>
              </a:spcBef>
            </a:pPr>
            <a:r>
              <a:rPr lang="en-US" dirty="0">
                <a:solidFill>
                  <a:srgbClr val="161616"/>
                </a:solidFill>
                <a:latin typeface="IBM Plex Sans" panose="020B0503050203000203" pitchFamily="34" charset="0"/>
              </a:rPr>
              <a:t>Design and development is handled by The Weather Company in partnership with the Advertiser and/or Creative Agency. Please note this unit supports static imagery only.</a:t>
            </a:r>
            <a:endParaRPr lang="en-US" kern="0" dirty="0">
              <a:solidFill>
                <a:srgbClr val="161616"/>
              </a:solidFill>
              <a:latin typeface="IBM Plex Sans" panose="020B0503050203000203" pitchFamily="34" charset="0"/>
              <a:ea typeface="Helvetica" charset="0"/>
              <a:cs typeface="Arial"/>
              <a:sym typeface="Arial"/>
            </a:endParaRPr>
          </a:p>
          <a:p>
            <a:pPr defTabSz="1219170">
              <a:spcBef>
                <a:spcPts val="1467"/>
              </a:spcBef>
            </a:pPr>
            <a:r>
              <a:rPr lang="en-US" sz="900" dirty="0">
                <a:solidFill>
                  <a:srgbClr val="767676"/>
                </a:solidFill>
                <a:latin typeface="IBM Plex Sans" panose="020B0503050203000203" pitchFamily="34" charset="0"/>
              </a:rPr>
              <a:t>* 15 million+ / day. Amplitude, Daily Details page, avg. daily visits,  90-day avg., Sep–Dec 2022</a:t>
            </a:r>
          </a:p>
        </p:txBody>
      </p:sp>
      <p:sp>
        <p:nvSpPr>
          <p:cNvPr id="11" name="Slide Number Placeholder 10">
            <a:extLst>
              <a:ext uri="{FF2B5EF4-FFF2-40B4-BE49-F238E27FC236}">
                <a16:creationId xmlns:a16="http://schemas.microsoft.com/office/drawing/2014/main" id="{F4437B8A-16D2-5B42-A91E-504DAECCE40D}"/>
              </a:ext>
            </a:extLst>
          </p:cNvPr>
          <p:cNvSpPr>
            <a:spLocks noGrp="1"/>
          </p:cNvSpPr>
          <p:nvPr>
            <p:ph type="sldNum" sz="quarter" idx="11"/>
          </p:nvPr>
        </p:nvSpPr>
        <p:spPr/>
        <p:txBody>
          <a:bodyPr/>
          <a:lstStyle/>
          <a:p>
            <a:fld id="{59395FB3-9C97-154F-86B2-7E381B951268}" type="slidenum">
              <a:rPr lang="en-US" smtClean="0"/>
              <a:pPr/>
              <a:t>2</a:t>
            </a:fld>
            <a:endParaRPr lang="en-US" dirty="0"/>
          </a:p>
        </p:txBody>
      </p:sp>
      <p:sp>
        <p:nvSpPr>
          <p:cNvPr id="2" name="Footer Placeholder 2">
            <a:extLst>
              <a:ext uri="{FF2B5EF4-FFF2-40B4-BE49-F238E27FC236}">
                <a16:creationId xmlns:a16="http://schemas.microsoft.com/office/drawing/2014/main" id="{0D209D88-64C4-8C3D-957C-DBC7C5FA0A3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854595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1616"/>
        </a:solidFill>
        <a:effectLst/>
      </p:bgPr>
    </p:bg>
    <p:spTree>
      <p:nvGrpSpPr>
        <p:cNvPr id="1" name=""/>
        <p:cNvGrpSpPr/>
        <p:nvPr/>
      </p:nvGrpSpPr>
      <p:grpSpPr>
        <a:xfrm>
          <a:off x="0" y="0"/>
          <a:ext cx="0" cy="0"/>
          <a:chOff x="0" y="0"/>
          <a:chExt cx="0" cy="0"/>
        </a:xfrm>
      </p:grpSpPr>
      <p:pic>
        <p:nvPicPr>
          <p:cNvPr id="17" name="Picture 16" descr="A blue sky with clouds&#10;&#10;Description automatically generated with medium confidence">
            <a:extLst>
              <a:ext uri="{FF2B5EF4-FFF2-40B4-BE49-F238E27FC236}">
                <a16:creationId xmlns:a16="http://schemas.microsoft.com/office/drawing/2014/main" id="{DCEDE227-121B-9C44-AABD-81379D35F8F2}"/>
              </a:ext>
            </a:extLst>
          </p:cNvPr>
          <p:cNvPicPr>
            <a:picLocks noChangeAspect="1"/>
          </p:cNvPicPr>
          <p:nvPr/>
        </p:nvPicPr>
        <p:blipFill rotWithShape="1">
          <a:blip r:embed="rId3">
            <a:alphaModFix amt="75000"/>
          </a:blip>
          <a:srcRect l="11137" t="29" r="4751" b="36617"/>
          <a:stretch/>
        </p:blipFill>
        <p:spPr>
          <a:xfrm>
            <a:off x="-7089" y="-14178"/>
            <a:ext cx="12206835" cy="6879266"/>
          </a:xfrm>
          <a:prstGeom prst="rect">
            <a:avLst/>
          </a:prstGeom>
        </p:spPr>
      </p:pic>
      <p:pic>
        <p:nvPicPr>
          <p:cNvPr id="4" name="Picture 3" descr="A screenshot of a weather forecast&#10;&#10;Description automatically generated">
            <a:extLst>
              <a:ext uri="{FF2B5EF4-FFF2-40B4-BE49-F238E27FC236}">
                <a16:creationId xmlns:a16="http://schemas.microsoft.com/office/drawing/2014/main" id="{AB7C9403-0DD1-041E-82BC-3E3085AEB83E}"/>
              </a:ext>
            </a:extLst>
          </p:cNvPr>
          <p:cNvPicPr>
            <a:picLocks noChangeAspect="1"/>
          </p:cNvPicPr>
          <p:nvPr/>
        </p:nvPicPr>
        <p:blipFill>
          <a:blip r:embed="rId4"/>
          <a:stretch>
            <a:fillRect/>
          </a:stretch>
        </p:blipFill>
        <p:spPr>
          <a:xfrm>
            <a:off x="7534211" y="248194"/>
            <a:ext cx="2937903" cy="6357923"/>
          </a:xfrm>
          <a:prstGeom prst="rect">
            <a:avLst/>
          </a:prstGeom>
        </p:spPr>
      </p:pic>
      <p:sp>
        <p:nvSpPr>
          <p:cNvPr id="9" name="Footer Placeholder 2">
            <a:extLst>
              <a:ext uri="{FF2B5EF4-FFF2-40B4-BE49-F238E27FC236}">
                <a16:creationId xmlns:a16="http://schemas.microsoft.com/office/drawing/2014/main" id="{73F1983A-B704-0441-A736-58FC9D6E2EEE}"/>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3</a:t>
            </a:fld>
            <a:endParaRPr lang="en-US" dirty="0">
              <a:latin typeface="IBM Plex Sans" panose="020B0503050203000203" pitchFamily="34" charset="0"/>
            </a:endParaRPr>
          </a:p>
        </p:txBody>
      </p:sp>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4799" y="411163"/>
            <a:ext cx="5510213" cy="639762"/>
          </a:xfrm>
        </p:spPr>
        <p:txBody>
          <a:bodyPr/>
          <a:lstStyle/>
          <a:p>
            <a:r>
              <a:rPr lang="en-US" dirty="0">
                <a:solidFill>
                  <a:schemeClr val="bg1"/>
                </a:solidFill>
              </a:rPr>
              <a:t>Weather</a:t>
            </a:r>
          </a:p>
        </p:txBody>
      </p:sp>
      <p:sp>
        <p:nvSpPr>
          <p:cNvPr id="14" name="Rectangle 13">
            <a:extLst>
              <a:ext uri="{FF2B5EF4-FFF2-40B4-BE49-F238E27FC236}">
                <a16:creationId xmlns:a16="http://schemas.microsoft.com/office/drawing/2014/main" id="{93BC0D68-6C87-1C43-ACB3-1492EBE9E5A0}"/>
              </a:ext>
            </a:extLst>
          </p:cNvPr>
          <p:cNvSpPr/>
          <p:nvPr/>
        </p:nvSpPr>
        <p:spPr>
          <a:xfrm>
            <a:off x="304887" y="1123655"/>
            <a:ext cx="5623216" cy="3631763"/>
          </a:xfrm>
          <a:prstGeom prst="rect">
            <a:avLst/>
          </a:prstGeom>
        </p:spPr>
        <p:txBody>
          <a:bodyPr wrap="square" lIns="0" tIns="0" rIns="0" bIns="0">
            <a:spAutoFit/>
          </a:bodyPr>
          <a:lstStyle/>
          <a:p>
            <a:pPr>
              <a:spcAft>
                <a:spcPts val="1200"/>
              </a:spcAft>
            </a:pPr>
            <a:r>
              <a:rPr lang="en-US" sz="1400" dirty="0">
                <a:solidFill>
                  <a:schemeClr val="bg1"/>
                </a:solidFill>
                <a:latin typeface="IBM Plex Sans" panose="020B0503050203000203" pitchFamily="34" charset="0"/>
              </a:rPr>
              <a:t>The Integrated Daily Details unit must feature accurate weather imagery in an unobstructed sky. </a:t>
            </a:r>
          </a:p>
          <a:p>
            <a:pPr>
              <a:spcAft>
                <a:spcPts val="1200"/>
              </a:spcAft>
            </a:pPr>
            <a:r>
              <a:rPr lang="en-US" sz="1400" dirty="0">
                <a:solidFill>
                  <a:schemeClr val="bg1"/>
                </a:solidFill>
                <a:latin typeface="IBM Plex Sans" panose="020B0503050203000203" pitchFamily="34" charset="0"/>
              </a:rPr>
              <a:t>This creates contextual alignment between the data displayed in the app and the creative featured in the ad unit. It’s also what allows the unit to have such a large footprint in the app.</a:t>
            </a:r>
          </a:p>
          <a:p>
            <a:pPr>
              <a:spcAft>
                <a:spcPts val="1200"/>
              </a:spcAft>
            </a:pPr>
            <a:r>
              <a:rPr lang="en-US" sz="1400" dirty="0">
                <a:solidFill>
                  <a:schemeClr val="bg1"/>
                </a:solidFill>
                <a:latin typeface="IBM Plex Sans" panose="020B0503050203000203" pitchFamily="34" charset="0"/>
              </a:rPr>
              <a:t>Who does what?</a:t>
            </a:r>
          </a:p>
          <a:p>
            <a:pPr>
              <a:spcAft>
                <a:spcPts val="1200"/>
              </a:spcAft>
            </a:pPr>
            <a:r>
              <a:rPr lang="en-US" sz="1400" dirty="0">
                <a:solidFill>
                  <a:schemeClr val="bg1"/>
                </a:solidFill>
                <a:latin typeface="IBM Plex Sans" panose="020B0503050203000203" pitchFamily="34" charset="0"/>
              </a:rPr>
              <a:t>All weather imagery is sourced or created by The Weather Company’s Creative Lab. This is to ensure that UI accessibility requirements are being met and that the weather imagery itself aligns with our product standards. </a:t>
            </a:r>
          </a:p>
          <a:p>
            <a:pPr>
              <a:spcAft>
                <a:spcPts val="1200"/>
              </a:spcAft>
            </a:pPr>
            <a:r>
              <a:rPr lang="en-US" sz="1400" dirty="0">
                <a:solidFill>
                  <a:schemeClr val="bg1"/>
                </a:solidFill>
                <a:latin typeface="IBM Plex Sans" panose="020B0503050203000203" pitchFamily="34" charset="0"/>
              </a:rPr>
              <a:t>Clients can simply deliver their key campaign art along with any other required elements (see “Production Assets” slide for more information) and the Creative Lab will build out the surrounding scenes, including the weather.</a:t>
            </a:r>
          </a:p>
        </p:txBody>
      </p:sp>
      <p:sp>
        <p:nvSpPr>
          <p:cNvPr id="2" name="Footer Placeholder 1">
            <a:extLst>
              <a:ext uri="{FF2B5EF4-FFF2-40B4-BE49-F238E27FC236}">
                <a16:creationId xmlns:a16="http://schemas.microsoft.com/office/drawing/2014/main" id="{6D8A2E0A-3538-0A2E-9516-68E91E2559E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pic>
        <p:nvPicPr>
          <p:cNvPr id="15" name="Picture 14">
            <a:extLst>
              <a:ext uri="{FF2B5EF4-FFF2-40B4-BE49-F238E27FC236}">
                <a16:creationId xmlns:a16="http://schemas.microsoft.com/office/drawing/2014/main" id="{47104C53-5B30-9CE5-369D-698DBB34909E}"/>
              </a:ext>
            </a:extLst>
          </p:cNvPr>
          <p:cNvPicPr>
            <a:picLocks noChangeAspect="1"/>
          </p:cNvPicPr>
          <p:nvPr/>
        </p:nvPicPr>
        <p:blipFill>
          <a:blip r:embed="rId5"/>
          <a:srcRect/>
          <a:stretch/>
        </p:blipFill>
        <p:spPr>
          <a:xfrm>
            <a:off x="7286481" y="-1"/>
            <a:ext cx="3431592" cy="6843147"/>
          </a:xfrm>
          <a:prstGeom prst="rect">
            <a:avLst/>
          </a:prstGeom>
        </p:spPr>
      </p:pic>
    </p:spTree>
    <p:extLst>
      <p:ext uri="{BB962C8B-B14F-4D97-AF65-F5344CB8AC3E}">
        <p14:creationId xmlns:p14="http://schemas.microsoft.com/office/powerpoint/2010/main" val="3545454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pic>
        <p:nvPicPr>
          <p:cNvPr id="2" name="conditions-camperdown">
            <a:hlinkClick r:id="" action="ppaction://media"/>
            <a:extLst>
              <a:ext uri="{FF2B5EF4-FFF2-40B4-BE49-F238E27FC236}">
                <a16:creationId xmlns:a16="http://schemas.microsoft.com/office/drawing/2014/main" id="{F79A9E12-2327-65D4-7B8B-C45F04BC5D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30103" y="248194"/>
            <a:ext cx="2937596" cy="6357923"/>
          </a:xfrm>
          <a:prstGeom prst="rect">
            <a:avLst/>
          </a:prstGeom>
        </p:spPr>
      </p:pic>
      <p:pic>
        <p:nvPicPr>
          <p:cNvPr id="11" name="Picture 10">
            <a:extLst>
              <a:ext uri="{FF2B5EF4-FFF2-40B4-BE49-F238E27FC236}">
                <a16:creationId xmlns:a16="http://schemas.microsoft.com/office/drawing/2014/main" id="{608B56D3-F235-47C8-F4AC-43045EF5DFDF}"/>
              </a:ext>
            </a:extLst>
          </p:cNvPr>
          <p:cNvPicPr>
            <a:picLocks noChangeAspect="1"/>
          </p:cNvPicPr>
          <p:nvPr/>
        </p:nvPicPr>
        <p:blipFill>
          <a:blip r:embed="rId5"/>
          <a:srcRect/>
          <a:stretch/>
        </p:blipFill>
        <p:spPr>
          <a:xfrm>
            <a:off x="7286481" y="-1"/>
            <a:ext cx="3431592" cy="6843147"/>
          </a:xfrm>
          <a:prstGeom prst="rect">
            <a:avLst/>
          </a:prstGeom>
        </p:spPr>
      </p:pic>
      <p:sp>
        <p:nvSpPr>
          <p:cNvPr id="4" name="Slide Number Placeholder 3">
            <a:extLst>
              <a:ext uri="{FF2B5EF4-FFF2-40B4-BE49-F238E27FC236}">
                <a16:creationId xmlns:a16="http://schemas.microsoft.com/office/drawing/2014/main" id="{9F29C531-6861-F74C-9A2D-A22E26FDB330}"/>
              </a:ext>
            </a:extLst>
          </p:cNvPr>
          <p:cNvSpPr>
            <a:spLocks noGrp="1"/>
          </p:cNvSpPr>
          <p:nvPr>
            <p:ph type="sldNum" sz="quarter" idx="11"/>
          </p:nvPr>
        </p:nvSpPr>
        <p:spPr/>
        <p:txBody>
          <a:bodyPr/>
          <a:lstStyle/>
          <a:p>
            <a:fld id="{59395FB3-9C97-154F-86B2-7E381B951268}" type="slidenum">
              <a:rPr lang="en-US" smtClean="0"/>
              <a:pPr/>
              <a:t>4</a:t>
            </a:fld>
            <a:endParaRPr lang="en-US" dirty="0"/>
          </a:p>
        </p:txBody>
      </p:sp>
      <p:sp>
        <p:nvSpPr>
          <p:cNvPr id="61" name="Title 1">
            <a:extLst>
              <a:ext uri="{FF2B5EF4-FFF2-40B4-BE49-F238E27FC236}">
                <a16:creationId xmlns:a16="http://schemas.microsoft.com/office/drawing/2014/main" id="{7E24CF3E-92B6-B345-9B83-AEF1366D4F2C}"/>
              </a:ext>
            </a:extLst>
          </p:cNvPr>
          <p:cNvSpPr txBox="1">
            <a:spLocks/>
          </p:cNvSpPr>
          <p:nvPr/>
        </p:nvSpPr>
        <p:spPr>
          <a:xfrm>
            <a:off x="304888" y="411480"/>
            <a:ext cx="548631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chemeClr val="bg1"/>
                </a:solidFill>
                <a:latin typeface="IBM Plex Sans" panose="020B0503050203000203" pitchFamily="34" charset="0"/>
                <a:cs typeface="Arial" panose="020B0604020202020204" pitchFamily="34" charset="0"/>
              </a:rPr>
              <a:t>Weather Conditions Adaptor</a:t>
            </a:r>
          </a:p>
        </p:txBody>
      </p:sp>
      <p:sp>
        <p:nvSpPr>
          <p:cNvPr id="14" name="Rectangle 13">
            <a:extLst>
              <a:ext uri="{FF2B5EF4-FFF2-40B4-BE49-F238E27FC236}">
                <a16:creationId xmlns:a16="http://schemas.microsoft.com/office/drawing/2014/main" id="{5B72A014-B5E1-CF43-B4EA-23AD9B7F5503}"/>
              </a:ext>
            </a:extLst>
          </p:cNvPr>
          <p:cNvSpPr/>
          <p:nvPr/>
        </p:nvSpPr>
        <p:spPr>
          <a:xfrm>
            <a:off x="10820400" y="6676724"/>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pic>
        <p:nvPicPr>
          <p:cNvPr id="15" name="Picture 14">
            <a:extLst>
              <a:ext uri="{FF2B5EF4-FFF2-40B4-BE49-F238E27FC236}">
                <a16:creationId xmlns:a16="http://schemas.microsoft.com/office/drawing/2014/main" id="{95E764D1-9ACB-FF45-80D5-D5AB157ABE76}"/>
              </a:ext>
            </a:extLst>
          </p:cNvPr>
          <p:cNvPicPr>
            <a:picLocks noChangeAspect="1"/>
          </p:cNvPicPr>
          <p:nvPr/>
        </p:nvPicPr>
        <p:blipFill>
          <a:blip r:embed="rId6"/>
          <a:srcRect/>
          <a:stretch/>
        </p:blipFill>
        <p:spPr>
          <a:xfrm>
            <a:off x="282029" y="2932684"/>
            <a:ext cx="5591721" cy="1763155"/>
          </a:xfrm>
          <a:prstGeom prst="rect">
            <a:avLst/>
          </a:prstGeom>
        </p:spPr>
      </p:pic>
      <p:sp>
        <p:nvSpPr>
          <p:cNvPr id="16" name="Text Placeholder 5">
            <a:extLst>
              <a:ext uri="{FF2B5EF4-FFF2-40B4-BE49-F238E27FC236}">
                <a16:creationId xmlns:a16="http://schemas.microsoft.com/office/drawing/2014/main" id="{DA669FE0-396D-7742-945D-F9D495BB72FB}"/>
              </a:ext>
            </a:extLst>
          </p:cNvPr>
          <p:cNvSpPr txBox="1">
            <a:spLocks/>
          </p:cNvSpPr>
          <p:nvPr/>
        </p:nvSpPr>
        <p:spPr>
          <a:xfrm>
            <a:off x="304889" y="1123655"/>
            <a:ext cx="5591722" cy="1531453"/>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dirty="0">
                <a:solidFill>
                  <a:schemeClr val="bg1"/>
                </a:solidFill>
                <a:latin typeface="IBM Plex Sans" panose="020B0503050203000203" pitchFamily="34" charset="0"/>
                <a:ea typeface="Helvetica" charset="0"/>
                <a:cs typeface="Arial" panose="020B0604020202020204" pitchFamily="34" charset="0"/>
              </a:rPr>
              <a:t>Using a matrix of four general weather conditions and two dayparts (daytime and night), we build up to eight variations of a given creative. </a:t>
            </a:r>
          </a:p>
          <a:p>
            <a:pPr>
              <a:spcBef>
                <a:spcPts val="0"/>
              </a:spcBef>
              <a:spcAft>
                <a:spcPts val="1200"/>
              </a:spcAft>
              <a:buClr>
                <a:schemeClr val="accent2"/>
              </a:buClr>
              <a:buSzPct val="25000"/>
            </a:pPr>
            <a:r>
              <a:rPr lang="en-US" sz="1400" dirty="0">
                <a:solidFill>
                  <a:schemeClr val="bg1"/>
                </a:solidFill>
                <a:latin typeface="IBM Plex Sans" panose="020B0503050203000203" pitchFamily="34" charset="0"/>
                <a:ea typeface="Helvetica" charset="0"/>
                <a:cs typeface="Arial" panose="020B0604020202020204" pitchFamily="34" charset="0"/>
              </a:rPr>
              <a:t>When our users navigate to a sponsored tab in their daily forecast (see “Sponsorship Options” slide 10), the creative variations that match the forecasted conditions for both day and night will be served.</a:t>
            </a:r>
            <a:endParaRPr lang="en-US" sz="1400" dirty="0">
              <a:solidFill>
                <a:srgbClr val="161616"/>
              </a:solidFill>
              <a:latin typeface="IBM Plex Sans" panose="020B0503050203000203" pitchFamily="34" charset="0"/>
              <a:ea typeface="Arial Black" charset="0"/>
            </a:endParaRPr>
          </a:p>
          <a:p>
            <a:pPr>
              <a:spcBef>
                <a:spcPts val="0"/>
              </a:spcBef>
              <a:spcAft>
                <a:spcPts val="1200"/>
              </a:spcAft>
              <a:buClr>
                <a:schemeClr val="accent2"/>
              </a:buClr>
              <a:buSzPct val="25000"/>
            </a:pPr>
            <a:r>
              <a:rPr lang="en-US" sz="1400" b="1" dirty="0">
                <a:solidFill>
                  <a:schemeClr val="bg1"/>
                </a:solidFill>
                <a:latin typeface="IBM Plex Sans" panose="020B0503050203000203" pitchFamily="34" charset="0"/>
                <a:ea typeface="Arial Black" charset="0"/>
              </a:rPr>
              <a:t>Spend Level: Tier 1</a:t>
            </a:r>
          </a:p>
          <a:p>
            <a:pPr>
              <a:spcBef>
                <a:spcPts val="0"/>
              </a:spcBef>
              <a:spcAft>
                <a:spcPts val="1200"/>
              </a:spcAft>
            </a:pPr>
            <a:endParaRPr lang="en-US" sz="1400" dirty="0">
              <a:solidFill>
                <a:schemeClr val="bg1"/>
              </a:solidFill>
              <a:latin typeface="IBM Plex Sans" panose="020B0503050203000203" pitchFamily="34" charset="0"/>
              <a:ea typeface="Helvetica" charset="0"/>
              <a:cs typeface="Arial" panose="020B0604020202020204" pitchFamily="34" charset="0"/>
            </a:endParaRPr>
          </a:p>
        </p:txBody>
      </p:sp>
      <p:sp>
        <p:nvSpPr>
          <p:cNvPr id="17" name="Text Placeholder 5">
            <a:extLst>
              <a:ext uri="{FF2B5EF4-FFF2-40B4-BE49-F238E27FC236}">
                <a16:creationId xmlns:a16="http://schemas.microsoft.com/office/drawing/2014/main" id="{FC14CFC0-A662-D941-882F-D5323FC73A0C}"/>
              </a:ext>
            </a:extLst>
          </p:cNvPr>
          <p:cNvSpPr txBox="1">
            <a:spLocks/>
          </p:cNvSpPr>
          <p:nvPr/>
        </p:nvSpPr>
        <p:spPr>
          <a:xfrm>
            <a:off x="304889" y="4932868"/>
            <a:ext cx="5591722" cy="217321"/>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900" dirty="0">
                <a:solidFill>
                  <a:schemeClr val="bg1"/>
                </a:solidFill>
                <a:latin typeface="IBM Plex Sans" panose="020B0503050203000203" pitchFamily="34" charset="0"/>
                <a:ea typeface="Helvetica" charset="0"/>
                <a:cs typeface="Arial" panose="020B0604020202020204" pitchFamily="34" charset="0"/>
              </a:rPr>
              <a:t>Please note that Integrated Daily Details units do not run during severe weather conditions.</a:t>
            </a:r>
          </a:p>
        </p:txBody>
      </p:sp>
      <p:sp>
        <p:nvSpPr>
          <p:cNvPr id="3" name="Footer Placeholder 1">
            <a:extLst>
              <a:ext uri="{FF2B5EF4-FFF2-40B4-BE49-F238E27FC236}">
                <a16:creationId xmlns:a16="http://schemas.microsoft.com/office/drawing/2014/main" id="{218F8EA1-4BD8-F280-849A-C7059F416B3C}"/>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33112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BF3085F-539D-024E-A977-BF5610CB7048}"/>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2" name="Picture 1">
            <a:extLst>
              <a:ext uri="{FF2B5EF4-FFF2-40B4-BE49-F238E27FC236}">
                <a16:creationId xmlns:a16="http://schemas.microsoft.com/office/drawing/2014/main" id="{BA065C61-5EE6-FB9B-7E7A-34C2093B5F5A}"/>
              </a:ext>
            </a:extLst>
          </p:cNvPr>
          <p:cNvPicPr>
            <a:picLocks noChangeAspect="1"/>
          </p:cNvPicPr>
          <p:nvPr/>
        </p:nvPicPr>
        <p:blipFill>
          <a:blip r:embed="rId2"/>
          <a:srcRect/>
          <a:stretch/>
        </p:blipFill>
        <p:spPr>
          <a:xfrm>
            <a:off x="6487079" y="304904"/>
            <a:ext cx="2688059" cy="5817237"/>
          </a:xfrm>
          <a:prstGeom prst="rect">
            <a:avLst/>
          </a:prstGeom>
        </p:spPr>
      </p:pic>
      <p:pic>
        <p:nvPicPr>
          <p:cNvPr id="4" name="Picture 3">
            <a:extLst>
              <a:ext uri="{FF2B5EF4-FFF2-40B4-BE49-F238E27FC236}">
                <a16:creationId xmlns:a16="http://schemas.microsoft.com/office/drawing/2014/main" id="{3B697232-3C54-5A36-D8E9-3AB31D000DCD}"/>
              </a:ext>
            </a:extLst>
          </p:cNvPr>
          <p:cNvPicPr>
            <a:picLocks noChangeAspect="1"/>
          </p:cNvPicPr>
          <p:nvPr/>
        </p:nvPicPr>
        <p:blipFill>
          <a:blip r:embed="rId3"/>
          <a:srcRect/>
          <a:stretch/>
        </p:blipFill>
        <p:spPr>
          <a:xfrm>
            <a:off x="6259572" y="80518"/>
            <a:ext cx="3139952" cy="6261568"/>
          </a:xfrm>
          <a:prstGeom prst="rect">
            <a:avLst/>
          </a:prstGeom>
        </p:spPr>
      </p:pic>
      <p:sp>
        <p:nvSpPr>
          <p:cNvPr id="14" name="Text Placeholder 4">
            <a:extLst>
              <a:ext uri="{FF2B5EF4-FFF2-40B4-BE49-F238E27FC236}">
                <a16:creationId xmlns:a16="http://schemas.microsoft.com/office/drawing/2014/main" id="{7A975EDE-180C-4946-9C68-049BAA11E248}"/>
              </a:ext>
            </a:extLst>
          </p:cNvPr>
          <p:cNvSpPr>
            <a:spLocks noGrp="1"/>
          </p:cNvSpPr>
          <p:nvPr>
            <p:ph type="body" sz="quarter" idx="4294967295"/>
          </p:nvPr>
        </p:nvSpPr>
        <p:spPr>
          <a:xfrm>
            <a:off x="304887" y="1123950"/>
            <a:ext cx="5426075" cy="5073650"/>
          </a:xfrm>
        </p:spPr>
        <p:txBody>
          <a:bodyPr/>
          <a:lstStyle/>
          <a:p>
            <a:pPr>
              <a:spcBef>
                <a:spcPts val="1200"/>
              </a:spcBef>
            </a:pPr>
            <a:r>
              <a:rPr lang="en-US" sz="1400" dirty="0">
                <a:solidFill>
                  <a:srgbClr val="161616"/>
                </a:solidFill>
              </a:rPr>
              <a:t>Our primary method for combining brands and products with weather is to integrate them directly into an adaptive weather scene. </a:t>
            </a:r>
          </a:p>
          <a:p>
            <a:pPr>
              <a:spcBef>
                <a:spcPts val="1200"/>
              </a:spcBef>
            </a:pPr>
            <a:r>
              <a:rPr lang="en-US" sz="1400" dirty="0">
                <a:solidFill>
                  <a:srgbClr val="161616"/>
                </a:solidFill>
              </a:rPr>
              <a:t>Outdoor settings are most common but indoor scenes can also be created so long as unobstructed weather imagery is still present. </a:t>
            </a:r>
          </a:p>
          <a:p>
            <a:pPr>
              <a:spcBef>
                <a:spcPts val="1200"/>
              </a:spcBef>
            </a:pPr>
            <a:r>
              <a:rPr lang="en-US" sz="1100" dirty="0">
                <a:solidFill>
                  <a:srgbClr val="161616"/>
                </a:solidFill>
              </a:rPr>
              <a:t>Please note:</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Products must be integrated into a scene that includes a clear, unobstructed view of the sky. Indoor scenes must include a large, single-pane window to meet this requirement.</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Background image must meet WCAG-defined AA “small type” contrast levels for the App UI and not interfere with UI legibility.</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imagery is limited to the lower portion of the overall image. Logo, copy (20–24 characters recommended), and CTA (12–16 characters max) should use no more than 1/3 of that area.</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copy and product visuals may vary per condition so long as they’re consistent in integration. </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To support the native integration of brand elements within the app we recommend adopting the CTA styling used throughout the app for this unit.</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The creative may not include severe weather elements such as tornados, hurricanes, lightning bolts, etc.</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Weather imagery is sourced or created by The Weather Company in partnership with the Advertiser and/or Creative Agency.</a:t>
            </a:r>
          </a:p>
        </p:txBody>
      </p:sp>
      <p:sp>
        <p:nvSpPr>
          <p:cNvPr id="12" name="Text Placeholder 4">
            <a:extLst>
              <a:ext uri="{FF2B5EF4-FFF2-40B4-BE49-F238E27FC236}">
                <a16:creationId xmlns:a16="http://schemas.microsoft.com/office/drawing/2014/main" id="{76221C12-FEFE-314C-9F51-172C3B025E64}"/>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Weather Conditions Adaptor</a:t>
            </a:r>
          </a:p>
        </p:txBody>
      </p:sp>
      <p:sp>
        <p:nvSpPr>
          <p:cNvPr id="16" name="Title 1">
            <a:extLst>
              <a:ext uri="{FF2B5EF4-FFF2-40B4-BE49-F238E27FC236}">
                <a16:creationId xmlns:a16="http://schemas.microsoft.com/office/drawing/2014/main" id="{528B2F66-5B37-3042-B91D-F991E7BE3E7B}"/>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Brand Integration: In-Scene</a:t>
            </a:r>
          </a:p>
        </p:txBody>
      </p:sp>
      <p:sp>
        <p:nvSpPr>
          <p:cNvPr id="8" name="Slide Number Placeholder 7">
            <a:extLst>
              <a:ext uri="{FF2B5EF4-FFF2-40B4-BE49-F238E27FC236}">
                <a16:creationId xmlns:a16="http://schemas.microsoft.com/office/drawing/2014/main" id="{86603055-358C-B24B-A19C-EABEEFB3F315}"/>
              </a:ext>
            </a:extLst>
          </p:cNvPr>
          <p:cNvSpPr>
            <a:spLocks noGrp="1"/>
          </p:cNvSpPr>
          <p:nvPr>
            <p:ph type="sldNum" sz="quarter" idx="11"/>
          </p:nvPr>
        </p:nvSpPr>
        <p:spPr/>
        <p:txBody>
          <a:bodyPr/>
          <a:lstStyle/>
          <a:p>
            <a:fld id="{59395FB3-9C97-154F-86B2-7E381B951268}" type="slidenum">
              <a:rPr lang="en-US" smtClean="0"/>
              <a:pPr/>
              <a:t>5</a:t>
            </a:fld>
            <a:endParaRPr lang="en-US" dirty="0"/>
          </a:p>
        </p:txBody>
      </p:sp>
      <p:sp>
        <p:nvSpPr>
          <p:cNvPr id="3" name="Footer Placeholder 2">
            <a:extLst>
              <a:ext uri="{FF2B5EF4-FFF2-40B4-BE49-F238E27FC236}">
                <a16:creationId xmlns:a16="http://schemas.microsoft.com/office/drawing/2014/main" id="{41917CDE-A589-9BC1-73D3-4DAB7E40C635}"/>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5" name="TextBox 4">
            <a:extLst>
              <a:ext uri="{FF2B5EF4-FFF2-40B4-BE49-F238E27FC236}">
                <a16:creationId xmlns:a16="http://schemas.microsoft.com/office/drawing/2014/main" id="{5C204480-C468-6AF4-0076-D2FC263BE022}"/>
              </a:ext>
            </a:extLst>
          </p:cNvPr>
          <p:cNvSpPr txBox="1"/>
          <p:nvPr/>
        </p:nvSpPr>
        <p:spPr>
          <a:xfrm>
            <a:off x="9720993" y="6587281"/>
            <a:ext cx="1488050"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Indoor Scene</a:t>
            </a:r>
            <a:endParaRPr lang="en-US" sz="800" dirty="0">
              <a:latin typeface="IBM Plex Sans" panose="020B0503050203000203" pitchFamily="34" charset="0"/>
              <a:cs typeface="Arial" panose="020B0604020202020204" pitchFamily="34" charset="0"/>
            </a:endParaRPr>
          </a:p>
        </p:txBody>
      </p:sp>
      <p:sp>
        <p:nvSpPr>
          <p:cNvPr id="6" name="TextBox 5">
            <a:extLst>
              <a:ext uri="{FF2B5EF4-FFF2-40B4-BE49-F238E27FC236}">
                <a16:creationId xmlns:a16="http://schemas.microsoft.com/office/drawing/2014/main" id="{60DE92D6-2ECF-56F5-F68B-96D9BDF6A7A7}"/>
              </a:ext>
            </a:extLst>
          </p:cNvPr>
          <p:cNvSpPr txBox="1"/>
          <p:nvPr/>
        </p:nvSpPr>
        <p:spPr>
          <a:xfrm>
            <a:off x="7062560" y="6349206"/>
            <a:ext cx="1533976"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Outdoor Scene</a:t>
            </a:r>
            <a:endParaRPr lang="en-US" sz="800" dirty="0">
              <a:latin typeface="IBM Plex Sans" panose="020B0503050203000203" pitchFamily="34" charset="0"/>
              <a:cs typeface="Arial" panose="020B0604020202020204" pitchFamily="34" charset="0"/>
            </a:endParaRPr>
          </a:p>
        </p:txBody>
      </p:sp>
      <p:pic>
        <p:nvPicPr>
          <p:cNvPr id="9" name="Picture 8">
            <a:extLst>
              <a:ext uri="{FF2B5EF4-FFF2-40B4-BE49-F238E27FC236}">
                <a16:creationId xmlns:a16="http://schemas.microsoft.com/office/drawing/2014/main" id="{4027D698-CCD5-1983-2A93-4F4790D1AEF9}"/>
              </a:ext>
            </a:extLst>
          </p:cNvPr>
          <p:cNvPicPr>
            <a:picLocks noChangeAspect="1"/>
          </p:cNvPicPr>
          <p:nvPr/>
        </p:nvPicPr>
        <p:blipFill>
          <a:blip r:embed="rId4"/>
          <a:srcRect/>
          <a:stretch/>
        </p:blipFill>
        <p:spPr>
          <a:xfrm>
            <a:off x="9122549" y="550100"/>
            <a:ext cx="2688059" cy="5817235"/>
          </a:xfrm>
          <a:prstGeom prst="rect">
            <a:avLst/>
          </a:prstGeom>
        </p:spPr>
      </p:pic>
      <p:pic>
        <p:nvPicPr>
          <p:cNvPr id="10" name="Picture 9">
            <a:extLst>
              <a:ext uri="{FF2B5EF4-FFF2-40B4-BE49-F238E27FC236}">
                <a16:creationId xmlns:a16="http://schemas.microsoft.com/office/drawing/2014/main" id="{43851602-7F7F-7D91-526E-59902D2AA296}"/>
              </a:ext>
            </a:extLst>
          </p:cNvPr>
          <p:cNvPicPr>
            <a:picLocks noChangeAspect="1"/>
          </p:cNvPicPr>
          <p:nvPr/>
        </p:nvPicPr>
        <p:blipFill>
          <a:blip r:embed="rId3"/>
          <a:srcRect/>
          <a:stretch/>
        </p:blipFill>
        <p:spPr>
          <a:xfrm>
            <a:off x="8895042" y="325713"/>
            <a:ext cx="3139952" cy="6261568"/>
          </a:xfrm>
          <a:prstGeom prst="rect">
            <a:avLst/>
          </a:prstGeom>
        </p:spPr>
      </p:pic>
    </p:spTree>
    <p:extLst>
      <p:ext uri="{BB962C8B-B14F-4D97-AF65-F5344CB8AC3E}">
        <p14:creationId xmlns:p14="http://schemas.microsoft.com/office/powerpoint/2010/main" val="554193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B997EF-090B-6C4E-A9AB-DDA85646A5A0}"/>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2" name="Picture 1">
            <a:extLst>
              <a:ext uri="{FF2B5EF4-FFF2-40B4-BE49-F238E27FC236}">
                <a16:creationId xmlns:a16="http://schemas.microsoft.com/office/drawing/2014/main" id="{73DC1407-0A13-A6EF-A00F-20CAE26B6899}"/>
              </a:ext>
            </a:extLst>
          </p:cNvPr>
          <p:cNvPicPr>
            <a:picLocks noChangeAspect="1"/>
          </p:cNvPicPr>
          <p:nvPr/>
        </p:nvPicPr>
        <p:blipFill>
          <a:blip r:embed="rId2"/>
          <a:srcRect/>
          <a:stretch/>
        </p:blipFill>
        <p:spPr>
          <a:xfrm>
            <a:off x="6487079" y="304905"/>
            <a:ext cx="2688059" cy="5817235"/>
          </a:xfrm>
          <a:prstGeom prst="rect">
            <a:avLst/>
          </a:prstGeom>
        </p:spPr>
      </p:pic>
      <p:pic>
        <p:nvPicPr>
          <p:cNvPr id="6" name="Picture 5">
            <a:extLst>
              <a:ext uri="{FF2B5EF4-FFF2-40B4-BE49-F238E27FC236}">
                <a16:creationId xmlns:a16="http://schemas.microsoft.com/office/drawing/2014/main" id="{CEB97C32-AD07-0E1C-E8E6-287D4DD320BA}"/>
              </a:ext>
            </a:extLst>
          </p:cNvPr>
          <p:cNvPicPr>
            <a:picLocks noChangeAspect="1"/>
          </p:cNvPicPr>
          <p:nvPr/>
        </p:nvPicPr>
        <p:blipFill>
          <a:blip r:embed="rId3"/>
          <a:srcRect/>
          <a:stretch/>
        </p:blipFill>
        <p:spPr>
          <a:xfrm>
            <a:off x="6259572" y="80518"/>
            <a:ext cx="3139952" cy="6261568"/>
          </a:xfrm>
          <a:prstGeom prst="rect">
            <a:avLst/>
          </a:prstGeom>
        </p:spPr>
      </p:pic>
      <p:sp>
        <p:nvSpPr>
          <p:cNvPr id="14" name="Text Placeholder 4">
            <a:extLst>
              <a:ext uri="{FF2B5EF4-FFF2-40B4-BE49-F238E27FC236}">
                <a16:creationId xmlns:a16="http://schemas.microsoft.com/office/drawing/2014/main" id="{9FE138E8-2B68-AD42-8FA7-2C5145D1C83B}"/>
              </a:ext>
            </a:extLst>
          </p:cNvPr>
          <p:cNvSpPr>
            <a:spLocks noGrp="1"/>
          </p:cNvSpPr>
          <p:nvPr>
            <p:ph type="body" sz="quarter" idx="4294967295"/>
          </p:nvPr>
        </p:nvSpPr>
        <p:spPr>
          <a:xfrm>
            <a:off x="332320" y="1123656"/>
            <a:ext cx="5526146" cy="5260212"/>
          </a:xfrm>
        </p:spPr>
        <p:txBody>
          <a:bodyPr/>
          <a:lstStyle/>
          <a:p>
            <a:pPr>
              <a:spcBef>
                <a:spcPts val="1200"/>
              </a:spcBef>
            </a:pPr>
            <a:r>
              <a:rPr lang="en-US" sz="1400" dirty="0">
                <a:solidFill>
                  <a:srgbClr val="161616"/>
                </a:solidFill>
              </a:rPr>
              <a:t>If a featured product will not optimally integrate into an adaptive weather scene, it can be “floated” above it as part of the brand lockup. </a:t>
            </a:r>
          </a:p>
          <a:p>
            <a:pPr>
              <a:spcBef>
                <a:spcPts val="1200"/>
              </a:spcBef>
            </a:pPr>
            <a:r>
              <a:rPr lang="en-US" sz="1400" dirty="0">
                <a:solidFill>
                  <a:srgbClr val="161616"/>
                </a:solidFill>
              </a:rPr>
              <a:t>Similarly, if the featured content is a service versus a physical product the brand lockup floats above a custom weather scene. </a:t>
            </a:r>
          </a:p>
          <a:p>
            <a:pPr>
              <a:spcBef>
                <a:spcPts val="1200"/>
              </a:spcBef>
            </a:pPr>
            <a:r>
              <a:rPr lang="en-US" sz="1100" dirty="0">
                <a:solidFill>
                  <a:srgbClr val="161616"/>
                </a:solidFill>
              </a:rPr>
              <a:t>Please note:</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Product cannot be cropped or placed at the viewport edge due to variability in user device widths.</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The background scene must include a clear, unobstructed view of the sky.</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Background image must meet WCAG-defined AA “small type” contrast levels for the App UI and not interfere with UI legibility.</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imagery is limited to the lower portion of the overall image. Logo, copy (20–24 characters max), and CTA (12–16 characters recommended) should use no more than 1/3 of that area.</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copy and product visuals may vary per condition so long as they’re consistent in integration. </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To support the native integration of brand elements within the app we recommend adopting the CTA styling used throughout the app for this unit.</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The creative may not include severe weather elements such as tornados, hurricanes, lightning bolts, etc. </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Weather imagery is sourced or created by The Weather Company in partnership with the Advertiser and/or Creative Agency.</a:t>
            </a:r>
          </a:p>
        </p:txBody>
      </p:sp>
      <p:sp>
        <p:nvSpPr>
          <p:cNvPr id="10" name="Text Placeholder 4">
            <a:extLst>
              <a:ext uri="{FF2B5EF4-FFF2-40B4-BE49-F238E27FC236}">
                <a16:creationId xmlns:a16="http://schemas.microsoft.com/office/drawing/2014/main" id="{532F18D5-B2FC-3147-8C07-021DD70547EE}"/>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Weather Conditions Adaptor</a:t>
            </a:r>
          </a:p>
        </p:txBody>
      </p:sp>
      <p:sp>
        <p:nvSpPr>
          <p:cNvPr id="9" name="Footer Placeholder 2">
            <a:extLst>
              <a:ext uri="{FF2B5EF4-FFF2-40B4-BE49-F238E27FC236}">
                <a16:creationId xmlns:a16="http://schemas.microsoft.com/office/drawing/2014/main" id="{129222A5-936E-7240-95E1-B445AF5D51DB}"/>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6</a:t>
            </a:fld>
            <a:endParaRPr lang="en-US" dirty="0">
              <a:latin typeface="IBM Plex Sans" panose="020B0503050203000203" pitchFamily="34" charset="0"/>
            </a:endParaRPr>
          </a:p>
        </p:txBody>
      </p:sp>
      <p:sp>
        <p:nvSpPr>
          <p:cNvPr id="11" name="Title 1">
            <a:extLst>
              <a:ext uri="{FF2B5EF4-FFF2-40B4-BE49-F238E27FC236}">
                <a16:creationId xmlns:a16="http://schemas.microsoft.com/office/drawing/2014/main" id="{3DA2CE45-2175-0945-B479-EA9867AEA22C}"/>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Brand Integration: Floating</a:t>
            </a:r>
          </a:p>
        </p:txBody>
      </p:sp>
      <p:sp>
        <p:nvSpPr>
          <p:cNvPr id="3" name="Footer Placeholder 2">
            <a:extLst>
              <a:ext uri="{FF2B5EF4-FFF2-40B4-BE49-F238E27FC236}">
                <a16:creationId xmlns:a16="http://schemas.microsoft.com/office/drawing/2014/main" id="{111F1593-4325-FB60-B128-C242D9A6D1B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TextBox 3">
            <a:extLst>
              <a:ext uri="{FF2B5EF4-FFF2-40B4-BE49-F238E27FC236}">
                <a16:creationId xmlns:a16="http://schemas.microsoft.com/office/drawing/2014/main" id="{177B5542-64B2-EF92-316D-C7ABDE4BA9D7}"/>
              </a:ext>
            </a:extLst>
          </p:cNvPr>
          <p:cNvSpPr txBox="1"/>
          <p:nvPr/>
        </p:nvSpPr>
        <p:spPr>
          <a:xfrm>
            <a:off x="9720993" y="6587281"/>
            <a:ext cx="1488050"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Service (No Product)</a:t>
            </a:r>
            <a:endParaRPr lang="en-US" sz="800" dirty="0">
              <a:latin typeface="IBM Plex Sans" panose="020B0503050203000203" pitchFamily="34" charset="0"/>
              <a:cs typeface="Arial" panose="020B0604020202020204" pitchFamily="34" charset="0"/>
            </a:endParaRPr>
          </a:p>
        </p:txBody>
      </p:sp>
      <p:sp>
        <p:nvSpPr>
          <p:cNvPr id="5" name="TextBox 4">
            <a:extLst>
              <a:ext uri="{FF2B5EF4-FFF2-40B4-BE49-F238E27FC236}">
                <a16:creationId xmlns:a16="http://schemas.microsoft.com/office/drawing/2014/main" id="{F5459BAC-95AA-5A41-878F-5D407ABB9EAD}"/>
              </a:ext>
            </a:extLst>
          </p:cNvPr>
          <p:cNvSpPr txBox="1"/>
          <p:nvPr/>
        </p:nvSpPr>
        <p:spPr>
          <a:xfrm>
            <a:off x="7062560" y="6349206"/>
            <a:ext cx="1533976"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Floating Product</a:t>
            </a:r>
            <a:endParaRPr lang="en-US" sz="800" dirty="0">
              <a:latin typeface="IBM Plex Sans" panose="020B0503050203000203" pitchFamily="34" charset="0"/>
              <a:cs typeface="Arial" panose="020B0604020202020204" pitchFamily="34" charset="0"/>
            </a:endParaRPr>
          </a:p>
        </p:txBody>
      </p:sp>
      <p:pic>
        <p:nvPicPr>
          <p:cNvPr id="7" name="Picture 6">
            <a:extLst>
              <a:ext uri="{FF2B5EF4-FFF2-40B4-BE49-F238E27FC236}">
                <a16:creationId xmlns:a16="http://schemas.microsoft.com/office/drawing/2014/main" id="{B5368DFD-E190-0953-1758-608A606A0E26}"/>
              </a:ext>
            </a:extLst>
          </p:cNvPr>
          <p:cNvPicPr>
            <a:picLocks noChangeAspect="1"/>
          </p:cNvPicPr>
          <p:nvPr/>
        </p:nvPicPr>
        <p:blipFill>
          <a:blip r:embed="rId4"/>
          <a:srcRect/>
          <a:stretch/>
        </p:blipFill>
        <p:spPr>
          <a:xfrm>
            <a:off x="9122549" y="550100"/>
            <a:ext cx="2688058" cy="5817235"/>
          </a:xfrm>
          <a:prstGeom prst="rect">
            <a:avLst/>
          </a:prstGeom>
        </p:spPr>
      </p:pic>
      <p:pic>
        <p:nvPicPr>
          <p:cNvPr id="8" name="Picture 7">
            <a:extLst>
              <a:ext uri="{FF2B5EF4-FFF2-40B4-BE49-F238E27FC236}">
                <a16:creationId xmlns:a16="http://schemas.microsoft.com/office/drawing/2014/main" id="{B601C5CE-ED6A-2138-E7E4-DFC740941D86}"/>
              </a:ext>
            </a:extLst>
          </p:cNvPr>
          <p:cNvPicPr>
            <a:picLocks noChangeAspect="1"/>
          </p:cNvPicPr>
          <p:nvPr/>
        </p:nvPicPr>
        <p:blipFill>
          <a:blip r:embed="rId3"/>
          <a:srcRect/>
          <a:stretch/>
        </p:blipFill>
        <p:spPr>
          <a:xfrm>
            <a:off x="8895042" y="325713"/>
            <a:ext cx="3139952" cy="6261568"/>
          </a:xfrm>
          <a:prstGeom prst="rect">
            <a:avLst/>
          </a:prstGeom>
        </p:spPr>
      </p:pic>
    </p:spTree>
    <p:extLst>
      <p:ext uri="{BB962C8B-B14F-4D97-AF65-F5344CB8AC3E}">
        <p14:creationId xmlns:p14="http://schemas.microsoft.com/office/powerpoint/2010/main" val="403600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88"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Additional Features</a:t>
            </a:r>
            <a:endParaRPr lang="en-US" dirty="0">
              <a:solidFill>
                <a:srgbClr val="161616"/>
              </a:solidFill>
              <a:ea typeface="Helvetica" charset="0"/>
              <a:cs typeface="Arial" panose="020B0604020202020204" pitchFamily="34" charset="0"/>
            </a:endParaRPr>
          </a:p>
        </p:txBody>
      </p:sp>
      <p:sp>
        <p:nvSpPr>
          <p:cNvPr id="4" name="Slide Number Placeholder 3">
            <a:extLst>
              <a:ext uri="{FF2B5EF4-FFF2-40B4-BE49-F238E27FC236}">
                <a16:creationId xmlns:a16="http://schemas.microsoft.com/office/drawing/2014/main" id="{C2110E80-B4CC-4D48-AD95-B70F4E3C1A5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161616"/>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u="none" strike="noStrike" kern="1200" cap="none" spc="0" normalizeH="0" baseline="0" noProof="0" dirty="0">
              <a:ln>
                <a:noFill/>
              </a:ln>
              <a:solidFill>
                <a:srgbClr val="161616"/>
              </a:solidFill>
              <a:effectLst/>
              <a:uLnTx/>
              <a:uFillTx/>
              <a:ea typeface="+mn-ea"/>
              <a:cs typeface="+mn-cs"/>
            </a:endParaRPr>
          </a:p>
        </p:txBody>
      </p:sp>
      <p:sp>
        <p:nvSpPr>
          <p:cNvPr id="3" name="Footer Placeholder 2">
            <a:extLst>
              <a:ext uri="{FF2B5EF4-FFF2-40B4-BE49-F238E27FC236}">
                <a16:creationId xmlns:a16="http://schemas.microsoft.com/office/drawing/2014/main" id="{CEE9FE95-A9BC-DCAD-B5CD-F3975046546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1226619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F7A7A7-963B-D966-82D0-395C4DA19224}"/>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2" name="Picture 1">
            <a:extLst>
              <a:ext uri="{FF2B5EF4-FFF2-40B4-BE49-F238E27FC236}">
                <a16:creationId xmlns:a16="http://schemas.microsoft.com/office/drawing/2014/main" id="{FB60B38E-00DC-77A2-00AF-22DCE059BB89}"/>
              </a:ext>
            </a:extLst>
          </p:cNvPr>
          <p:cNvPicPr>
            <a:picLocks noChangeAspect="1"/>
          </p:cNvPicPr>
          <p:nvPr/>
        </p:nvPicPr>
        <p:blipFill>
          <a:blip r:embed="rId2"/>
          <a:srcRect/>
          <a:stretch/>
        </p:blipFill>
        <p:spPr>
          <a:xfrm>
            <a:off x="7675936" y="248195"/>
            <a:ext cx="2937901" cy="6357921"/>
          </a:xfrm>
          <a:prstGeom prst="rect">
            <a:avLst/>
          </a:prstGeom>
        </p:spPr>
      </p:pic>
      <p:pic>
        <p:nvPicPr>
          <p:cNvPr id="3" name="Picture 2">
            <a:extLst>
              <a:ext uri="{FF2B5EF4-FFF2-40B4-BE49-F238E27FC236}">
                <a16:creationId xmlns:a16="http://schemas.microsoft.com/office/drawing/2014/main" id="{5225851B-8512-5AFB-6BE7-A7262D3AF529}"/>
              </a:ext>
            </a:extLst>
          </p:cNvPr>
          <p:cNvPicPr>
            <a:picLocks noChangeAspect="1"/>
          </p:cNvPicPr>
          <p:nvPr/>
        </p:nvPicPr>
        <p:blipFill>
          <a:blip r:embed="rId3"/>
          <a:srcRect/>
          <a:stretch/>
        </p:blipFill>
        <p:spPr>
          <a:xfrm>
            <a:off x="7428204" y="-1"/>
            <a:ext cx="3431592" cy="6843147"/>
          </a:xfrm>
          <a:prstGeom prst="rect">
            <a:avLst/>
          </a:prstGeom>
        </p:spPr>
      </p:pic>
      <p:sp>
        <p:nvSpPr>
          <p:cNvPr id="5" name="Text Placeholder 4"/>
          <p:cNvSpPr>
            <a:spLocks noGrp="1"/>
          </p:cNvSpPr>
          <p:nvPr>
            <p:ph type="body" sz="quarter" idx="4294967295"/>
          </p:nvPr>
        </p:nvSpPr>
        <p:spPr>
          <a:xfrm>
            <a:off x="332320" y="1123656"/>
            <a:ext cx="5180749" cy="2145614"/>
          </a:xfrm>
        </p:spPr>
        <p:txBody>
          <a:bodyPr/>
          <a:lstStyle/>
          <a:p>
            <a:pPr>
              <a:spcBef>
                <a:spcPts val="0"/>
              </a:spcBef>
              <a:spcAft>
                <a:spcPts val="1200"/>
              </a:spcAft>
              <a:buClr>
                <a:schemeClr val="accent2"/>
              </a:buClr>
              <a:buSzPct val="25000"/>
            </a:pPr>
            <a:r>
              <a:rPr lang="en-US" sz="1400" dirty="0">
                <a:solidFill>
                  <a:srgbClr val="161616"/>
                </a:solidFill>
                <a:ea typeface="Arial Black" charset="0"/>
              </a:rPr>
              <a:t>Countdowns are an optional feature for Integrated Daily Details units. They allow advertisers to build anticipation ahead of an event, drive awareness, and offer users greater incentive to click on the creative.</a:t>
            </a:r>
          </a:p>
          <a:p>
            <a:pPr>
              <a:spcBef>
                <a:spcPts val="0"/>
              </a:spcBef>
              <a:spcAft>
                <a:spcPts val="1200"/>
              </a:spcAft>
              <a:buClr>
                <a:schemeClr val="accent2"/>
              </a:buClr>
              <a:buSzPct val="25000"/>
            </a:pPr>
            <a:r>
              <a:rPr lang="en-US" sz="1400" dirty="0">
                <a:solidFill>
                  <a:srgbClr val="161616"/>
                </a:solidFill>
                <a:ea typeface="Arial Black" charset="0"/>
              </a:rPr>
              <a:t>Some common use-cases for the Countdown include series or movie premieres, special events, holidays, the weekend, limited time offers, etc.</a:t>
            </a:r>
          </a:p>
          <a:p>
            <a:pPr>
              <a:spcBef>
                <a:spcPts val="0"/>
              </a:spcBef>
              <a:spcAft>
                <a:spcPts val="1200"/>
              </a:spcAft>
              <a:buClr>
                <a:schemeClr val="accent2"/>
              </a:buClr>
              <a:buSzPct val="25000"/>
            </a:pPr>
            <a:r>
              <a:rPr lang="en-US" sz="1400" b="1" dirty="0">
                <a:solidFill>
                  <a:srgbClr val="0F62FE"/>
                </a:solidFill>
                <a:ea typeface="Arial Black" charset="0"/>
              </a:rPr>
              <a:t>Spend Level: Tier 1</a:t>
            </a:r>
          </a:p>
        </p:txBody>
      </p:sp>
      <p:sp>
        <p:nvSpPr>
          <p:cNvPr id="10" name="Title 1">
            <a:extLst>
              <a:ext uri="{FF2B5EF4-FFF2-40B4-BE49-F238E27FC236}">
                <a16:creationId xmlns:a16="http://schemas.microsoft.com/office/drawing/2014/main" id="{B48BDD1C-4A28-BE46-975B-79311E26657E}"/>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Countdown Functionality</a:t>
            </a:r>
          </a:p>
        </p:txBody>
      </p:sp>
      <p:sp>
        <p:nvSpPr>
          <p:cNvPr id="11" name="Footer Placeholder 2">
            <a:extLst>
              <a:ext uri="{FF2B5EF4-FFF2-40B4-BE49-F238E27FC236}">
                <a16:creationId xmlns:a16="http://schemas.microsoft.com/office/drawing/2014/main" id="{67B20EA6-7222-1C47-9DA2-EFC743BBE4F6}"/>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8</a:t>
            </a:fld>
            <a:endParaRPr lang="en-US" dirty="0">
              <a:latin typeface="IBM Plex Sans" panose="020B0503050203000203" pitchFamily="34" charset="0"/>
            </a:endParaRPr>
          </a:p>
        </p:txBody>
      </p:sp>
      <p:sp>
        <p:nvSpPr>
          <p:cNvPr id="12" name="Text Placeholder 4">
            <a:extLst>
              <a:ext uri="{FF2B5EF4-FFF2-40B4-BE49-F238E27FC236}">
                <a16:creationId xmlns:a16="http://schemas.microsoft.com/office/drawing/2014/main" id="{B56EDB85-8AA4-B34E-AF1B-2360C8C02795}"/>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kumimoji="0" lang="en-US" sz="1000" u="none" strike="noStrike" kern="0" cap="none" spc="0" normalizeH="0" baseline="0" noProof="0" dirty="0">
                <a:ln>
                  <a:noFill/>
                </a:ln>
                <a:solidFill>
                  <a:srgbClr val="161616"/>
                </a:solidFill>
                <a:effectLst/>
                <a:uLnTx/>
                <a:uFillTx/>
                <a:latin typeface="IBM Plex Sans" panose="020B0503050203000203" pitchFamily="34" charset="0"/>
                <a:cs typeface="Arial" panose="020B0604020202020204" pitchFamily="34" charset="0"/>
              </a:rPr>
              <a:t>Additional Features</a:t>
            </a:r>
            <a:endParaRPr lang="en-US" sz="1000" kern="0" dirty="0">
              <a:solidFill>
                <a:srgbClr val="161616"/>
              </a:solidFill>
              <a:latin typeface="IBM Plex Sans" panose="020B0503050203000203" pitchFamily="34" charset="0"/>
              <a:cs typeface="Arial" panose="020B0604020202020204" pitchFamily="34" charset="0"/>
            </a:endParaRPr>
          </a:p>
          <a:p>
            <a:endParaRPr lang="en-US" sz="1000" kern="0" dirty="0">
              <a:solidFill>
                <a:srgbClr val="161616"/>
              </a:solidFill>
              <a:latin typeface="IBM Plex Sans" panose="020B0503050203000203" pitchFamily="34" charset="0"/>
              <a:cs typeface="Arial" panose="020B0604020202020204" pitchFamily="34" charset="0"/>
            </a:endParaRPr>
          </a:p>
        </p:txBody>
      </p:sp>
      <p:sp>
        <p:nvSpPr>
          <p:cNvPr id="6" name="Footer Placeholder 2">
            <a:extLst>
              <a:ext uri="{FF2B5EF4-FFF2-40B4-BE49-F238E27FC236}">
                <a16:creationId xmlns:a16="http://schemas.microsoft.com/office/drawing/2014/main" id="{DE88F3DB-49FB-AFA9-7E5B-71F52016A83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180814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0E0566-606E-A442-B4D3-E2DAC0047B27}"/>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6" name="Picture 15">
            <a:extLst>
              <a:ext uri="{FF2B5EF4-FFF2-40B4-BE49-F238E27FC236}">
                <a16:creationId xmlns:a16="http://schemas.microsoft.com/office/drawing/2014/main" id="{FC70F3A5-A2FF-BE49-9062-1B512B6D6DC7}"/>
              </a:ext>
            </a:extLst>
          </p:cNvPr>
          <p:cNvPicPr>
            <a:picLocks noChangeAspect="1"/>
          </p:cNvPicPr>
          <p:nvPr/>
        </p:nvPicPr>
        <p:blipFill>
          <a:blip r:embed="rId3"/>
          <a:srcRect/>
          <a:stretch/>
        </p:blipFill>
        <p:spPr>
          <a:xfrm>
            <a:off x="6096000" y="0"/>
            <a:ext cx="6088876" cy="6857997"/>
          </a:xfrm>
          <a:prstGeom prst="rect">
            <a:avLst/>
          </a:prstGeom>
        </p:spPr>
      </p:pic>
      <p:sp>
        <p:nvSpPr>
          <p:cNvPr id="2" name="Title 1"/>
          <p:cNvSpPr>
            <a:spLocks noGrp="1"/>
          </p:cNvSpPr>
          <p:nvPr>
            <p:ph type="title"/>
          </p:nvPr>
        </p:nvSpPr>
        <p:spPr>
          <a:xfrm>
            <a:off x="304888" y="409694"/>
            <a:ext cx="5522976" cy="423755"/>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Click2Cart</a:t>
            </a:r>
            <a:r>
              <a:rPr lang="en-US" baseline="30000" dirty="0">
                <a:solidFill>
                  <a:srgbClr val="161616"/>
                </a:solidFill>
                <a:ea typeface="Helvetica" charset="0"/>
                <a:cs typeface="Arial" panose="020B0604020202020204" pitchFamily="34" charset="0"/>
                <a:sym typeface="Arial"/>
              </a:rPr>
              <a:t>®</a:t>
            </a:r>
            <a:endParaRPr lang="en-US" baseline="30000" dirty="0">
              <a:solidFill>
                <a:srgbClr val="161616"/>
              </a:solidFill>
              <a:ea typeface="Helvetica" charset="0"/>
              <a:cs typeface="Arial" panose="020B0604020202020204" pitchFamily="34" charset="0"/>
            </a:endParaRPr>
          </a:p>
        </p:txBody>
      </p:sp>
      <p:sp>
        <p:nvSpPr>
          <p:cNvPr id="17" name="Text Placeholder 4">
            <a:extLst>
              <a:ext uri="{FF2B5EF4-FFF2-40B4-BE49-F238E27FC236}">
                <a16:creationId xmlns:a16="http://schemas.microsoft.com/office/drawing/2014/main" id="{488284B1-E633-6C42-858A-5247850A240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000000"/>
              </a:buClr>
              <a:buSzPct val="90000"/>
              <a:buFont typeface="Wingdings" pitchFamily="2" charset="2"/>
              <a:buNone/>
              <a:tabLst/>
              <a:defRPr/>
            </a:pPr>
            <a:r>
              <a:rPr kumimoji="0" lang="en-US" sz="1000" u="none" strike="noStrike" kern="0" cap="none" spc="0" normalizeH="0" baseline="0" noProof="0" dirty="0">
                <a:ln>
                  <a:noFill/>
                </a:ln>
                <a:solidFill>
                  <a:srgbClr val="161616"/>
                </a:solidFill>
                <a:effectLst/>
                <a:uLnTx/>
                <a:uFillTx/>
                <a:latin typeface="IBM Plex Sans" panose="020B0503050203000203" pitchFamily="34" charset="0"/>
                <a:cs typeface="Arial" panose="020B0604020202020204" pitchFamily="34" charset="0"/>
              </a:rPr>
              <a:t>Additional Features</a:t>
            </a:r>
          </a:p>
        </p:txBody>
      </p:sp>
      <p:sp>
        <p:nvSpPr>
          <p:cNvPr id="19" name="Text Placeholder 4">
            <a:extLst>
              <a:ext uri="{FF2B5EF4-FFF2-40B4-BE49-F238E27FC236}">
                <a16:creationId xmlns:a16="http://schemas.microsoft.com/office/drawing/2014/main" id="{4C9A11AE-F9A6-0846-B089-B56FA9BA917A}"/>
              </a:ext>
            </a:extLst>
          </p:cNvPr>
          <p:cNvSpPr txBox="1">
            <a:spLocks/>
          </p:cNvSpPr>
          <p:nvPr/>
        </p:nvSpPr>
        <p:spPr>
          <a:xfrm>
            <a:off x="304888" y="1105638"/>
            <a:ext cx="5384712" cy="509714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0"/>
              </a:spcBef>
              <a:spcAft>
                <a:spcPts val="900"/>
              </a:spcAft>
              <a:buClr>
                <a:srgbClr val="0F6FFF"/>
              </a:buClr>
              <a:buSzPct val="25000"/>
              <a:buFont typeface="Wingdings" pitchFamily="2" charset="2"/>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rPr>
              <a:t>Click2Cart is an e-commerce add-on for our premium ad product offerings that places products directly into retailer shopping carts. </a:t>
            </a:r>
          </a:p>
          <a:p>
            <a:pPr marL="0" marR="0" lvl="0" indent="0" algn="l" defTabSz="914400" rtl="0" eaLnBrk="1" fontAlgn="base" latinLnBrk="0" hangingPunct="1">
              <a:lnSpc>
                <a:spcPct val="100000"/>
              </a:lnSpc>
              <a:spcBef>
                <a:spcPts val="0"/>
              </a:spcBef>
              <a:spcAft>
                <a:spcPts val="900"/>
              </a:spcAft>
              <a:buClr>
                <a:srgbClr val="0F6FFF"/>
              </a:buClr>
              <a:buSzPct val="25000"/>
              <a:buFont typeface="Wingdings" pitchFamily="2" charset="2"/>
              <a:buNone/>
              <a:tabLst/>
              <a:defRPr/>
            </a:pPr>
            <a:r>
              <a:rPr kumimoji="0" lang="en-US" sz="1200" u="none" strike="noStrike" kern="0" cap="none" spc="0" normalizeH="0" baseline="0" noProof="0" dirty="0">
                <a:ln>
                  <a:noFill/>
                </a:ln>
                <a:solidFill>
                  <a:srgbClr val="161616"/>
                </a:solidFill>
                <a:effectLst/>
                <a:uLnTx/>
                <a:uFillTx/>
                <a:latin typeface="IBM Plex Sans" panose="020B0503050203000203" pitchFamily="34" charset="0"/>
              </a:rPr>
              <a:t>There are several Click2Cart options, each with their own use-case:</a:t>
            </a:r>
          </a:p>
          <a:p>
            <a:pPr marL="0" marR="0" lvl="0" indent="0" algn="l" defTabSz="914400" rtl="0" eaLnBrk="1" fontAlgn="base" latinLnBrk="0" hangingPunct="1">
              <a:lnSpc>
                <a:spcPct val="100000"/>
              </a:lnSpc>
              <a:spcBef>
                <a:spcPts val="0"/>
              </a:spcBef>
              <a:spcAft>
                <a:spcPts val="900"/>
              </a:spcAft>
              <a:buClr>
                <a:srgbClr val="0F6FFF"/>
              </a:buClr>
              <a:buSzPct val="25000"/>
              <a:buFont typeface="Wingdings" pitchFamily="2" charset="2"/>
              <a:buNone/>
              <a:tabLst/>
              <a:defRPr/>
            </a:pPr>
            <a:r>
              <a:rPr kumimoji="0" lang="en-US" sz="1200" u="none" strike="noStrike" kern="0" cap="none" spc="0" normalizeH="0" baseline="0" noProof="0" dirty="0">
                <a:ln>
                  <a:noFill/>
                </a:ln>
                <a:solidFill>
                  <a:srgbClr val="161616"/>
                </a:solidFill>
                <a:effectLst/>
                <a:uLnTx/>
                <a:uFillTx/>
                <a:latin typeface="IBM Plex Sans" panose="020B0503050203000203" pitchFamily="34" charset="0"/>
              </a:rPr>
              <a:t>A) Single-Retailer Direct</a:t>
            </a:r>
            <a:r>
              <a:rPr kumimoji="0" lang="en-US" sz="900" u="none" strike="noStrike" kern="0" cap="none" spc="0" normalizeH="0" baseline="0" noProof="0" dirty="0">
                <a:ln>
                  <a:noFill/>
                </a:ln>
                <a:solidFill>
                  <a:srgbClr val="161616"/>
                </a:solidFill>
                <a:effectLst/>
                <a:uLnTx/>
                <a:uFillTx/>
                <a:latin typeface="IBM Plex Sans" panose="020B0503050203000203" pitchFamily="34" charset="0"/>
              </a:rPr>
              <a:t>  </a:t>
            </a:r>
            <a:r>
              <a:rPr kumimoji="0" lang="en-US" sz="900" u="none" strike="noStrike" kern="0" cap="none" spc="0" normalizeH="0" baseline="0" noProof="0" dirty="0">
                <a:ln>
                  <a:noFill/>
                </a:ln>
                <a:solidFill>
                  <a:srgbClr val="767676"/>
                </a:solidFill>
                <a:effectLst/>
                <a:uLnTx/>
                <a:uFillTx/>
                <a:latin typeface="IBM Plex Sans" panose="020B0503050203000203" pitchFamily="34" charset="0"/>
              </a:rPr>
              <a:t>1-click, ~90% carting success rate</a:t>
            </a:r>
            <a:br>
              <a:rPr kumimoji="0" lang="en-US" sz="900" u="none" strike="noStrike" kern="0" cap="none" spc="0" normalizeH="0" baseline="0" noProof="0" dirty="0">
                <a:ln>
                  <a:noFill/>
                </a:ln>
                <a:solidFill>
                  <a:srgbClr val="767676"/>
                </a:solidFill>
                <a:effectLst/>
                <a:uLnTx/>
                <a:uFillTx/>
                <a:latin typeface="IBM Plex Sans" panose="020B0503050203000203" pitchFamily="34" charset="0"/>
              </a:rPr>
            </a:br>
            <a:r>
              <a:rPr kumimoji="0" lang="en-US" sz="1200" u="none" strike="noStrike" kern="0" cap="none" spc="0" normalizeH="0" baseline="0" noProof="0" dirty="0">
                <a:ln>
                  <a:noFill/>
                </a:ln>
                <a:solidFill>
                  <a:srgbClr val="161616"/>
                </a:solidFill>
                <a:effectLst/>
                <a:uLnTx/>
                <a:uFillTx/>
                <a:latin typeface="IBM Plex Sans" panose="020B0503050203000203" pitchFamily="34" charset="0"/>
              </a:rPr>
              <a:t>One CTA drives directly to a retailer cart. The simplicity of this option tends to yield the highest overall performance.</a:t>
            </a:r>
          </a:p>
          <a:p>
            <a:pPr marL="0" marR="0" lvl="0" indent="0" algn="l" defTabSz="914400" rtl="0" eaLnBrk="1" fontAlgn="base" latinLnBrk="0" hangingPunct="1">
              <a:lnSpc>
                <a:spcPct val="100000"/>
              </a:lnSpc>
              <a:spcBef>
                <a:spcPts val="0"/>
              </a:spcBef>
              <a:spcAft>
                <a:spcPts val="900"/>
              </a:spcAft>
              <a:buClr>
                <a:srgbClr val="0F6FFF"/>
              </a:buClr>
              <a:buSzPct val="25000"/>
              <a:buFont typeface="Wingdings" pitchFamily="2" charset="2"/>
              <a:buNone/>
              <a:tabLst/>
              <a:defRPr/>
            </a:pPr>
            <a:r>
              <a:rPr kumimoji="0" lang="en-US" sz="1200" u="none" strike="noStrike" kern="0" cap="none" spc="0" normalizeH="0" baseline="0" noProof="0" dirty="0">
                <a:ln>
                  <a:noFill/>
                </a:ln>
                <a:solidFill>
                  <a:srgbClr val="161616"/>
                </a:solidFill>
                <a:effectLst/>
                <a:uLnTx/>
                <a:uFillTx/>
                <a:latin typeface="IBM Plex Sans" panose="020B0503050203000203" pitchFamily="34" charset="0"/>
              </a:rPr>
              <a:t>B) Multi-Retailer Direct</a:t>
            </a:r>
            <a:r>
              <a:rPr kumimoji="0" lang="en-US" sz="900" u="none" strike="noStrike" kern="0" cap="none" spc="0" normalizeH="0" baseline="0" noProof="0" dirty="0">
                <a:ln>
                  <a:noFill/>
                </a:ln>
                <a:solidFill>
                  <a:srgbClr val="161616"/>
                </a:solidFill>
                <a:effectLst/>
                <a:uLnTx/>
                <a:uFillTx/>
                <a:latin typeface="IBM Plex Sans" panose="020B0503050203000203" pitchFamily="34" charset="0"/>
              </a:rPr>
              <a:t>  </a:t>
            </a:r>
            <a:r>
              <a:rPr kumimoji="0" lang="en-US" sz="900" u="none" strike="noStrike" kern="0" cap="none" spc="0" normalizeH="0" baseline="0" noProof="0" dirty="0">
                <a:ln>
                  <a:noFill/>
                </a:ln>
                <a:solidFill>
                  <a:srgbClr val="767676"/>
                </a:solidFill>
                <a:effectLst/>
                <a:uLnTx/>
                <a:uFillTx/>
                <a:latin typeface="IBM Plex Sans" panose="020B0503050203000203" pitchFamily="34" charset="0"/>
              </a:rPr>
              <a:t>1-click, ~90% carting success rate</a:t>
            </a:r>
            <a:br>
              <a:rPr kumimoji="0" lang="en-US" sz="900" u="none" strike="noStrike" kern="0" cap="none" spc="0" normalizeH="0" baseline="0" noProof="0" dirty="0">
                <a:ln>
                  <a:noFill/>
                </a:ln>
                <a:solidFill>
                  <a:srgbClr val="767676"/>
                </a:solidFill>
                <a:effectLst/>
                <a:uLnTx/>
                <a:uFillTx/>
                <a:latin typeface="IBM Plex Sans" panose="020B0503050203000203" pitchFamily="34" charset="0"/>
              </a:rPr>
            </a:br>
            <a:r>
              <a:rPr kumimoji="0" lang="en-US" sz="1200" u="none" strike="noStrike" kern="0" cap="none" spc="0" normalizeH="0" baseline="0" noProof="0" dirty="0">
                <a:ln>
                  <a:noFill/>
                </a:ln>
                <a:solidFill>
                  <a:srgbClr val="161616"/>
                </a:solidFill>
                <a:effectLst/>
                <a:uLnTx/>
                <a:uFillTx/>
                <a:latin typeface="IBM Plex Sans" panose="020B0503050203000203" pitchFamily="34" charset="0"/>
              </a:rPr>
              <a:t>Multiple CTAs (3–5) are presented, each driving directly to a retailer cart. Requires dedicating a significant portion of the ad composition to the Click2Cart user interface.</a:t>
            </a:r>
          </a:p>
          <a:p>
            <a:pPr marL="0" marR="0" lvl="0" indent="0" algn="l" defTabSz="914400" rtl="0" eaLnBrk="1" fontAlgn="base" latinLnBrk="0" hangingPunct="1">
              <a:lnSpc>
                <a:spcPct val="100000"/>
              </a:lnSpc>
              <a:spcBef>
                <a:spcPts val="0"/>
              </a:spcBef>
              <a:spcAft>
                <a:spcPts val="900"/>
              </a:spcAft>
              <a:buClr>
                <a:srgbClr val="0F6FFF"/>
              </a:buClr>
              <a:buSzPct val="25000"/>
              <a:buFont typeface="Wingdings" pitchFamily="2" charset="2"/>
              <a:buNone/>
              <a:tabLst/>
              <a:defRPr/>
            </a:pPr>
            <a:r>
              <a:rPr kumimoji="0" lang="en-US" sz="1200" u="none" strike="noStrike" kern="0" cap="none" spc="0" normalizeH="0" baseline="0" noProof="0" dirty="0">
                <a:ln>
                  <a:noFill/>
                </a:ln>
                <a:solidFill>
                  <a:srgbClr val="161616"/>
                </a:solidFill>
                <a:effectLst/>
                <a:uLnTx/>
                <a:uFillTx/>
                <a:latin typeface="IBM Plex Sans" panose="020B0503050203000203" pitchFamily="34" charset="0"/>
              </a:rPr>
              <a:t>C) Multi-Retailer Menu  </a:t>
            </a:r>
            <a:r>
              <a:rPr kumimoji="0" lang="en-US" sz="900" u="none" strike="noStrike" kern="0" cap="none" spc="0" normalizeH="0" baseline="0" noProof="0" dirty="0">
                <a:ln>
                  <a:noFill/>
                </a:ln>
                <a:solidFill>
                  <a:srgbClr val="767676"/>
                </a:solidFill>
                <a:effectLst/>
                <a:uLnTx/>
                <a:uFillTx/>
                <a:latin typeface="IBM Plex Sans" panose="020B0503050203000203" pitchFamily="34" charset="0"/>
              </a:rPr>
              <a:t>2-click, 2–20% carting success rate</a:t>
            </a:r>
            <a:br>
              <a:rPr kumimoji="0" lang="en-US" sz="900" u="none" strike="noStrike" kern="0" cap="none" spc="0" normalizeH="0" baseline="0" noProof="0" dirty="0">
                <a:ln>
                  <a:noFill/>
                </a:ln>
                <a:solidFill>
                  <a:srgbClr val="767676"/>
                </a:solidFill>
                <a:effectLst/>
                <a:uLnTx/>
                <a:uFillTx/>
                <a:latin typeface="IBM Plex Sans" panose="020B0503050203000203" pitchFamily="34" charset="0"/>
              </a:rPr>
            </a:br>
            <a:r>
              <a:rPr kumimoji="0" lang="en-US" sz="1200" u="none" strike="noStrike" kern="0" cap="none" spc="0" normalizeH="0" baseline="0" noProof="0" dirty="0">
                <a:ln>
                  <a:noFill/>
                </a:ln>
                <a:solidFill>
                  <a:srgbClr val="161616"/>
                </a:solidFill>
                <a:effectLst/>
                <a:uLnTx/>
                <a:uFillTx/>
                <a:latin typeface="IBM Plex Sans" panose="020B0503050203000203" pitchFamily="34" charset="0"/>
              </a:rPr>
              <a:t>Multiple retailer options (3–5) are revealed via a menu CTA. This interaction model requires less space in the initial ad composition but typically results in a lower carting rate than a 1-click direct model.</a:t>
            </a:r>
          </a:p>
          <a:p>
            <a:pPr marL="0" marR="0" lvl="0" indent="0" algn="l" defTabSz="914400" rtl="0" eaLnBrk="1" fontAlgn="base" latinLnBrk="0" hangingPunct="1">
              <a:lnSpc>
                <a:spcPct val="100000"/>
              </a:lnSpc>
              <a:spcBef>
                <a:spcPts val="0"/>
              </a:spcBef>
              <a:spcAft>
                <a:spcPts val="900"/>
              </a:spcAft>
              <a:buClr>
                <a:srgbClr val="0F6FFF"/>
              </a:buClr>
              <a:buSzPct val="25000"/>
              <a:buFont typeface="Wingdings" pitchFamily="2" charset="2"/>
              <a:buNone/>
              <a:tabLst/>
              <a:defRPr/>
            </a:pPr>
            <a:r>
              <a:rPr kumimoji="0" lang="en-US" sz="1200" u="none" strike="noStrike" kern="0" cap="none" spc="0" normalizeH="0" baseline="0" noProof="0" dirty="0">
                <a:ln>
                  <a:noFill/>
                </a:ln>
                <a:solidFill>
                  <a:srgbClr val="161616"/>
                </a:solidFill>
                <a:effectLst/>
                <a:uLnTx/>
                <a:uFillTx/>
                <a:latin typeface="IBM Plex Sans" panose="020B0503050203000203" pitchFamily="34" charset="0"/>
              </a:rPr>
              <a:t>D) Multi-Retailer Window  </a:t>
            </a:r>
            <a:r>
              <a:rPr kumimoji="0" lang="en-US" sz="900" u="none" strike="noStrike" kern="0" cap="none" spc="0" normalizeH="0" baseline="0" noProof="0" dirty="0">
                <a:ln>
                  <a:noFill/>
                </a:ln>
                <a:solidFill>
                  <a:srgbClr val="767676"/>
                </a:solidFill>
                <a:effectLst/>
                <a:uLnTx/>
                <a:uFillTx/>
                <a:latin typeface="IBM Plex Sans" panose="020B0503050203000203" pitchFamily="34" charset="0"/>
              </a:rPr>
              <a:t>2-click, 2–20% carting success rate</a:t>
            </a:r>
            <a:br>
              <a:rPr kumimoji="0" lang="en-US" sz="900" u="none" strike="noStrike" kern="0" cap="none" spc="0" normalizeH="0" baseline="0" noProof="0" dirty="0">
                <a:ln>
                  <a:noFill/>
                </a:ln>
                <a:solidFill>
                  <a:srgbClr val="767676"/>
                </a:solidFill>
                <a:effectLst/>
                <a:uLnTx/>
                <a:uFillTx/>
                <a:latin typeface="IBM Plex Sans" panose="020B0503050203000203" pitchFamily="34" charset="0"/>
              </a:rPr>
            </a:br>
            <a:r>
              <a:rPr kumimoji="0" lang="en-US" sz="1200" u="none" strike="noStrike" kern="0" cap="none" spc="0" normalizeH="0" baseline="0" noProof="0" dirty="0">
                <a:ln>
                  <a:noFill/>
                </a:ln>
                <a:solidFill>
                  <a:srgbClr val="161616"/>
                </a:solidFill>
                <a:effectLst/>
                <a:uLnTx/>
                <a:uFillTx/>
                <a:latin typeface="IBM Plex Sans" panose="020B0503050203000203" pitchFamily="34" charset="0"/>
              </a:rPr>
              <a:t>Upon user interaction, multiple retailer and/or product options are presented in an overlay screen (app) or new browser tab (web). This interaction model requires less space in the initial ad composition but typically results in a lower carting rate than a 1-click direct model.</a:t>
            </a:r>
          </a:p>
          <a:p>
            <a:pPr marL="0" marR="0" lvl="0" indent="0" algn="l" defTabSz="914400" rtl="0" eaLnBrk="1" fontAlgn="base" latinLnBrk="0" hangingPunct="1">
              <a:lnSpc>
                <a:spcPct val="100000"/>
              </a:lnSpc>
              <a:spcBef>
                <a:spcPts val="0"/>
              </a:spcBef>
              <a:spcAft>
                <a:spcPts val="900"/>
              </a:spcAft>
              <a:buClr>
                <a:srgbClr val="0F6FFF"/>
              </a:buClr>
              <a:buSzPct val="25000"/>
              <a:buFont typeface="Wingdings" pitchFamily="2" charset="2"/>
              <a:buNone/>
              <a:tabLst/>
              <a:defRPr/>
            </a:pPr>
            <a:r>
              <a:rPr kumimoji="0" lang="en-US" sz="900" u="none" strike="noStrike" kern="0" cap="none" spc="0" normalizeH="0" baseline="0" noProof="0" dirty="0">
                <a:ln>
                  <a:noFill/>
                </a:ln>
                <a:solidFill>
                  <a:srgbClr val="767676"/>
                </a:solidFill>
                <a:effectLst/>
                <a:uLnTx/>
                <a:uFillTx/>
                <a:latin typeface="IBM Plex Sans" panose="020B0503050203000203" pitchFamily="34" charset="0"/>
              </a:rPr>
              <a:t>Retailer and product information will be required prior to the production phase of the unit.</a:t>
            </a:r>
          </a:p>
          <a:p>
            <a:pPr>
              <a:spcBef>
                <a:spcPts val="0"/>
              </a:spcBef>
              <a:spcAft>
                <a:spcPts val="900"/>
              </a:spcAft>
              <a:buClr>
                <a:srgbClr val="0F6FFF"/>
              </a:buClr>
              <a:buSzPct val="25000"/>
            </a:pPr>
            <a:r>
              <a:rPr lang="en-US" sz="1400" b="1" dirty="0">
                <a:solidFill>
                  <a:srgbClr val="8A3FFC"/>
                </a:solidFill>
                <a:latin typeface="IBM Plex Sans" panose="020B0503050203000203" pitchFamily="34" charset="0"/>
                <a:ea typeface="Arial Black" charset="0"/>
              </a:rPr>
              <a:t>Spend Level: Tier 2</a:t>
            </a:r>
          </a:p>
        </p:txBody>
      </p:sp>
      <p:sp>
        <p:nvSpPr>
          <p:cNvPr id="3" name="Slide Number Placeholder 2">
            <a:extLst>
              <a:ext uri="{FF2B5EF4-FFF2-40B4-BE49-F238E27FC236}">
                <a16:creationId xmlns:a16="http://schemas.microsoft.com/office/drawing/2014/main" id="{04A3F012-D570-A446-A1C6-26807C57152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FFFFFF"/>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u="none" strike="noStrike" kern="1200" cap="none" spc="0" normalizeH="0" baseline="0" noProof="0" dirty="0">
              <a:ln>
                <a:noFill/>
              </a:ln>
              <a:solidFill>
                <a:srgbClr val="FFFFFF"/>
              </a:solidFill>
              <a:effectLst/>
              <a:uLnTx/>
              <a:uFillTx/>
              <a:ea typeface="+mn-ea"/>
              <a:cs typeface="+mn-cs"/>
            </a:endParaRPr>
          </a:p>
        </p:txBody>
      </p:sp>
      <p:sp>
        <p:nvSpPr>
          <p:cNvPr id="9" name="Text Placeholder 4">
            <a:extLst>
              <a:ext uri="{FF2B5EF4-FFF2-40B4-BE49-F238E27FC236}">
                <a16:creationId xmlns:a16="http://schemas.microsoft.com/office/drawing/2014/main" id="{65E8B4E6-74F8-C54B-9110-BB4F923154CC}"/>
              </a:ext>
            </a:extLst>
          </p:cNvPr>
          <p:cNvSpPr txBox="1">
            <a:spLocks/>
          </p:cNvSpPr>
          <p:nvPr/>
        </p:nvSpPr>
        <p:spPr>
          <a:xfrm>
            <a:off x="6234265"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0"/>
              </a:spcBef>
              <a:spcAft>
                <a:spcPts val="0"/>
              </a:spcAft>
              <a:buClr>
                <a:srgbClr val="0F6FFF"/>
              </a:buClr>
              <a:buSzPct val="25000"/>
              <a:buFont typeface="Wingdings" pitchFamily="2" charset="2"/>
              <a:buNone/>
              <a:tabLst/>
              <a:defRPr/>
            </a:pPr>
            <a:r>
              <a:rPr kumimoji="0" lang="en-US" sz="900" u="none" strike="noStrike" kern="0" cap="none" spc="0" normalizeH="0" baseline="0" noProof="0" dirty="0">
                <a:ln>
                  <a:noFill/>
                </a:ln>
                <a:effectLst/>
                <a:uLnTx/>
                <a:uFillTx/>
                <a:latin typeface="IBM Plex Sans" panose="020B0503050203000203" pitchFamily="34" charset="0"/>
              </a:rPr>
              <a:t>A) Single-Retailer Direct  </a:t>
            </a:r>
          </a:p>
          <a:p>
            <a:pPr marL="0" marR="0" lvl="0" indent="0" algn="l" defTabSz="914400" rtl="0" eaLnBrk="1" fontAlgn="base" latinLnBrk="0" hangingPunct="1">
              <a:lnSpc>
                <a:spcPct val="100000"/>
              </a:lnSpc>
              <a:spcBef>
                <a:spcPts val="0"/>
              </a:spcBef>
              <a:spcAft>
                <a:spcPts val="0"/>
              </a:spcAft>
              <a:buClr>
                <a:srgbClr val="0F6FFF"/>
              </a:buClr>
              <a:buSzPct val="25000"/>
              <a:buFont typeface="Wingdings" pitchFamily="2" charset="2"/>
              <a:buNone/>
              <a:tabLst/>
              <a:defRPr/>
            </a:pPr>
            <a:r>
              <a:rPr kumimoji="0" lang="en-US" sz="800" u="none" strike="noStrike" kern="0" cap="none" spc="0" normalizeH="0" baseline="0" noProof="0" dirty="0">
                <a:ln>
                  <a:noFill/>
                </a:ln>
                <a:solidFill>
                  <a:srgbClr val="321260"/>
                </a:solidFill>
                <a:effectLst/>
                <a:uLnTx/>
                <a:uFillTx/>
                <a:latin typeface="IBM Plex Sans" panose="020B0503050203000203" pitchFamily="34" charset="0"/>
              </a:rPr>
              <a:t>1-click, ~90% CSR</a:t>
            </a:r>
          </a:p>
        </p:txBody>
      </p:sp>
      <p:sp>
        <p:nvSpPr>
          <p:cNvPr id="10" name="Text Placeholder 4">
            <a:extLst>
              <a:ext uri="{FF2B5EF4-FFF2-40B4-BE49-F238E27FC236}">
                <a16:creationId xmlns:a16="http://schemas.microsoft.com/office/drawing/2014/main" id="{10762A24-CB66-A54B-A76A-F4843CC8D8EE}"/>
              </a:ext>
            </a:extLst>
          </p:cNvPr>
          <p:cNvSpPr txBox="1">
            <a:spLocks/>
          </p:cNvSpPr>
          <p:nvPr/>
        </p:nvSpPr>
        <p:spPr>
          <a:xfrm>
            <a:off x="10152296"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r" defTabSz="914400" rtl="0" eaLnBrk="1" fontAlgn="base" latinLnBrk="0" hangingPunct="1">
              <a:lnSpc>
                <a:spcPct val="100000"/>
              </a:lnSpc>
              <a:spcBef>
                <a:spcPts val="0"/>
              </a:spcBef>
              <a:spcAft>
                <a:spcPts val="0"/>
              </a:spcAft>
              <a:buClr>
                <a:srgbClr val="0F6FFF"/>
              </a:buClr>
              <a:buSzPct val="25000"/>
              <a:buFont typeface="Wingdings" pitchFamily="2" charset="2"/>
              <a:buNone/>
              <a:tabLst/>
              <a:defRPr/>
            </a:pPr>
            <a:r>
              <a:rPr kumimoji="0" lang="en-US" sz="900" u="none" strike="noStrike" kern="0" cap="none" spc="0" normalizeH="0" baseline="0" noProof="0" dirty="0">
                <a:ln>
                  <a:noFill/>
                </a:ln>
                <a:effectLst/>
                <a:uLnTx/>
                <a:uFillTx/>
                <a:latin typeface="IBM Plex Sans" panose="020B0503050203000203" pitchFamily="34" charset="0"/>
              </a:rPr>
              <a:t>B) Multi-Retailer Direct  </a:t>
            </a:r>
          </a:p>
          <a:p>
            <a:pPr marL="0" marR="0" lvl="0" indent="0" algn="r" defTabSz="914400" rtl="0" eaLnBrk="1" fontAlgn="base" latinLnBrk="0" hangingPunct="1">
              <a:lnSpc>
                <a:spcPct val="100000"/>
              </a:lnSpc>
              <a:spcBef>
                <a:spcPts val="0"/>
              </a:spcBef>
              <a:spcAft>
                <a:spcPts val="0"/>
              </a:spcAft>
              <a:buClr>
                <a:srgbClr val="0F6FFF"/>
              </a:buClr>
              <a:buSzPct val="25000"/>
              <a:buFont typeface="Wingdings" pitchFamily="2" charset="2"/>
              <a:buNone/>
              <a:tabLst/>
              <a:defRPr/>
            </a:pPr>
            <a:r>
              <a:rPr kumimoji="0" lang="en-US" sz="800" u="none" strike="noStrike" kern="0" cap="none" spc="0" normalizeH="0" baseline="0" noProof="0" dirty="0">
                <a:ln>
                  <a:noFill/>
                </a:ln>
                <a:solidFill>
                  <a:srgbClr val="321260"/>
                </a:solidFill>
                <a:effectLst/>
                <a:uLnTx/>
                <a:uFillTx/>
                <a:latin typeface="IBM Plex Sans" panose="020B0503050203000203" pitchFamily="34" charset="0"/>
              </a:rPr>
              <a:t>1-click, ~90% CSR</a:t>
            </a:r>
          </a:p>
        </p:txBody>
      </p:sp>
      <p:sp>
        <p:nvSpPr>
          <p:cNvPr id="11" name="Text Placeholder 4">
            <a:extLst>
              <a:ext uri="{FF2B5EF4-FFF2-40B4-BE49-F238E27FC236}">
                <a16:creationId xmlns:a16="http://schemas.microsoft.com/office/drawing/2014/main" id="{C3C76425-FA31-2340-9797-59A7C87EF354}"/>
              </a:ext>
            </a:extLst>
          </p:cNvPr>
          <p:cNvSpPr txBox="1">
            <a:spLocks/>
          </p:cNvSpPr>
          <p:nvPr/>
        </p:nvSpPr>
        <p:spPr>
          <a:xfrm>
            <a:off x="6234265"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0"/>
              </a:spcBef>
              <a:spcAft>
                <a:spcPts val="0"/>
              </a:spcAft>
              <a:buClr>
                <a:srgbClr val="0F6FFF"/>
              </a:buClr>
              <a:buSzPct val="25000"/>
              <a:buFont typeface="Wingdings" pitchFamily="2" charset="2"/>
              <a:buNone/>
              <a:tabLst/>
              <a:defRPr/>
            </a:pPr>
            <a:r>
              <a:rPr kumimoji="0" lang="en-US" sz="900" u="none" strike="noStrike" kern="0" cap="none" spc="0" normalizeH="0" baseline="0" noProof="0" dirty="0">
                <a:ln>
                  <a:noFill/>
                </a:ln>
                <a:effectLst/>
                <a:uLnTx/>
                <a:uFillTx/>
                <a:latin typeface="IBM Plex Sans" panose="020B0503050203000203" pitchFamily="34" charset="0"/>
              </a:rPr>
              <a:t>C) Multi-Retailer Menu </a:t>
            </a:r>
          </a:p>
          <a:p>
            <a:pPr marL="0" marR="0" lvl="0" indent="0" algn="l" defTabSz="914400" rtl="0" eaLnBrk="1" fontAlgn="base" latinLnBrk="0" hangingPunct="1">
              <a:lnSpc>
                <a:spcPct val="100000"/>
              </a:lnSpc>
              <a:spcBef>
                <a:spcPts val="0"/>
              </a:spcBef>
              <a:spcAft>
                <a:spcPts val="0"/>
              </a:spcAft>
              <a:buClr>
                <a:srgbClr val="0F6FFF"/>
              </a:buClr>
              <a:buSzPct val="25000"/>
              <a:buFont typeface="Wingdings" pitchFamily="2" charset="2"/>
              <a:buNone/>
              <a:tabLst/>
              <a:defRPr/>
            </a:pPr>
            <a:r>
              <a:rPr kumimoji="0" lang="en-US" sz="800" u="none" strike="noStrike" kern="0" cap="none" spc="0" normalizeH="0" baseline="0" noProof="0" dirty="0">
                <a:ln>
                  <a:noFill/>
                </a:ln>
                <a:solidFill>
                  <a:srgbClr val="321260"/>
                </a:solidFill>
                <a:effectLst/>
                <a:uLnTx/>
                <a:uFillTx/>
                <a:latin typeface="IBM Plex Sans" panose="020B0503050203000203" pitchFamily="34" charset="0"/>
              </a:rPr>
              <a:t>2-click, 2–20% CSR</a:t>
            </a:r>
          </a:p>
        </p:txBody>
      </p:sp>
      <p:sp>
        <p:nvSpPr>
          <p:cNvPr id="12" name="Text Placeholder 4">
            <a:extLst>
              <a:ext uri="{FF2B5EF4-FFF2-40B4-BE49-F238E27FC236}">
                <a16:creationId xmlns:a16="http://schemas.microsoft.com/office/drawing/2014/main" id="{BD081325-4443-A748-B09B-D8D6D08E3A26}"/>
              </a:ext>
            </a:extLst>
          </p:cNvPr>
          <p:cNvSpPr txBox="1">
            <a:spLocks/>
          </p:cNvSpPr>
          <p:nvPr/>
        </p:nvSpPr>
        <p:spPr>
          <a:xfrm>
            <a:off x="10152296"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r" defTabSz="914400" rtl="0" eaLnBrk="1" fontAlgn="base" latinLnBrk="0" hangingPunct="1">
              <a:lnSpc>
                <a:spcPct val="100000"/>
              </a:lnSpc>
              <a:spcBef>
                <a:spcPts val="0"/>
              </a:spcBef>
              <a:spcAft>
                <a:spcPts val="0"/>
              </a:spcAft>
              <a:buClr>
                <a:srgbClr val="0F6FFF"/>
              </a:buClr>
              <a:buSzPct val="25000"/>
              <a:buFont typeface="Wingdings" pitchFamily="2" charset="2"/>
              <a:buNone/>
              <a:tabLst/>
              <a:defRPr/>
            </a:pPr>
            <a:r>
              <a:rPr kumimoji="0" lang="en-US" sz="900" u="none" strike="noStrike" kern="0" cap="none" spc="0" normalizeH="0" baseline="0" noProof="0" dirty="0">
                <a:ln>
                  <a:noFill/>
                </a:ln>
                <a:effectLst/>
                <a:uLnTx/>
                <a:uFillTx/>
                <a:latin typeface="IBM Plex Sans" panose="020B0503050203000203" pitchFamily="34" charset="0"/>
              </a:rPr>
              <a:t>D) Multi-Retailer Window  </a:t>
            </a:r>
          </a:p>
          <a:p>
            <a:pPr marL="0" marR="0" lvl="0" indent="0" algn="r" defTabSz="914400" rtl="0" eaLnBrk="1" fontAlgn="base" latinLnBrk="0" hangingPunct="1">
              <a:lnSpc>
                <a:spcPct val="100000"/>
              </a:lnSpc>
              <a:spcBef>
                <a:spcPts val="0"/>
              </a:spcBef>
              <a:spcAft>
                <a:spcPts val="0"/>
              </a:spcAft>
              <a:buClr>
                <a:srgbClr val="0F6FFF"/>
              </a:buClr>
              <a:buSzPct val="25000"/>
              <a:buFont typeface="Wingdings" pitchFamily="2" charset="2"/>
              <a:buNone/>
              <a:tabLst/>
              <a:defRPr/>
            </a:pPr>
            <a:r>
              <a:rPr kumimoji="0" lang="en-US" sz="800" u="none" strike="noStrike" kern="0" cap="none" spc="0" normalizeH="0" baseline="0" noProof="0" dirty="0">
                <a:ln>
                  <a:noFill/>
                </a:ln>
                <a:solidFill>
                  <a:srgbClr val="321260"/>
                </a:solidFill>
                <a:effectLst/>
                <a:uLnTx/>
                <a:uFillTx/>
                <a:latin typeface="IBM Plex Sans" panose="020B0503050203000203" pitchFamily="34" charset="0"/>
              </a:rPr>
              <a:t>2-click, 2–20% CSR</a:t>
            </a:r>
          </a:p>
        </p:txBody>
      </p:sp>
      <p:sp>
        <p:nvSpPr>
          <p:cNvPr id="4" name="Footer Placeholder 2">
            <a:extLst>
              <a:ext uri="{FF2B5EF4-FFF2-40B4-BE49-F238E27FC236}">
                <a16:creationId xmlns:a16="http://schemas.microsoft.com/office/drawing/2014/main" id="{37FF65E5-ED54-3626-F70D-C5C7A5D2AC08}"/>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100868368"/>
      </p:ext>
    </p:extLst>
  </p:cSld>
  <p:clrMapOvr>
    <a:masterClrMapping/>
  </p:clrMapOvr>
</p:sld>
</file>

<file path=ppt/theme/theme1.xml><?xml version="1.0" encoding="utf-8"?>
<a:theme xmlns:a="http://schemas.openxmlformats.org/drawingml/2006/main" name="1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9FB3008F-3B67-2C48-A3B9-935AB3883400}"/>
    </a:ext>
  </a:extLst>
</a:theme>
</file>

<file path=ppt/theme/theme2.xml><?xml version="1.0" encoding="utf-8"?>
<a:theme xmlns:a="http://schemas.openxmlformats.org/drawingml/2006/main" name="2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3.xml><?xml version="1.0" encoding="utf-8"?>
<a:theme xmlns:a="http://schemas.openxmlformats.org/drawingml/2006/main" name="4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75177</TotalTime>
  <Words>2354</Words>
  <Application>Microsoft Macintosh PowerPoint</Application>
  <PresentationFormat>Widescreen</PresentationFormat>
  <Paragraphs>197</Paragraphs>
  <Slides>15</Slides>
  <Notes>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.AppleSystemUIFont</vt:lpstr>
      <vt:lpstr>Arial</vt:lpstr>
      <vt:lpstr>Helvetica</vt:lpstr>
      <vt:lpstr>IBM Plex Sans</vt:lpstr>
      <vt:lpstr>Calibri</vt:lpstr>
      <vt:lpstr>Wingdings</vt:lpstr>
      <vt:lpstr>HelvNeue Light for IBM</vt:lpstr>
      <vt:lpstr>Arial Black</vt:lpstr>
      <vt:lpstr>1_IBM BxD 2018 black background</vt:lpstr>
      <vt:lpstr>2_IBM BxD 2018 black background</vt:lpstr>
      <vt:lpstr>4_IBM BxD 2018 black background</vt:lpstr>
      <vt:lpstr>PowerPoint Presentation</vt:lpstr>
      <vt:lpstr>Overview</vt:lpstr>
      <vt:lpstr>Weather</vt:lpstr>
      <vt:lpstr>PowerPoint Presentation</vt:lpstr>
      <vt:lpstr>PowerPoint Presentation</vt:lpstr>
      <vt:lpstr>PowerPoint Presentation</vt:lpstr>
      <vt:lpstr>Additional Features</vt:lpstr>
      <vt:lpstr>PowerPoint Presentation</vt:lpstr>
      <vt:lpstr>Click2Cart®</vt:lpstr>
      <vt:lpstr>Sponsorship Options</vt:lpstr>
      <vt:lpstr>Sponsored Insights</vt:lpstr>
      <vt:lpstr>PowerPoint Presentation</vt:lpstr>
      <vt:lpstr>Production Assets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GUIMARAES</dc:creator>
  <cp:lastModifiedBy>Joshua Hearn</cp:lastModifiedBy>
  <cp:revision>614</cp:revision>
  <dcterms:created xsi:type="dcterms:W3CDTF">2019-08-29T17:38:12Z</dcterms:created>
  <dcterms:modified xsi:type="dcterms:W3CDTF">2024-01-10T20:08:41Z</dcterms:modified>
</cp:coreProperties>
</file>