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1" r:id="rId1"/>
    <p:sldMasterId id="2147483802" r:id="rId2"/>
  </p:sldMasterIdLst>
  <p:notesMasterIdLst>
    <p:notesMasterId r:id="rId28"/>
  </p:notesMasterIdLst>
  <p:sldIdLst>
    <p:sldId id="659" r:id="rId3"/>
    <p:sldId id="345" r:id="rId4"/>
    <p:sldId id="664" r:id="rId5"/>
    <p:sldId id="665" r:id="rId6"/>
    <p:sldId id="622" r:id="rId7"/>
    <p:sldId id="624" r:id="rId8"/>
    <p:sldId id="676" r:id="rId9"/>
    <p:sldId id="629" r:id="rId10"/>
    <p:sldId id="630" r:id="rId11"/>
    <p:sldId id="631" r:id="rId12"/>
    <p:sldId id="632" r:id="rId13"/>
    <p:sldId id="633" r:id="rId14"/>
    <p:sldId id="634" r:id="rId15"/>
    <p:sldId id="658" r:id="rId16"/>
    <p:sldId id="635" r:id="rId17"/>
    <p:sldId id="636" r:id="rId18"/>
    <p:sldId id="637" r:id="rId19"/>
    <p:sldId id="638" r:id="rId20"/>
    <p:sldId id="640" r:id="rId21"/>
    <p:sldId id="666" r:id="rId22"/>
    <p:sldId id="675" r:id="rId23"/>
    <p:sldId id="653" r:id="rId24"/>
    <p:sldId id="667" r:id="rId25"/>
    <p:sldId id="668" r:id="rId26"/>
    <p:sldId id="674" r:id="rId27"/>
  </p:sldIdLst>
  <p:sldSz cx="12192000" cy="6858000"/>
  <p:notesSz cx="6858000" cy="9144000"/>
  <p:embeddedFontLst>
    <p:embeddedFont>
      <p:font typeface="Arial Black" panose="020B0604020202020204" pitchFamily="34" charset="0"/>
      <p:bold r:id="rId29"/>
    </p:embeddedFont>
    <p:embeddedFont>
      <p:font typeface="IBM Plex Sans" panose="020B0503050203000203"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767676"/>
    <a:srgbClr val="F2F4F8"/>
    <a:srgbClr val="161616"/>
    <a:srgbClr val="343A3F"/>
    <a:srgbClr val="FFB784"/>
    <a:srgbClr val="33B1FF"/>
    <a:srgbClr val="001141"/>
    <a:srgbClr val="002D9C"/>
    <a:srgbClr val="0F62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99"/>
    <p:restoredTop sz="95587"/>
  </p:normalViewPr>
  <p:slideViewPr>
    <p:cSldViewPr snapToGrid="0" snapToObjects="1">
      <p:cViewPr varScale="1">
        <p:scale>
          <a:sx n="200" d="100"/>
          <a:sy n="200" d="100"/>
        </p:scale>
        <p:origin x="20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BM Plex Sans" panose="020B050305020300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BM Plex Sans" panose="020B0503050203000203" pitchFamily="34" charset="0"/>
              </a:defRPr>
            </a:lvl1pPr>
          </a:lstStyle>
          <a:p>
            <a:fld id="{B9E6DB07-8BF9-1E41-AB6E-4164DB5B9FB4}" type="datetimeFigureOut">
              <a:rPr lang="en-US" smtClean="0"/>
              <a:pPr/>
              <a:t>1/10/24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BM Plex Sans" panose="020B050305020300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BM Plex Sans" panose="020B0503050203000203" pitchFamily="34" charset="0"/>
              </a:defRPr>
            </a:lvl1pPr>
          </a:lstStyle>
          <a:p>
            <a:fld id="{5D2C33AC-54C0-7D44-B266-328907ACAA94}" type="slidenum">
              <a:rPr lang="en-US" smtClean="0"/>
              <a:pPr/>
              <a:t>‹#›</a:t>
            </a:fld>
            <a:endParaRPr lang="en-US" dirty="0"/>
          </a:p>
        </p:txBody>
      </p:sp>
    </p:spTree>
    <p:extLst>
      <p:ext uri="{BB962C8B-B14F-4D97-AF65-F5344CB8AC3E}">
        <p14:creationId xmlns:p14="http://schemas.microsoft.com/office/powerpoint/2010/main" val="367698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BM Plex Sans" panose="020B0503050203000203" pitchFamily="34" charset="0"/>
        <a:ea typeface="+mn-ea"/>
        <a:cs typeface="+mn-cs"/>
      </a:defRPr>
    </a:lvl1pPr>
    <a:lvl2pPr marL="457200" algn="l" defTabSz="914400" rtl="0" eaLnBrk="1" latinLnBrk="0" hangingPunct="1">
      <a:defRPr sz="1200" b="0" i="0" kern="1200">
        <a:solidFill>
          <a:schemeClr val="tx1"/>
        </a:solidFill>
        <a:latin typeface="IBM Plex Sans" panose="020B0503050203000203" pitchFamily="34" charset="0"/>
        <a:ea typeface="+mn-ea"/>
        <a:cs typeface="+mn-cs"/>
      </a:defRPr>
    </a:lvl2pPr>
    <a:lvl3pPr marL="914400" algn="l" defTabSz="914400" rtl="0" eaLnBrk="1" latinLnBrk="0" hangingPunct="1">
      <a:defRPr sz="1200" b="0" i="0" kern="1200">
        <a:solidFill>
          <a:schemeClr val="tx1"/>
        </a:solidFill>
        <a:latin typeface="IBM Plex Sans" panose="020B0503050203000203" pitchFamily="34" charset="0"/>
        <a:ea typeface="+mn-ea"/>
        <a:cs typeface="+mn-cs"/>
      </a:defRPr>
    </a:lvl3pPr>
    <a:lvl4pPr marL="1371600" algn="l" defTabSz="914400" rtl="0" eaLnBrk="1" latinLnBrk="0" hangingPunct="1">
      <a:defRPr sz="1200" b="0" i="0" kern="1200">
        <a:solidFill>
          <a:schemeClr val="tx1"/>
        </a:solidFill>
        <a:latin typeface="IBM Plex Sans" panose="020B0503050203000203" pitchFamily="34" charset="0"/>
        <a:ea typeface="+mn-ea"/>
        <a:cs typeface="+mn-cs"/>
      </a:defRPr>
    </a:lvl4pPr>
    <a:lvl5pPr marL="1828800" algn="l" defTabSz="914400" rtl="0" eaLnBrk="1" latinLnBrk="0" hangingPunct="1">
      <a:defRPr sz="1200" b="0" i="0" kern="1200">
        <a:solidFill>
          <a:schemeClr val="tx1"/>
        </a:solidFill>
        <a:latin typeface="IBM Plex Sans" panose="020B050305020300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pPr/>
              <a:t>1</a:t>
            </a:fld>
            <a:endParaRPr lang="en-US" dirty="0"/>
          </a:p>
        </p:txBody>
      </p:sp>
    </p:spTree>
    <p:extLst>
      <p:ext uri="{BB962C8B-B14F-4D97-AF65-F5344CB8AC3E}">
        <p14:creationId xmlns:p14="http://schemas.microsoft.com/office/powerpoint/2010/main" val="319064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4</a:t>
            </a:fld>
            <a:endParaRPr lang="en-US" dirty="0"/>
          </a:p>
        </p:txBody>
      </p:sp>
    </p:spTree>
    <p:extLst>
      <p:ext uri="{BB962C8B-B14F-4D97-AF65-F5344CB8AC3E}">
        <p14:creationId xmlns:p14="http://schemas.microsoft.com/office/powerpoint/2010/main" val="348259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14</a:t>
            </a:fld>
            <a:endParaRPr lang="en-US" dirty="0"/>
          </a:p>
        </p:txBody>
      </p:sp>
    </p:spTree>
    <p:extLst>
      <p:ext uri="{BB962C8B-B14F-4D97-AF65-F5344CB8AC3E}">
        <p14:creationId xmlns:p14="http://schemas.microsoft.com/office/powerpoint/2010/main" val="2866434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19</a:t>
            </a:fld>
            <a:endParaRPr lang="en-US" dirty="0"/>
          </a:p>
        </p:txBody>
      </p:sp>
    </p:spTree>
    <p:extLst>
      <p:ext uri="{BB962C8B-B14F-4D97-AF65-F5344CB8AC3E}">
        <p14:creationId xmlns:p14="http://schemas.microsoft.com/office/powerpoint/2010/main" val="365889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20</a:t>
            </a:fld>
            <a:endParaRPr lang="en-US" dirty="0"/>
          </a:p>
        </p:txBody>
      </p:sp>
    </p:spTree>
    <p:extLst>
      <p:ext uri="{BB962C8B-B14F-4D97-AF65-F5344CB8AC3E}">
        <p14:creationId xmlns:p14="http://schemas.microsoft.com/office/powerpoint/2010/main" val="422180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21</a:t>
            </a:fld>
            <a:endParaRPr lang="en-US" dirty="0"/>
          </a:p>
        </p:txBody>
      </p:sp>
    </p:spTree>
    <p:extLst>
      <p:ext uri="{BB962C8B-B14F-4D97-AF65-F5344CB8AC3E}">
        <p14:creationId xmlns:p14="http://schemas.microsoft.com/office/powerpoint/2010/main" val="3242768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00464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66692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4" name="Picture">
            <a:extLst>
              <a:ext uri="{FF2B5EF4-FFF2-40B4-BE49-F238E27FC236}">
                <a16:creationId xmlns:a16="http://schemas.microsoft.com/office/drawing/2014/main" id="{FDD36826-E77E-9EFF-3A83-04E188B814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905" y="5878401"/>
            <a:ext cx="739679" cy="65786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328926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450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r>
              <a:rPr lang="en-US" dirty="0">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70047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r>
              <a:rPr lang="en-US" dirty="0">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110520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r>
              <a:rPr lang="en-US" dirty="0">
                <a:latin typeface="IBM Plex Sans"/>
                <a:ea typeface="IBM Plex Sans"/>
                <a:cs typeface="IBM Plex Sans"/>
                <a:sym typeface="IBM Plex Sans"/>
              </a:rPr>
              <a:t>© The Weather Company, LLC 2024</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38404"/>
      </p:ext>
    </p:extLst>
  </p:cSld>
  <p:clrMap bg1="dk1" tx1="lt1" bg2="dk2" tx2="lt2" accent1="accent1" accent2="accent2" accent3="accent3" accent4="accent4" accent5="accent5" accent6="accent6" hlink="hlink" folHlink="folHlink"/>
  <p:sldLayoutIdLst>
    <p:sldLayoutId id="2147483702" r:id="rId1"/>
    <p:sldLayoutId id="2147483709" r:id="rId2"/>
    <p:sldLayoutId id="2147483801" r:id="rId3"/>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r>
              <a:rPr lang="en-US" dirty="0">
                <a:latin typeface="IBM Plex Sans"/>
                <a:ea typeface="IBM Plex Sans"/>
                <a:cs typeface="IBM Plex Sans"/>
                <a:sym typeface="IBM Plex Sans"/>
              </a:rPr>
              <a:t>© The Weather Company, LLC 2024</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879311060"/>
      </p:ext>
    </p:extLst>
  </p:cSld>
  <p:clrMap bg1="dk1" tx1="lt1" bg2="dk2" tx2="lt2" accent1="accent1" accent2="accent2" accent3="accent3" accent4="accent4" accent5="accent5" accent6="accent6" hlink="hlink" folHlink="folHlink"/>
  <p:sldLayoutIdLst>
    <p:sldLayoutId id="2147483805" r:id="rId1"/>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3.mp4"/><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xml"/><Relationship Id="rId11" Type="http://schemas.openxmlformats.org/officeDocument/2006/relationships/image" Target="../media/image28.png"/><Relationship Id="rId5" Type="http://schemas.openxmlformats.org/officeDocument/2006/relationships/slideLayout" Target="../slideLayouts/slideLayout3.xml"/><Relationship Id="rId10" Type="http://schemas.openxmlformats.org/officeDocument/2006/relationships/image" Target="../media/image27.png"/><Relationship Id="rId4" Type="http://schemas.openxmlformats.org/officeDocument/2006/relationships/video" Target="../media/media3.mp4"/><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7.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drive.google.com/open?id=1LLJJFqJlR31zjmonAgUYiPPcO0b68CyP&amp;usp=drive_copy"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hyperlink" Target="https://drive.google.com/file/d/1VUpepO-p3gpaUOwopKZ5350m0iZdljq7/view?usp=sharing" TargetMode="External"/><Relationship Id="rId4" Type="http://schemas.openxmlformats.org/officeDocument/2006/relationships/hyperlink" Target="https://drive.google.com/open?id=1LK_l-2e1yKvZAL6HAJ7ssZPHKWs_L4bd&amp;usp=drive_cop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rive.google.com/open?id=1LK_l-2e1yKvZAL6HAJ7ssZPHKWs_L4bd&amp;usp=drive_copy"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hyperlink" Target="https://drive.google.com/open?id=1LLJJFqJlR31zjmonAgUYiPPcO0b68CyP&amp;usp=drive_copy" TargetMode="External"/><Relationship Id="rId4" Type="http://schemas.openxmlformats.org/officeDocument/2006/relationships/hyperlink" Target="https://drive.google.com/file/d/1VUpepO-p3gpaUOwopKZ5350m0iZdljq7/view?usp=sharin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5.jpg"/><Relationship Id="rId7" Type="http://schemas.openxmlformats.org/officeDocument/2006/relationships/image" Target="../media/image18.jpg"/><Relationship Id="rId2" Type="http://schemas.openxmlformats.org/officeDocument/2006/relationships/image" Target="../media/image14.jpg"/><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lue sky with clouds&#10;&#10;Description automatically generated with low confidence">
            <a:extLst>
              <a:ext uri="{FF2B5EF4-FFF2-40B4-BE49-F238E27FC236}">
                <a16:creationId xmlns:a16="http://schemas.microsoft.com/office/drawing/2014/main" id="{002D8106-1FEC-17FB-7AFE-C4C0C98A962C}"/>
              </a:ext>
            </a:extLst>
          </p:cNvPr>
          <p:cNvPicPr>
            <a:picLocks noChangeAspect="1"/>
          </p:cNvPicPr>
          <p:nvPr/>
        </p:nvPicPr>
        <p:blipFill>
          <a:blip r:embed="rId3"/>
          <a:stretch>
            <a:fillRect/>
          </a:stretch>
        </p:blipFill>
        <p:spPr>
          <a:xfrm>
            <a:off x="0" y="1176"/>
            <a:ext cx="12194094" cy="6856823"/>
          </a:xfrm>
          <a:prstGeom prst="rect">
            <a:avLst/>
          </a:prstGeom>
        </p:spPr>
      </p:pic>
      <p:sp>
        <p:nvSpPr>
          <p:cNvPr id="8" name="Title 1">
            <a:extLst>
              <a:ext uri="{FF2B5EF4-FFF2-40B4-BE49-F238E27FC236}">
                <a16:creationId xmlns:a16="http://schemas.microsoft.com/office/drawing/2014/main" id="{6CD8CC91-BA1F-B84A-BAC9-AACB3CC58225}"/>
              </a:ext>
            </a:extLst>
          </p:cNvPr>
          <p:cNvSpPr txBox="1">
            <a:spLocks/>
          </p:cNvSpPr>
          <p:nvPr/>
        </p:nvSpPr>
        <p:spPr>
          <a:xfrm>
            <a:off x="304800" y="411480"/>
            <a:ext cx="7909685" cy="1394108"/>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Aft>
                <a:spcPts val="0"/>
              </a:spcAft>
            </a:pPr>
            <a:r>
              <a:rPr lang="en-US" kern="0" dirty="0">
                <a:solidFill>
                  <a:srgbClr val="FFFFFF"/>
                </a:solidFill>
                <a:latin typeface="IBM Plex Sans" panose="020B0503050203000203" pitchFamily="34" charset="0"/>
                <a:ea typeface="Helvetica" charset="0"/>
                <a:cs typeface="Arial" panose="020B0604020202020204" pitchFamily="34" charset="0"/>
              </a:rPr>
              <a:t>The Weather Channel Integrated Marquee, Mobile App</a:t>
            </a:r>
          </a:p>
          <a:p>
            <a:pPr>
              <a:spcAft>
                <a:spcPts val="0"/>
              </a:spcAft>
            </a:pPr>
            <a:r>
              <a:rPr lang="en-US" kern="0" dirty="0">
                <a:latin typeface="IBM Plex Sans" panose="020B0503050203000203" pitchFamily="34" charset="0"/>
              </a:rPr>
              <a:t>—</a:t>
            </a:r>
          </a:p>
          <a:p>
            <a:pPr>
              <a:spcAft>
                <a:spcPts val="0"/>
              </a:spcAft>
            </a:pPr>
            <a:r>
              <a:rPr lang="en-US" sz="2400" kern="0" dirty="0">
                <a:latin typeface="IBM Plex Sans" panose="020B0503050203000203" pitchFamily="34" charset="0"/>
              </a:rPr>
              <a:t>Specifications and Style Guide </a:t>
            </a:r>
            <a:r>
              <a:rPr lang="en-US" sz="1800" kern="0" dirty="0">
                <a:latin typeface="IBM Plex Sans" panose="020B0503050203000203" pitchFamily="34" charset="0"/>
              </a:rPr>
              <a:t>2024.Q1.V1</a:t>
            </a:r>
            <a:endParaRPr lang="en-US" sz="1800" kern="0" dirty="0">
              <a:latin typeface="IBM Plex Sans" panose="020B0503050203000203" pitchFamily="34" charset="0"/>
              <a:ea typeface="IBM Plex Sans" charset="0"/>
              <a:cs typeface="Arial" panose="020B0604020202020204" pitchFamily="34" charset="0"/>
            </a:endParaRPr>
          </a:p>
        </p:txBody>
      </p:sp>
      <p:pic>
        <p:nvPicPr>
          <p:cNvPr id="5" name="Picture">
            <a:extLst>
              <a:ext uri="{FF2B5EF4-FFF2-40B4-BE49-F238E27FC236}">
                <a16:creationId xmlns:a16="http://schemas.microsoft.com/office/drawing/2014/main" id="{98CF0863-ACE3-409B-FED3-E503815204EF}"/>
              </a:ext>
            </a:extLst>
          </p:cNvPr>
          <p:cNvPicPr>
            <a:picLocks noChangeAspect="1"/>
          </p:cNvPicPr>
          <p:nvPr/>
        </p:nvPicPr>
        <p:blipFill>
          <a:blip r:embed="rId4"/>
          <a:srcRect/>
          <a:stretch/>
        </p:blipFill>
        <p:spPr>
          <a:xfrm>
            <a:off x="11171905" y="5928332"/>
            <a:ext cx="739679" cy="558003"/>
          </a:xfrm>
          <a:prstGeom prst="rect">
            <a:avLst/>
          </a:prstGeom>
        </p:spPr>
      </p:pic>
      <p:sp>
        <p:nvSpPr>
          <p:cNvPr id="4" name="Rectangle 3">
            <a:extLst>
              <a:ext uri="{FF2B5EF4-FFF2-40B4-BE49-F238E27FC236}">
                <a16:creationId xmlns:a16="http://schemas.microsoft.com/office/drawing/2014/main" id="{AC1BAA10-AB14-BDA3-53AE-84B95A81D9FB}"/>
              </a:ext>
            </a:extLst>
          </p:cNvPr>
          <p:cNvSpPr/>
          <p:nvPr/>
        </p:nvSpPr>
        <p:spPr>
          <a:xfrm>
            <a:off x="304800" y="2263473"/>
            <a:ext cx="3528646" cy="335364"/>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Please use Presentation Mode to view animated examples.</a:t>
            </a:r>
          </a:p>
        </p:txBody>
      </p:sp>
    </p:spTree>
    <p:extLst>
      <p:ext uri="{BB962C8B-B14F-4D97-AF65-F5344CB8AC3E}">
        <p14:creationId xmlns:p14="http://schemas.microsoft.com/office/powerpoint/2010/main" val="29571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37D08D-B6E2-F64F-ADBF-AF98CABFD351}"/>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3" name="Picture 12" descr="A screenshot of a phone&#10;&#10;Description automatically generated">
            <a:extLst>
              <a:ext uri="{FF2B5EF4-FFF2-40B4-BE49-F238E27FC236}">
                <a16:creationId xmlns:a16="http://schemas.microsoft.com/office/drawing/2014/main" id="{C2C4AB4B-AED6-78C7-9784-3E01A3E6632A}"/>
              </a:ext>
            </a:extLst>
          </p:cNvPr>
          <p:cNvPicPr>
            <a:picLocks noChangeAspect="1"/>
          </p:cNvPicPr>
          <p:nvPr/>
        </p:nvPicPr>
        <p:blipFill>
          <a:blip r:embed="rId2"/>
          <a:stretch>
            <a:fillRect/>
          </a:stretch>
        </p:blipFill>
        <p:spPr>
          <a:xfrm>
            <a:off x="7675936" y="248195"/>
            <a:ext cx="2937902" cy="6357922"/>
          </a:xfrm>
          <a:prstGeom prst="rect">
            <a:avLst/>
          </a:prstGeom>
        </p:spPr>
      </p:pic>
      <p:pic>
        <p:nvPicPr>
          <p:cNvPr id="6" name="Picture 5">
            <a:extLst>
              <a:ext uri="{FF2B5EF4-FFF2-40B4-BE49-F238E27FC236}">
                <a16:creationId xmlns:a16="http://schemas.microsoft.com/office/drawing/2014/main" id="{90E1D982-9DBB-8C68-D6B6-C8C22230B6A4}"/>
              </a:ext>
            </a:extLst>
          </p:cNvPr>
          <p:cNvPicPr>
            <a:picLocks noChangeAspect="1"/>
          </p:cNvPicPr>
          <p:nvPr/>
        </p:nvPicPr>
        <p:blipFill>
          <a:blip r:embed="rId3"/>
          <a:srcRect/>
          <a:stretch/>
        </p:blipFill>
        <p:spPr>
          <a:xfrm>
            <a:off x="7428204" y="-1"/>
            <a:ext cx="3431592" cy="6843147"/>
          </a:xfrm>
          <a:prstGeom prst="rect">
            <a:avLst/>
          </a:prstGeom>
        </p:spPr>
      </p:pic>
      <p:sp>
        <p:nvSpPr>
          <p:cNvPr id="2" name="Slide Number Placeholder 1">
            <a:extLst>
              <a:ext uri="{FF2B5EF4-FFF2-40B4-BE49-F238E27FC236}">
                <a16:creationId xmlns:a16="http://schemas.microsoft.com/office/drawing/2014/main" id="{36A41AF3-F35E-BE45-AB4D-9AAED38AFF83}"/>
              </a:ext>
            </a:extLst>
          </p:cNvPr>
          <p:cNvSpPr>
            <a:spLocks noGrp="1"/>
          </p:cNvSpPr>
          <p:nvPr>
            <p:ph type="sldNum" sz="quarter" idx="11"/>
          </p:nvPr>
        </p:nvSpPr>
        <p:spPr/>
        <p:txBody>
          <a:bodyPr/>
          <a:lstStyle/>
          <a:p>
            <a:fld id="{59395FB3-9C97-154F-86B2-7E381B951268}" type="slidenum">
              <a:rPr lang="en-US" smtClean="0"/>
              <a:pPr/>
              <a:t>10</a:t>
            </a:fld>
            <a:endParaRPr lang="en-US" dirty="0"/>
          </a:p>
        </p:txBody>
      </p:sp>
      <p:sp>
        <p:nvSpPr>
          <p:cNvPr id="5" name="Text Placeholder 4"/>
          <p:cNvSpPr>
            <a:spLocks noGrp="1"/>
          </p:cNvSpPr>
          <p:nvPr>
            <p:ph type="body" sz="quarter" idx="4294967295"/>
          </p:nvPr>
        </p:nvSpPr>
        <p:spPr>
          <a:xfrm>
            <a:off x="304887" y="1123950"/>
            <a:ext cx="5456548" cy="2868613"/>
          </a:xfrm>
        </p:spPr>
        <p:txBody>
          <a:bodyPr/>
          <a:lstStyle/>
          <a:p>
            <a:pPr>
              <a:spcBef>
                <a:spcPts val="0"/>
              </a:spcBef>
              <a:spcAft>
                <a:spcPts val="1200"/>
              </a:spcAft>
            </a:pPr>
            <a:r>
              <a:rPr lang="en-US" sz="1400" dirty="0">
                <a:solidFill>
                  <a:srgbClr val="161616"/>
                </a:solidFill>
                <a:ea typeface="Helvetica" charset="0"/>
              </a:rPr>
              <a:t>With temperature comparison logic, the temperature for our users’ location is compared to that of a separate location. Using this information, the visuals and messaging of the ad unit can compare or contrast the two.</a:t>
            </a:r>
          </a:p>
          <a:p>
            <a:pPr>
              <a:spcBef>
                <a:spcPts val="0"/>
              </a:spcBef>
              <a:spcAft>
                <a:spcPts val="1200"/>
              </a:spcAft>
            </a:pPr>
            <a:r>
              <a:rPr lang="en-US" sz="1400" dirty="0">
                <a:solidFill>
                  <a:srgbClr val="161616"/>
                </a:solidFill>
                <a:ea typeface="Helvetica" charset="0"/>
              </a:rPr>
              <a:t>For example, a warm-weather destination such as a resort can use the temperature comparison feature to show users experiencing cold weather how much warmer it is at the resort, driving consideration of a getaway.</a:t>
            </a:r>
          </a:p>
          <a:p>
            <a:pPr>
              <a:spcBef>
                <a:spcPts val="0"/>
              </a:spcBef>
              <a:spcAft>
                <a:spcPts val="1200"/>
              </a:spcAft>
            </a:pPr>
            <a:r>
              <a:rPr lang="en-US" sz="900" dirty="0">
                <a:solidFill>
                  <a:srgbClr val="767676"/>
                </a:solidFill>
                <a:ea typeface="Helvetica" charset="0"/>
              </a:rPr>
              <a:t>The Weather Company Weather Targeting ensures that the relationship between a user’s current temperature and that of the destination being advertised aligns with the campaign’s intent.</a:t>
            </a:r>
            <a:endParaRPr lang="en-US" sz="900" dirty="0">
              <a:solidFill>
                <a:srgbClr val="767676"/>
              </a:solidFill>
              <a:cs typeface="Arial" panose="020B0604020202020204" pitchFamily="34" charset="0"/>
            </a:endParaRPr>
          </a:p>
        </p:txBody>
      </p:sp>
      <p:sp>
        <p:nvSpPr>
          <p:cNvPr id="10" name="Title 1">
            <a:extLst>
              <a:ext uri="{FF2B5EF4-FFF2-40B4-BE49-F238E27FC236}">
                <a16:creationId xmlns:a16="http://schemas.microsoft.com/office/drawing/2014/main" id="{7321CE4B-8096-D147-B8CA-96DB9E582F96}"/>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Temperature Comparison</a:t>
            </a:r>
          </a:p>
        </p:txBody>
      </p:sp>
      <p:sp>
        <p:nvSpPr>
          <p:cNvPr id="11" name="Text Placeholder 4">
            <a:extLst>
              <a:ext uri="{FF2B5EF4-FFF2-40B4-BE49-F238E27FC236}">
                <a16:creationId xmlns:a16="http://schemas.microsoft.com/office/drawing/2014/main" id="{A1EA49E2-E23F-F840-B3D1-473CFC8E7BC7}"/>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3" name="Footer Placeholder 2">
            <a:extLst>
              <a:ext uri="{FF2B5EF4-FFF2-40B4-BE49-F238E27FC236}">
                <a16:creationId xmlns:a16="http://schemas.microsoft.com/office/drawing/2014/main" id="{9CA80B18-6836-A551-6621-B789456F1653}"/>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04168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71500D5-C60F-384C-BCD8-99F2C6ACD3D7}"/>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9" name="Picture 8">
            <a:extLst>
              <a:ext uri="{FF2B5EF4-FFF2-40B4-BE49-F238E27FC236}">
                <a16:creationId xmlns:a16="http://schemas.microsoft.com/office/drawing/2014/main" id="{882D3840-D843-084F-C345-19F661C5F259}"/>
              </a:ext>
            </a:extLst>
          </p:cNvPr>
          <p:cNvPicPr>
            <a:picLocks noChangeAspect="1"/>
          </p:cNvPicPr>
          <p:nvPr/>
        </p:nvPicPr>
        <p:blipFill>
          <a:blip r:embed="rId2"/>
          <a:srcRect/>
          <a:stretch/>
        </p:blipFill>
        <p:spPr>
          <a:xfrm>
            <a:off x="7675936" y="248195"/>
            <a:ext cx="2937902" cy="6357921"/>
          </a:xfrm>
          <a:prstGeom prst="rect">
            <a:avLst/>
          </a:prstGeom>
        </p:spPr>
      </p:pic>
      <p:pic>
        <p:nvPicPr>
          <p:cNvPr id="13" name="Picture 12">
            <a:extLst>
              <a:ext uri="{FF2B5EF4-FFF2-40B4-BE49-F238E27FC236}">
                <a16:creationId xmlns:a16="http://schemas.microsoft.com/office/drawing/2014/main" id="{D4FE913A-149B-CEF3-B638-F9F889F69C95}"/>
              </a:ext>
            </a:extLst>
          </p:cNvPr>
          <p:cNvPicPr>
            <a:picLocks noChangeAspect="1"/>
          </p:cNvPicPr>
          <p:nvPr/>
        </p:nvPicPr>
        <p:blipFill>
          <a:blip r:embed="rId3"/>
          <a:srcRect/>
          <a:stretch/>
        </p:blipFill>
        <p:spPr>
          <a:xfrm>
            <a:off x="7428204" y="-1"/>
            <a:ext cx="3431592" cy="6843147"/>
          </a:xfrm>
          <a:prstGeom prst="rect">
            <a:avLst/>
          </a:prstGeom>
        </p:spPr>
      </p:pic>
      <p:sp>
        <p:nvSpPr>
          <p:cNvPr id="2" name="Slide Number Placeholder 1">
            <a:extLst>
              <a:ext uri="{FF2B5EF4-FFF2-40B4-BE49-F238E27FC236}">
                <a16:creationId xmlns:a16="http://schemas.microsoft.com/office/drawing/2014/main" id="{EF54D602-A251-8848-BB6E-F5495F524824}"/>
              </a:ext>
            </a:extLst>
          </p:cNvPr>
          <p:cNvSpPr>
            <a:spLocks noGrp="1"/>
          </p:cNvSpPr>
          <p:nvPr>
            <p:ph type="sldNum" sz="quarter" idx="11"/>
          </p:nvPr>
        </p:nvSpPr>
        <p:spPr/>
        <p:txBody>
          <a:bodyPr/>
          <a:lstStyle/>
          <a:p>
            <a:fld id="{59395FB3-9C97-154F-86B2-7E381B951268}" type="slidenum">
              <a:rPr lang="en-US" smtClean="0"/>
              <a:pPr/>
              <a:t>11</a:t>
            </a:fld>
            <a:endParaRPr lang="en-US" dirty="0"/>
          </a:p>
        </p:txBody>
      </p:sp>
      <p:sp>
        <p:nvSpPr>
          <p:cNvPr id="10" name="Title 1">
            <a:extLst>
              <a:ext uri="{FF2B5EF4-FFF2-40B4-BE49-F238E27FC236}">
                <a16:creationId xmlns:a16="http://schemas.microsoft.com/office/drawing/2014/main" id="{83A9195D-581C-F443-8AE9-A279F4D6FE5A}"/>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Indices</a:t>
            </a:r>
          </a:p>
        </p:txBody>
      </p:sp>
      <p:sp>
        <p:nvSpPr>
          <p:cNvPr id="11" name="Text Placeholder 4">
            <a:extLst>
              <a:ext uri="{FF2B5EF4-FFF2-40B4-BE49-F238E27FC236}">
                <a16:creationId xmlns:a16="http://schemas.microsoft.com/office/drawing/2014/main" id="{C85E345F-6A6E-DE45-86E7-18745D624AE7}"/>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3" name="Footer Placeholder 2">
            <a:extLst>
              <a:ext uri="{FF2B5EF4-FFF2-40B4-BE49-F238E27FC236}">
                <a16:creationId xmlns:a16="http://schemas.microsoft.com/office/drawing/2014/main" id="{C2A8F9BF-FAC2-397F-01F0-FEEB0CB6F795}"/>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4" name="Text Placeholder 4">
            <a:extLst>
              <a:ext uri="{FF2B5EF4-FFF2-40B4-BE49-F238E27FC236}">
                <a16:creationId xmlns:a16="http://schemas.microsoft.com/office/drawing/2014/main" id="{DA19CB89-2005-F4E4-8591-F58F6598C1E3}"/>
              </a:ext>
            </a:extLst>
          </p:cNvPr>
          <p:cNvSpPr txBox="1">
            <a:spLocks/>
          </p:cNvSpPr>
          <p:nvPr/>
        </p:nvSpPr>
        <p:spPr>
          <a:xfrm>
            <a:off x="307815" y="1123950"/>
            <a:ext cx="5401421" cy="1919556"/>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Indices assign values to a wide range of weather-related conditions that are highly influential to consumer behavior. Advertisers can customize their creative imagery and/or messaging based on these values. </a:t>
            </a:r>
          </a:p>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The Weather Company can assist in customizing indices to meet specific advertiser goals.</a:t>
            </a:r>
          </a:p>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Some examples of adaptable indices include:</a:t>
            </a:r>
            <a:endParaRPr lang="en-US" sz="1400" dirty="0">
              <a:solidFill>
                <a:srgbClr val="161616"/>
              </a:solidFill>
              <a:latin typeface="IBM Plex Sans" panose="020B0503050203000203"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F8965630-0238-090F-44E3-4669CB733988}"/>
              </a:ext>
            </a:extLst>
          </p:cNvPr>
          <p:cNvSpPr txBox="1">
            <a:spLocks/>
          </p:cNvSpPr>
          <p:nvPr/>
        </p:nvSpPr>
        <p:spPr>
          <a:xfrm>
            <a:off x="304887" y="3292134"/>
            <a:ext cx="5498592" cy="2391379"/>
          </a:xfrm>
          <a:prstGeom prst="rect">
            <a:avLst/>
          </a:prstGeom>
        </p:spPr>
        <p:txBody>
          <a:bodyPr vert="horz" lIns="0" tIns="0" rIns="0" bIns="0" numCol="2" spcCol="22860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b="0" i="0">
                <a:solidFill>
                  <a:schemeClr val="tx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rPr>
              <a:t>Aches and Pains Index:</a:t>
            </a:r>
            <a:r>
              <a:rPr lang="en-US" sz="1100" kern="0" dirty="0">
                <a:solidFill>
                  <a:srgbClr val="161616"/>
                </a:solidFill>
                <a:latin typeface="IBM Plex Sans" panose="020B0503050203000203" pitchFamily="34" charset="0"/>
              </a:rPr>
              <a:t> indicates the weather’s influence on an individual's potential to feel aches and pains.</a:t>
            </a:r>
            <a:endParaRPr lang="en-US" sz="1100" dirty="0">
              <a:solidFill>
                <a:srgbClr val="161616"/>
              </a:solidFill>
              <a:latin typeface="IBM Plex Sans" panose="020B0503050203000203" pitchFamily="34" charset="0"/>
            </a:endParaRPr>
          </a:p>
          <a:p>
            <a:pPr defTabSz="1219170">
              <a:spcBef>
                <a:spcPts val="0"/>
              </a:spcBef>
              <a:spcAft>
                <a:spcPts val="2400"/>
              </a:spcAft>
              <a:buClrTx/>
            </a:pPr>
            <a:r>
              <a:rPr lang="en-US" sz="1100" b="1" kern="0" dirty="0">
                <a:solidFill>
                  <a:srgbClr val="161616"/>
                </a:solidFill>
                <a:latin typeface="IBM Plex Sans" panose="020B0503050203000203" pitchFamily="34" charset="0"/>
                <a:ea typeface="Helvetica" charset="0"/>
                <a:cs typeface="Arial" panose="020B0604020202020204" pitchFamily="34" charset="0"/>
              </a:rPr>
              <a:t>Dry Skin Index:</a:t>
            </a:r>
            <a:r>
              <a:rPr lang="en-US" sz="1100" kern="0" dirty="0">
                <a:solidFill>
                  <a:srgbClr val="161616"/>
                </a:solidFill>
                <a:latin typeface="IBM Plex Sans" panose="020B0503050203000203" pitchFamily="34" charset="0"/>
                <a:ea typeface="Helvetica" charset="0"/>
                <a:cs typeface="Arial" panose="020B0604020202020204" pitchFamily="34" charset="0"/>
              </a:rPr>
              <a:t> indicates the likelihood that a person will experience dry skin based on weather conditions.</a:t>
            </a:r>
            <a:endParaRPr lang="en-US" sz="1100" b="1" kern="0" dirty="0">
              <a:solidFill>
                <a:srgbClr val="161616"/>
              </a:solidFill>
              <a:latin typeface="IBM Plex Sans" panose="020B0503050203000203" pitchFamily="34" charset="0"/>
            </a:endParaRPr>
          </a:p>
          <a:p>
            <a:pPr defTabSz="1219170">
              <a:spcBef>
                <a:spcPts val="0"/>
              </a:spcBef>
              <a:spcAft>
                <a:spcPts val="2400"/>
              </a:spcAft>
              <a:buClrTx/>
            </a:pPr>
            <a:r>
              <a:rPr lang="en-US" sz="1100" b="1" kern="0" dirty="0">
                <a:solidFill>
                  <a:srgbClr val="161616"/>
                </a:solidFill>
                <a:latin typeface="IBM Plex Sans" panose="020B0503050203000203" pitchFamily="34" charset="0"/>
              </a:rPr>
              <a:t>Breathing Index:</a:t>
            </a:r>
            <a:r>
              <a:rPr lang="en-US" sz="1100" kern="0" dirty="0">
                <a:solidFill>
                  <a:srgbClr val="161616"/>
                </a:solidFill>
                <a:latin typeface="IBM Plex Sans" panose="020B0503050203000203" pitchFamily="34" charset="0"/>
              </a:rPr>
              <a:t> indicates weather’s influence on the ability to breath for respiratory-sensitive individuals including those who suffer from asthma.</a:t>
            </a:r>
            <a:endParaRPr lang="en-US" sz="1100" dirty="0">
              <a:solidFill>
                <a:srgbClr val="161616"/>
              </a:solidFill>
              <a:latin typeface="IBM Plex Sans" panose="020B0503050203000203" pitchFamily="34" charset="0"/>
            </a:endParaRP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Leisure Travel Index:</a:t>
            </a:r>
            <a:r>
              <a:rPr lang="en-US" sz="1100" kern="0" dirty="0">
                <a:solidFill>
                  <a:srgbClr val="161616"/>
                </a:solidFill>
                <a:latin typeface="IBM Plex Sans" panose="020B0503050203000203" pitchFamily="34" charset="0"/>
                <a:ea typeface="Helvetica" charset="0"/>
                <a:cs typeface="Arial" panose="020B0604020202020204" pitchFamily="34" charset="0"/>
              </a:rPr>
              <a:t> provides indices of outdoor travel / sightseeing conditions.</a:t>
            </a:r>
            <a:endParaRPr lang="en-US" sz="1100" dirty="0">
              <a:solidFill>
                <a:srgbClr val="161616"/>
              </a:solidFill>
              <a:latin typeface="IBM Plex Sans" panose="020B0503050203000203" pitchFamily="34" charset="0"/>
            </a:endParaRP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Ski Index:</a:t>
            </a:r>
            <a:r>
              <a:rPr lang="en-US" sz="1100" kern="0" dirty="0">
                <a:solidFill>
                  <a:srgbClr val="161616"/>
                </a:solidFill>
                <a:latin typeface="IBM Plex Sans" panose="020B0503050203000203" pitchFamily="34" charset="0"/>
                <a:ea typeface="Helvetica" charset="0"/>
                <a:cs typeface="Arial" panose="020B0604020202020204" pitchFamily="34" charset="0"/>
              </a:rPr>
              <a:t> provides an index for favorable skiing weather conditions.</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Pollen Index:</a:t>
            </a:r>
            <a:r>
              <a:rPr lang="en-US" sz="1100" kern="0" dirty="0">
                <a:solidFill>
                  <a:srgbClr val="161616"/>
                </a:solidFill>
                <a:latin typeface="IBM Plex Sans" panose="020B0503050203000203" pitchFamily="34" charset="0"/>
                <a:ea typeface="Helvetica" charset="0"/>
                <a:cs typeface="Arial" panose="020B0604020202020204" pitchFamily="34" charset="0"/>
              </a:rPr>
              <a:t> forecasts levels of Grass, Ragweed, and Tree pollen.</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Frizz Index:</a:t>
            </a:r>
            <a:r>
              <a:rPr lang="en-US" sz="1100" kern="0" dirty="0">
                <a:solidFill>
                  <a:srgbClr val="161616"/>
                </a:solidFill>
                <a:latin typeface="IBM Plex Sans" panose="020B0503050203000203" pitchFamily="34" charset="0"/>
                <a:ea typeface="Helvetica" charset="0"/>
                <a:cs typeface="Arial" panose="020B0604020202020204" pitchFamily="34" charset="0"/>
              </a:rPr>
              <a:t> scores the likelihood of experiencing frizzy hair.</a:t>
            </a:r>
          </a:p>
        </p:txBody>
      </p:sp>
    </p:spTree>
    <p:extLst>
      <p:ext uri="{BB962C8B-B14F-4D97-AF65-F5344CB8AC3E}">
        <p14:creationId xmlns:p14="http://schemas.microsoft.com/office/powerpoint/2010/main" val="3127982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7F22F1-92CC-FF4E-983E-54CEB18A9FFE}"/>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4" name="Picture 3">
            <a:extLst>
              <a:ext uri="{FF2B5EF4-FFF2-40B4-BE49-F238E27FC236}">
                <a16:creationId xmlns:a16="http://schemas.microsoft.com/office/drawing/2014/main" id="{7E0DF7BC-DB65-974E-6D27-EF0DB98706C2}"/>
              </a:ext>
            </a:extLst>
          </p:cNvPr>
          <p:cNvPicPr>
            <a:picLocks noChangeAspect="1"/>
          </p:cNvPicPr>
          <p:nvPr/>
        </p:nvPicPr>
        <p:blipFill>
          <a:blip r:embed="rId2"/>
          <a:srcRect/>
          <a:stretch/>
        </p:blipFill>
        <p:spPr>
          <a:xfrm>
            <a:off x="7675936" y="248195"/>
            <a:ext cx="2937901" cy="6357921"/>
          </a:xfrm>
          <a:prstGeom prst="rect">
            <a:avLst/>
          </a:prstGeom>
        </p:spPr>
      </p:pic>
      <p:pic>
        <p:nvPicPr>
          <p:cNvPr id="6" name="Picture 5">
            <a:extLst>
              <a:ext uri="{FF2B5EF4-FFF2-40B4-BE49-F238E27FC236}">
                <a16:creationId xmlns:a16="http://schemas.microsoft.com/office/drawing/2014/main" id="{800338FA-8384-7DA0-602A-212CBB32DD26}"/>
              </a:ext>
            </a:extLst>
          </p:cNvPr>
          <p:cNvPicPr>
            <a:picLocks noChangeAspect="1"/>
          </p:cNvPicPr>
          <p:nvPr/>
        </p:nvPicPr>
        <p:blipFill>
          <a:blip r:embed="rId3"/>
          <a:srcRect/>
          <a:stretch/>
        </p:blipFill>
        <p:spPr>
          <a:xfrm>
            <a:off x="7428204" y="-1"/>
            <a:ext cx="3431592" cy="6843147"/>
          </a:xfrm>
          <a:prstGeom prst="rect">
            <a:avLst/>
          </a:prstGeom>
        </p:spPr>
      </p:pic>
      <p:sp>
        <p:nvSpPr>
          <p:cNvPr id="2" name="Slide Number Placeholder 1">
            <a:extLst>
              <a:ext uri="{FF2B5EF4-FFF2-40B4-BE49-F238E27FC236}">
                <a16:creationId xmlns:a16="http://schemas.microsoft.com/office/drawing/2014/main" id="{054772BB-FEB9-AB41-B794-31ED3D84738B}"/>
              </a:ext>
            </a:extLst>
          </p:cNvPr>
          <p:cNvSpPr>
            <a:spLocks noGrp="1"/>
          </p:cNvSpPr>
          <p:nvPr>
            <p:ph type="sldNum" sz="quarter" idx="11"/>
          </p:nvPr>
        </p:nvSpPr>
        <p:spPr/>
        <p:txBody>
          <a:bodyPr/>
          <a:lstStyle/>
          <a:p>
            <a:fld id="{59395FB3-9C97-154F-86B2-7E381B951268}" type="slidenum">
              <a:rPr lang="en-US" smtClean="0"/>
              <a:pPr/>
              <a:t>12</a:t>
            </a:fld>
            <a:endParaRPr lang="en-US" dirty="0"/>
          </a:p>
        </p:txBody>
      </p:sp>
      <p:sp>
        <p:nvSpPr>
          <p:cNvPr id="5" name="Text Placeholder 4"/>
          <p:cNvSpPr>
            <a:spLocks noGrp="1"/>
          </p:cNvSpPr>
          <p:nvPr>
            <p:ph type="body" sz="quarter" idx="4294967295"/>
          </p:nvPr>
        </p:nvSpPr>
        <p:spPr>
          <a:xfrm>
            <a:off x="304887" y="1123950"/>
            <a:ext cx="5181600" cy="2144713"/>
          </a:xfrm>
        </p:spPr>
        <p:txBody>
          <a:bodyPr/>
          <a:lstStyle/>
          <a:p>
            <a:pPr>
              <a:spcBef>
                <a:spcPts val="0"/>
              </a:spcBef>
              <a:spcAft>
                <a:spcPts val="1200"/>
              </a:spcAft>
              <a:buClr>
                <a:schemeClr val="accent2"/>
              </a:buClr>
              <a:buSzPct val="25000"/>
            </a:pPr>
            <a:r>
              <a:rPr lang="en-US" sz="1400" dirty="0">
                <a:solidFill>
                  <a:srgbClr val="161616"/>
                </a:solidFill>
                <a:ea typeface="Arial Black" charset="0"/>
              </a:rPr>
              <a:t>Countdowns allow advertisers to build anticipation ahead of any type of event. The countdown can display days, hours, minutes, and seconds — this format drives awareness and offers users greater incentive to click on the creative.</a:t>
            </a:r>
          </a:p>
          <a:p>
            <a:pPr>
              <a:spcBef>
                <a:spcPts val="0"/>
              </a:spcBef>
              <a:spcAft>
                <a:spcPts val="1200"/>
              </a:spcAft>
              <a:buClr>
                <a:schemeClr val="accent2"/>
              </a:buClr>
              <a:buSzPct val="25000"/>
            </a:pPr>
            <a:r>
              <a:rPr lang="en-US" sz="1400" dirty="0">
                <a:solidFill>
                  <a:srgbClr val="161616"/>
                </a:solidFill>
                <a:ea typeface="Arial Black" charset="0"/>
              </a:rPr>
              <a:t>Some common use cases for the countdown include series or movie premieres, special events, holidays, the weekend, limited time offers, etc.</a:t>
            </a:r>
          </a:p>
        </p:txBody>
      </p:sp>
      <p:sp>
        <p:nvSpPr>
          <p:cNvPr id="10" name="Title 1">
            <a:extLst>
              <a:ext uri="{FF2B5EF4-FFF2-40B4-BE49-F238E27FC236}">
                <a16:creationId xmlns:a16="http://schemas.microsoft.com/office/drawing/2014/main" id="{B48BDD1C-4A28-BE46-975B-79311E26657E}"/>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Countdown</a:t>
            </a:r>
          </a:p>
        </p:txBody>
      </p:sp>
      <p:sp>
        <p:nvSpPr>
          <p:cNvPr id="13" name="Text Placeholder 4">
            <a:extLst>
              <a:ext uri="{FF2B5EF4-FFF2-40B4-BE49-F238E27FC236}">
                <a16:creationId xmlns:a16="http://schemas.microsoft.com/office/drawing/2014/main" id="{CD01DC68-3E21-FB4E-8965-54855C58065A}"/>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3" name="Footer Placeholder 2">
            <a:extLst>
              <a:ext uri="{FF2B5EF4-FFF2-40B4-BE49-F238E27FC236}">
                <a16:creationId xmlns:a16="http://schemas.microsoft.com/office/drawing/2014/main" id="{AAB100AC-3E6E-ADDB-5B01-B14AFC87F80D}"/>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18081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A3FFC"/>
        </a:solidFill>
        <a:effectLst/>
      </p:bgPr>
    </p:bg>
    <p:spTree>
      <p:nvGrpSpPr>
        <p:cNvPr id="1" name=""/>
        <p:cNvGrpSpPr/>
        <p:nvPr/>
      </p:nvGrpSpPr>
      <p:grpSpPr>
        <a:xfrm>
          <a:off x="0" y="0"/>
          <a:ext cx="0" cy="0"/>
          <a:chOff x="0" y="0"/>
          <a:chExt cx="0" cy="0"/>
        </a:xfrm>
      </p:grpSpPr>
      <p:sp>
        <p:nvSpPr>
          <p:cNvPr id="24" name="Footer Placeholder 1">
            <a:extLst>
              <a:ext uri="{FF2B5EF4-FFF2-40B4-BE49-F238E27FC236}">
                <a16:creationId xmlns:a16="http://schemas.microsoft.com/office/drawing/2014/main" id="{4208BBCF-5EB8-2048-AA42-A20B6FB86CE2}"/>
              </a:ext>
            </a:extLst>
          </p:cNvPr>
          <p:cNvSpPr>
            <a:spLocks noGrp="1"/>
          </p:cNvSpPr>
          <p:nvPr>
            <p:ph type="ftr" sz="quarter" idx="10"/>
          </p:nvPr>
        </p:nvSpPr>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
        <p:nvSpPr>
          <p:cNvPr id="4" name="Slide Number Placeholder 3">
            <a:extLst>
              <a:ext uri="{FF2B5EF4-FFF2-40B4-BE49-F238E27FC236}">
                <a16:creationId xmlns:a16="http://schemas.microsoft.com/office/drawing/2014/main" id="{261DAA28-03EE-414E-A293-CE00D27022EE}"/>
              </a:ext>
            </a:extLst>
          </p:cNvPr>
          <p:cNvSpPr>
            <a:spLocks noGrp="1"/>
          </p:cNvSpPr>
          <p:nvPr>
            <p:ph type="sldNum" sz="quarter" idx="11"/>
          </p:nvPr>
        </p:nvSpPr>
        <p:spPr/>
        <p:txBody>
          <a:bodyPr/>
          <a:lstStyle/>
          <a:p>
            <a:fld id="{59395FB3-9C97-154F-86B2-7E381B951268}" type="slidenum">
              <a:rPr lang="en-US" smtClean="0"/>
              <a:pPr/>
              <a:t>13</a:t>
            </a:fld>
            <a:endParaRPr lang="en-US" dirty="0"/>
          </a:p>
        </p:txBody>
      </p:sp>
      <p:sp>
        <p:nvSpPr>
          <p:cNvPr id="2" name="Title 1">
            <a:extLst>
              <a:ext uri="{FF2B5EF4-FFF2-40B4-BE49-F238E27FC236}">
                <a16:creationId xmlns:a16="http://schemas.microsoft.com/office/drawing/2014/main" id="{23B8D6BB-6692-6644-9E42-B6D722BC6509}"/>
              </a:ext>
            </a:extLst>
          </p:cNvPr>
          <p:cNvSpPr>
            <a:spLocks noGrp="1"/>
          </p:cNvSpPr>
          <p:nvPr>
            <p:ph type="title" idx="4294967295"/>
          </p:nvPr>
        </p:nvSpPr>
        <p:spPr>
          <a:xfrm>
            <a:off x="304888" y="409575"/>
            <a:ext cx="7927975" cy="477838"/>
          </a:xfrm>
        </p:spPr>
        <p:txBody>
          <a:bodyPr/>
          <a:lstStyle/>
          <a:p>
            <a:r>
              <a:rPr lang="en-US" dirty="0">
                <a:solidFill>
                  <a:srgbClr val="FFFFFF"/>
                </a:solidFill>
                <a:ea typeface="Helvetica" charset="0"/>
                <a:cs typeface="Arial" panose="020B0604020202020204" pitchFamily="34" charset="0"/>
              </a:rPr>
              <a:t>Additional Features</a:t>
            </a:r>
            <a:br>
              <a:rPr lang="en-US" dirty="0">
                <a:solidFill>
                  <a:srgbClr val="FFFFFF"/>
                </a:solidFill>
                <a:ea typeface="Helvetica" charset="0"/>
                <a:cs typeface="Arial" panose="020B0604020202020204" pitchFamily="34" charset="0"/>
                <a:sym typeface="Arial"/>
              </a:rPr>
            </a:br>
            <a:endParaRPr lang="en-US" dirty="0"/>
          </a:p>
        </p:txBody>
      </p:sp>
      <p:sp>
        <p:nvSpPr>
          <p:cNvPr id="26" name="Text Placeholder 4">
            <a:extLst>
              <a:ext uri="{FF2B5EF4-FFF2-40B4-BE49-F238E27FC236}">
                <a16:creationId xmlns:a16="http://schemas.microsoft.com/office/drawing/2014/main" id="{3034289D-6A38-A745-9CB6-3A6F164CD06E}"/>
              </a:ext>
            </a:extLst>
          </p:cNvPr>
          <p:cNvSpPr txBox="1">
            <a:spLocks/>
          </p:cNvSpPr>
          <p:nvPr/>
        </p:nvSpPr>
        <p:spPr>
          <a:xfrm>
            <a:off x="304887" y="1105638"/>
            <a:ext cx="6461673" cy="4864571"/>
          </a:xfrm>
          <a:prstGeom prst="rect">
            <a:avLst/>
          </a:prstGeom>
        </p:spPr>
        <p:txBody>
          <a:bodyPr lIns="0" tIns="0" rIns="0" bIns="0"/>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latin typeface="IBM Plex Sans" panose="020B0503050203000203" pitchFamily="34" charset="0"/>
              </a:rPr>
              <a:t>Mobile App Integrated Marquees are built using HTML5, which gives brands the ability to incorporate rich media features into the ad space. </a:t>
            </a:r>
          </a:p>
          <a:p>
            <a:pPr>
              <a:spcBef>
                <a:spcPts val="0"/>
              </a:spcBef>
              <a:spcAft>
                <a:spcPts val="1200"/>
              </a:spcAft>
              <a:buClr>
                <a:schemeClr val="accent2"/>
              </a:buClr>
              <a:buSzPct val="25000"/>
            </a:pPr>
            <a:r>
              <a:rPr lang="en-US" sz="1400" kern="0" dirty="0">
                <a:latin typeface="IBM Plex Sans" panose="020B0503050203000203" pitchFamily="34" charset="0"/>
              </a:rPr>
              <a:t>This can help draw users’ attention, encourage them to interact with brand content within the unit, and assist in meeting specific KPIs.</a:t>
            </a:r>
          </a:p>
          <a:p>
            <a:pPr>
              <a:spcBef>
                <a:spcPts val="0"/>
              </a:spcBef>
              <a:spcAft>
                <a:spcPts val="1200"/>
              </a:spcAft>
              <a:buClr>
                <a:schemeClr val="accent2"/>
              </a:buClr>
              <a:buSzPct val="25000"/>
            </a:pPr>
            <a:r>
              <a:rPr lang="en-US" sz="1400" b="1" kern="0" dirty="0">
                <a:latin typeface="IBM Plex Sans" panose="020B0503050203000203" pitchFamily="34" charset="0"/>
                <a:ea typeface="Helvetica" charset="0"/>
              </a:rPr>
              <a:t>Spend Level: Tier 2</a:t>
            </a:r>
          </a:p>
        </p:txBody>
      </p:sp>
    </p:spTree>
    <p:extLst>
      <p:ext uri="{BB962C8B-B14F-4D97-AF65-F5344CB8AC3E}">
        <p14:creationId xmlns:p14="http://schemas.microsoft.com/office/powerpoint/2010/main" val="689558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10006CF-C1B1-E848-96B6-B3FC9DCAC74E}"/>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6" name="animation-tropicana">
            <a:hlinkClick r:id="" action="ppaction://media"/>
            <a:extLst>
              <a:ext uri="{FF2B5EF4-FFF2-40B4-BE49-F238E27FC236}">
                <a16:creationId xmlns:a16="http://schemas.microsoft.com/office/drawing/2014/main" id="{95F0B482-3C53-9FC9-7100-18AF8DCB37E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87079" y="306877"/>
            <a:ext cx="2688058" cy="5817842"/>
          </a:xfrm>
          <a:prstGeom prst="rect">
            <a:avLst/>
          </a:prstGeom>
        </p:spPr>
      </p:pic>
      <p:pic>
        <p:nvPicPr>
          <p:cNvPr id="10" name="Picture 9">
            <a:extLst>
              <a:ext uri="{FF2B5EF4-FFF2-40B4-BE49-F238E27FC236}">
                <a16:creationId xmlns:a16="http://schemas.microsoft.com/office/drawing/2014/main" id="{6F46C44A-5683-FDA0-A83C-DA68707CB7FD}"/>
              </a:ext>
            </a:extLst>
          </p:cNvPr>
          <p:cNvPicPr>
            <a:picLocks noChangeAspect="1"/>
          </p:cNvPicPr>
          <p:nvPr/>
        </p:nvPicPr>
        <p:blipFill>
          <a:blip r:embed="rId8"/>
          <a:srcRect/>
          <a:stretch/>
        </p:blipFill>
        <p:spPr>
          <a:xfrm>
            <a:off x="6487079" y="304904"/>
            <a:ext cx="2688059" cy="5817237"/>
          </a:xfrm>
          <a:prstGeom prst="rect">
            <a:avLst/>
          </a:prstGeom>
        </p:spPr>
      </p:pic>
      <p:pic>
        <p:nvPicPr>
          <p:cNvPr id="11" name="Picture 10">
            <a:extLst>
              <a:ext uri="{FF2B5EF4-FFF2-40B4-BE49-F238E27FC236}">
                <a16:creationId xmlns:a16="http://schemas.microsoft.com/office/drawing/2014/main" id="{583EC7B7-E3D3-D34D-DCE6-24AB9DF922A7}"/>
              </a:ext>
            </a:extLst>
          </p:cNvPr>
          <p:cNvPicPr>
            <a:picLocks noChangeAspect="1"/>
          </p:cNvPicPr>
          <p:nvPr/>
        </p:nvPicPr>
        <p:blipFill>
          <a:blip r:embed="rId9"/>
          <a:srcRect/>
          <a:stretch/>
        </p:blipFill>
        <p:spPr>
          <a:xfrm>
            <a:off x="6259572" y="80518"/>
            <a:ext cx="3139952" cy="6261568"/>
          </a:xfrm>
          <a:prstGeom prst="rect">
            <a:avLst/>
          </a:prstGeom>
        </p:spPr>
      </p:pic>
      <p:pic>
        <p:nvPicPr>
          <p:cNvPr id="26" name="animation-estrella">
            <a:hlinkClick r:id="" action="ppaction://media"/>
            <a:extLst>
              <a:ext uri="{FF2B5EF4-FFF2-40B4-BE49-F238E27FC236}">
                <a16:creationId xmlns:a16="http://schemas.microsoft.com/office/drawing/2014/main" id="{CE545EF8-CA1B-EC11-F3E8-3C80E0A07626}"/>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9118391" y="545009"/>
            <a:ext cx="2690131" cy="5822327"/>
          </a:xfrm>
          <a:prstGeom prst="rect">
            <a:avLst/>
          </a:prstGeom>
        </p:spPr>
      </p:pic>
      <p:pic>
        <p:nvPicPr>
          <p:cNvPr id="21" name="Picture 20">
            <a:extLst>
              <a:ext uri="{FF2B5EF4-FFF2-40B4-BE49-F238E27FC236}">
                <a16:creationId xmlns:a16="http://schemas.microsoft.com/office/drawing/2014/main" id="{D77E2C74-6EAD-53BC-BF89-192D51C5EDE4}"/>
              </a:ext>
            </a:extLst>
          </p:cNvPr>
          <p:cNvPicPr>
            <a:picLocks noChangeAspect="1"/>
          </p:cNvPicPr>
          <p:nvPr/>
        </p:nvPicPr>
        <p:blipFill>
          <a:blip r:embed="rId11"/>
          <a:srcRect/>
          <a:stretch/>
        </p:blipFill>
        <p:spPr>
          <a:xfrm>
            <a:off x="9122549" y="550099"/>
            <a:ext cx="2688059" cy="5817237"/>
          </a:xfrm>
          <a:prstGeom prst="rect">
            <a:avLst/>
          </a:prstGeom>
        </p:spPr>
      </p:pic>
      <p:pic>
        <p:nvPicPr>
          <p:cNvPr id="18" name="Picture 17">
            <a:extLst>
              <a:ext uri="{FF2B5EF4-FFF2-40B4-BE49-F238E27FC236}">
                <a16:creationId xmlns:a16="http://schemas.microsoft.com/office/drawing/2014/main" id="{DC549335-B9B6-077B-2AEC-A7E140758250}"/>
              </a:ext>
            </a:extLst>
          </p:cNvPr>
          <p:cNvPicPr>
            <a:picLocks noChangeAspect="1"/>
          </p:cNvPicPr>
          <p:nvPr/>
        </p:nvPicPr>
        <p:blipFill>
          <a:blip r:embed="rId9"/>
          <a:srcRect/>
          <a:stretch/>
        </p:blipFill>
        <p:spPr>
          <a:xfrm>
            <a:off x="8895042" y="325713"/>
            <a:ext cx="3139952" cy="6261568"/>
          </a:xfrm>
          <a:prstGeom prst="rect">
            <a:avLst/>
          </a:prstGeom>
        </p:spPr>
      </p:pic>
      <p:sp>
        <p:nvSpPr>
          <p:cNvPr id="25" name="TextBox 24">
            <a:extLst>
              <a:ext uri="{FF2B5EF4-FFF2-40B4-BE49-F238E27FC236}">
                <a16:creationId xmlns:a16="http://schemas.microsoft.com/office/drawing/2014/main" id="{6C004CA9-65DF-AF49-B1AA-6BC9F2486DEB}"/>
              </a:ext>
            </a:extLst>
          </p:cNvPr>
          <p:cNvSpPr txBox="1"/>
          <p:nvPr/>
        </p:nvSpPr>
        <p:spPr>
          <a:xfrm>
            <a:off x="7057497" y="6339773"/>
            <a:ext cx="1533976"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Cinemagraph</a:t>
            </a:r>
            <a:endParaRPr lang="en-US" sz="800" dirty="0">
              <a:latin typeface="IBM Plex Sans" panose="020B0503050203000203" pitchFamily="34" charset="0"/>
              <a:cs typeface="Arial" panose="020B0604020202020204" pitchFamily="34" charset="0"/>
            </a:endParaRPr>
          </a:p>
        </p:txBody>
      </p:sp>
      <p:sp>
        <p:nvSpPr>
          <p:cNvPr id="24" name="TextBox 23">
            <a:extLst>
              <a:ext uri="{FF2B5EF4-FFF2-40B4-BE49-F238E27FC236}">
                <a16:creationId xmlns:a16="http://schemas.microsoft.com/office/drawing/2014/main" id="{25F46624-FC85-244D-AA39-0038EE8ACCCC}"/>
              </a:ext>
            </a:extLst>
          </p:cNvPr>
          <p:cNvSpPr txBox="1"/>
          <p:nvPr/>
        </p:nvSpPr>
        <p:spPr>
          <a:xfrm>
            <a:off x="9729577" y="6580931"/>
            <a:ext cx="1488050"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Video Clip</a:t>
            </a:r>
            <a:endParaRPr lang="en-US" sz="800" dirty="0">
              <a:latin typeface="IBM Plex Sans" panose="020B0503050203000203"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1D3DAF0-BBFD-DD49-B947-FCE9B44AEEFF}"/>
              </a:ext>
            </a:extLst>
          </p:cNvPr>
          <p:cNvSpPr>
            <a:spLocks noGrp="1"/>
          </p:cNvSpPr>
          <p:nvPr>
            <p:ph type="sldNum" sz="quarter" idx="11"/>
          </p:nvPr>
        </p:nvSpPr>
        <p:spPr/>
        <p:txBody>
          <a:bodyPr/>
          <a:lstStyle/>
          <a:p>
            <a:fld id="{59395FB3-9C97-154F-86B2-7E381B951268}" type="slidenum">
              <a:rPr lang="en-US" smtClean="0"/>
              <a:pPr/>
              <a:t>14</a:t>
            </a:fld>
            <a:endParaRPr lang="en-US" dirty="0"/>
          </a:p>
        </p:txBody>
      </p:sp>
      <p:sp>
        <p:nvSpPr>
          <p:cNvPr id="2" name="Title 1"/>
          <p:cNvSpPr>
            <a:spLocks noGrp="1"/>
          </p:cNvSpPr>
          <p:nvPr>
            <p:ph type="title" idx="4294967295"/>
          </p:nvPr>
        </p:nvSpPr>
        <p:spPr>
          <a:xfrm>
            <a:off x="304888"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Animation</a:t>
            </a:r>
            <a:endParaRPr lang="en-US" dirty="0">
              <a:solidFill>
                <a:srgbClr val="161616"/>
              </a:solidFill>
              <a:ea typeface="Helvetica" charset="0"/>
              <a:cs typeface="Arial" panose="020B0604020202020204" pitchFamily="34" charset="0"/>
            </a:endParaRPr>
          </a:p>
        </p:txBody>
      </p:sp>
      <p:sp>
        <p:nvSpPr>
          <p:cNvPr id="19" name="Text Placeholder 4">
            <a:extLst>
              <a:ext uri="{FF2B5EF4-FFF2-40B4-BE49-F238E27FC236}">
                <a16:creationId xmlns:a16="http://schemas.microsoft.com/office/drawing/2014/main" id="{4C9A11AE-F9A6-0846-B089-B56FA9BA917A}"/>
              </a:ext>
            </a:extLst>
          </p:cNvPr>
          <p:cNvSpPr txBox="1">
            <a:spLocks/>
          </p:cNvSpPr>
          <p:nvPr/>
        </p:nvSpPr>
        <p:spPr>
          <a:xfrm>
            <a:off x="304888" y="1105638"/>
            <a:ext cx="5384712" cy="5097142"/>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600"/>
              </a:spcAft>
              <a:buClr>
                <a:schemeClr val="accent2"/>
              </a:buClr>
              <a:buSzPct val="25000"/>
            </a:pPr>
            <a:r>
              <a:rPr lang="en-US" sz="1400" kern="0" dirty="0">
                <a:solidFill>
                  <a:srgbClr val="161616"/>
                </a:solidFill>
                <a:latin typeface="IBM Plex Sans" panose="020B0503050203000203" pitchFamily="34" charset="0"/>
              </a:rPr>
              <a:t>By default, Mobile App Integrated Marquees use static imagery. Adding animation can help capture users' attention and increase brand awareness. </a:t>
            </a:r>
            <a:br>
              <a:rPr lang="en-US" sz="1400" kern="0" dirty="0">
                <a:solidFill>
                  <a:srgbClr val="161616"/>
                </a:solidFill>
                <a:latin typeface="IBM Plex Sans" panose="020B0503050203000203" pitchFamily="34" charset="0"/>
              </a:rPr>
            </a:br>
            <a:br>
              <a:rPr lang="en-US" sz="1400" kern="0" dirty="0">
                <a:solidFill>
                  <a:srgbClr val="161616"/>
                </a:solidFill>
                <a:latin typeface="IBM Plex Sans" panose="020B0503050203000203" pitchFamily="34" charset="0"/>
              </a:rPr>
            </a:br>
            <a:r>
              <a:rPr lang="en-US" sz="1400" kern="0" dirty="0">
                <a:solidFill>
                  <a:srgbClr val="161616"/>
                </a:solidFill>
                <a:latin typeface="IBM Plex Sans" panose="020B0503050203000203" pitchFamily="34" charset="0"/>
              </a:rPr>
              <a:t>Animations are timed so that they complete a set of loops within the unit’s 24-second runtime: a 6-second clip will loop four times, a 4-second clip six times, and so on. After 24 seconds, the animation will stop on the last frame.</a:t>
            </a:r>
            <a:br>
              <a:rPr lang="en-US" sz="1400" kern="0" dirty="0">
                <a:solidFill>
                  <a:srgbClr val="161616"/>
                </a:solidFill>
                <a:latin typeface="IBM Plex Sans" panose="020B0503050203000203" pitchFamily="34" charset="0"/>
              </a:rPr>
            </a:br>
            <a:br>
              <a:rPr lang="en-US" sz="1400" kern="0" dirty="0">
                <a:solidFill>
                  <a:srgbClr val="161616"/>
                </a:solidFill>
                <a:latin typeface="IBM Plex Sans" panose="020B0503050203000203" pitchFamily="34" charset="0"/>
              </a:rPr>
            </a:br>
            <a:r>
              <a:rPr lang="en-US" sz="1400" b="1" kern="0" dirty="0">
                <a:solidFill>
                  <a:srgbClr val="161616"/>
                </a:solidFill>
                <a:latin typeface="IBM Plex Sans" panose="020B0503050203000203" pitchFamily="34" charset="0"/>
              </a:rPr>
              <a:t>Animation Types</a:t>
            </a:r>
            <a:br>
              <a:rPr lang="en-US" sz="1400" kern="0" dirty="0">
                <a:solidFill>
                  <a:srgbClr val="161616"/>
                </a:solidFill>
                <a:latin typeface="IBM Plex Sans" panose="020B0503050203000203" pitchFamily="34" charset="0"/>
              </a:rPr>
            </a:br>
            <a:br>
              <a:rPr lang="en-US" sz="1200" kern="0" dirty="0">
                <a:solidFill>
                  <a:srgbClr val="161616"/>
                </a:solidFill>
                <a:latin typeface="IBM Plex Sans" panose="020B0503050203000203" pitchFamily="34" charset="0"/>
              </a:rPr>
            </a:br>
            <a:r>
              <a:rPr lang="en-US" sz="1100" b="1" kern="0" dirty="0">
                <a:solidFill>
                  <a:srgbClr val="161616"/>
                </a:solidFill>
                <a:latin typeface="IBM Plex Sans" panose="020B0503050203000203" pitchFamily="34" charset="0"/>
              </a:rPr>
              <a:t>Cinemagraph:</a:t>
            </a:r>
            <a:r>
              <a:rPr lang="en-US" sz="1100" kern="0" dirty="0">
                <a:solidFill>
                  <a:srgbClr val="161616"/>
                </a:solidFill>
                <a:latin typeface="IBM Plex Sans" panose="020B0503050203000203" pitchFamily="34" charset="0"/>
              </a:rPr>
              <a:t> looping animations integrated with static visuals that bring background elements to life (video-based).</a:t>
            </a:r>
            <a:br>
              <a:rPr lang="en-US" sz="1100" kern="0" dirty="0">
                <a:solidFill>
                  <a:srgbClr val="161616"/>
                </a:solidFill>
                <a:latin typeface="IBM Plex Sans" panose="020B0503050203000203" pitchFamily="34" charset="0"/>
              </a:rPr>
            </a:br>
            <a:br>
              <a:rPr lang="en-US" sz="1100" kern="0" dirty="0">
                <a:solidFill>
                  <a:srgbClr val="161616"/>
                </a:solidFill>
                <a:latin typeface="IBM Plex Sans" panose="020B0503050203000203" pitchFamily="34" charset="0"/>
              </a:rPr>
            </a:br>
            <a:r>
              <a:rPr lang="en-US" sz="1100" b="1" kern="0" dirty="0">
                <a:solidFill>
                  <a:srgbClr val="161616"/>
                </a:solidFill>
                <a:latin typeface="IBM Plex Sans" panose="020B0503050203000203" pitchFamily="34" charset="0"/>
              </a:rPr>
              <a:t>Video Clip:</a:t>
            </a:r>
            <a:r>
              <a:rPr lang="en-US" sz="1100" kern="0" dirty="0">
                <a:solidFill>
                  <a:srgbClr val="161616"/>
                </a:solidFill>
                <a:latin typeface="IBM Plex Sans" panose="020B0503050203000203" pitchFamily="34" charset="0"/>
              </a:rPr>
              <a:t> live action or CGI footage with a stable POV, no text overlays, and no jump cuts. Subject to The Weather Company approval.</a:t>
            </a:r>
            <a:br>
              <a:rPr lang="en-US" sz="1100" kern="0" dirty="0">
                <a:solidFill>
                  <a:srgbClr val="161616"/>
                </a:solidFill>
                <a:latin typeface="IBM Plex Sans" panose="020B0503050203000203" pitchFamily="34" charset="0"/>
              </a:rPr>
            </a:br>
            <a:br>
              <a:rPr lang="en-US" sz="1100" kern="0" dirty="0">
                <a:solidFill>
                  <a:srgbClr val="161616"/>
                </a:solidFill>
                <a:latin typeface="IBM Plex Sans" panose="020B0503050203000203" pitchFamily="34" charset="0"/>
              </a:rPr>
            </a:br>
            <a:r>
              <a:rPr lang="en-US" sz="1100" b="1" kern="0" dirty="0">
                <a:solidFill>
                  <a:srgbClr val="161616"/>
                </a:solidFill>
                <a:latin typeface="IBM Plex Sans" panose="020B0503050203000203" pitchFamily="34" charset="0"/>
              </a:rPr>
              <a:t>Custom:</a:t>
            </a:r>
            <a:r>
              <a:rPr lang="en-US" sz="1100" kern="0" dirty="0">
                <a:solidFill>
                  <a:srgbClr val="161616"/>
                </a:solidFill>
                <a:latin typeface="IBM Plex Sans" panose="020B0503050203000203" pitchFamily="34" charset="0"/>
              </a:rPr>
              <a:t> complex animation builds, such as moving characters constructed from 2D assets.</a:t>
            </a:r>
          </a:p>
          <a:p>
            <a:pPr>
              <a:spcBef>
                <a:spcPts val="0"/>
              </a:spcBef>
              <a:spcAft>
                <a:spcPts val="600"/>
              </a:spcAft>
              <a:buClr>
                <a:schemeClr val="accent2"/>
              </a:buClr>
              <a:buSzPct val="25000"/>
            </a:pPr>
            <a:br>
              <a:rPr lang="en-US" sz="1200" dirty="0">
                <a:solidFill>
                  <a:srgbClr val="161616"/>
                </a:solidFill>
                <a:latin typeface="IBM Plex Sans" panose="020B0503050203000203" pitchFamily="34" charset="0"/>
              </a:rPr>
            </a:br>
            <a:r>
              <a:rPr lang="en-US" sz="900" dirty="0">
                <a:solidFill>
                  <a:srgbClr val="767676"/>
                </a:solidFill>
                <a:latin typeface="IBM Plex Sans" panose="020B0503050203000203" pitchFamily="34" charset="0"/>
              </a:rPr>
              <a:t>Animations are sourced or created by The Weather Company in partnership with the Advertiser and/or Creative Agency.</a:t>
            </a:r>
          </a:p>
        </p:txBody>
      </p:sp>
      <p:sp>
        <p:nvSpPr>
          <p:cNvPr id="14" name="Rectangle 13">
            <a:extLst>
              <a:ext uri="{FF2B5EF4-FFF2-40B4-BE49-F238E27FC236}">
                <a16:creationId xmlns:a16="http://schemas.microsoft.com/office/drawing/2014/main" id="{B54C5F9F-90DD-714F-BDCA-BEA1D308E0CD}"/>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3" name="Text Placeholder 4">
            <a:extLst>
              <a:ext uri="{FF2B5EF4-FFF2-40B4-BE49-F238E27FC236}">
                <a16:creationId xmlns:a16="http://schemas.microsoft.com/office/drawing/2014/main" id="{A9B90202-6DFA-BF66-0FD0-7A22A8DFF682}"/>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7" name="Footer Placeholder 2">
            <a:extLst>
              <a:ext uri="{FF2B5EF4-FFF2-40B4-BE49-F238E27FC236}">
                <a16:creationId xmlns:a16="http://schemas.microsoft.com/office/drawing/2014/main" id="{62722364-814A-7194-2B27-3160795BF3B4}"/>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399936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8" fill="hold"/>
                                        <p:tgtEl>
                                          <p:spTgt spid="16"/>
                                        </p:tgtEl>
                                      </p:cBhvr>
                                    </p:cmd>
                                  </p:childTnLst>
                                </p:cTn>
                              </p:par>
                              <p:par>
                                <p:cTn id="7" presetID="1" presetClass="mediacall" presetSubtype="0" fill="hold" nodeType="withEffect">
                                  <p:stCondLst>
                                    <p:cond delay="0"/>
                                  </p:stCondLst>
                                  <p:childTnLst>
                                    <p:cmd type="call" cmd="playFrom(0.0)">
                                      <p:cBhvr>
                                        <p:cTn id="8" dur="800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6"/>
                </p:tgtEl>
              </p:cMediaNode>
            </p:video>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repeatCount="indefinite" fill="hold" display="0">
                  <p:stCondLst>
                    <p:cond delay="indefinite"/>
                  </p:stCondLst>
                </p:cTn>
                <p:tgtEl>
                  <p:spTgt spid="26"/>
                </p:tgtEl>
              </p:cMediaNode>
            </p:video>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07B5DE-35E0-C843-9601-AAB465BA54C2}"/>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9" name="carousel-mcds">
            <a:hlinkClick r:id="" action="ppaction://media"/>
            <a:extLst>
              <a:ext uri="{FF2B5EF4-FFF2-40B4-BE49-F238E27FC236}">
                <a16:creationId xmlns:a16="http://schemas.microsoft.com/office/drawing/2014/main" id="{DEDEBB38-55D8-5035-E55C-71A3BC7453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75936" y="245535"/>
            <a:ext cx="2937901" cy="6358583"/>
          </a:xfrm>
          <a:prstGeom prst="rect">
            <a:avLst/>
          </a:prstGeom>
        </p:spPr>
      </p:pic>
      <p:pic>
        <p:nvPicPr>
          <p:cNvPr id="7" name="Picture 6">
            <a:extLst>
              <a:ext uri="{FF2B5EF4-FFF2-40B4-BE49-F238E27FC236}">
                <a16:creationId xmlns:a16="http://schemas.microsoft.com/office/drawing/2014/main" id="{4E6F68AA-668F-71FB-21B4-DBD6AB27A0DC}"/>
              </a:ext>
            </a:extLst>
          </p:cNvPr>
          <p:cNvPicPr>
            <a:picLocks noChangeAspect="1"/>
          </p:cNvPicPr>
          <p:nvPr/>
        </p:nvPicPr>
        <p:blipFill>
          <a:blip r:embed="rId5"/>
          <a:srcRect/>
          <a:stretch/>
        </p:blipFill>
        <p:spPr>
          <a:xfrm>
            <a:off x="7675936" y="248196"/>
            <a:ext cx="2937901" cy="6357919"/>
          </a:xfrm>
          <a:prstGeom prst="rect">
            <a:avLst/>
          </a:prstGeom>
        </p:spPr>
      </p:pic>
      <p:sp>
        <p:nvSpPr>
          <p:cNvPr id="3" name="Slide Number Placeholder 2">
            <a:extLst>
              <a:ext uri="{FF2B5EF4-FFF2-40B4-BE49-F238E27FC236}">
                <a16:creationId xmlns:a16="http://schemas.microsoft.com/office/drawing/2014/main" id="{A21B86AA-2483-FF4F-82EC-0A86FAFEE280}"/>
              </a:ext>
            </a:extLst>
          </p:cNvPr>
          <p:cNvSpPr>
            <a:spLocks noGrp="1"/>
          </p:cNvSpPr>
          <p:nvPr>
            <p:ph type="sldNum" sz="quarter" idx="11"/>
          </p:nvPr>
        </p:nvSpPr>
        <p:spPr/>
        <p:txBody>
          <a:bodyPr/>
          <a:lstStyle/>
          <a:p>
            <a:fld id="{59395FB3-9C97-154F-86B2-7E381B951268}" type="slidenum">
              <a:rPr lang="en-US" smtClean="0"/>
              <a:pPr/>
              <a:t>15</a:t>
            </a:fld>
            <a:endParaRPr lang="en-US" dirty="0"/>
          </a:p>
        </p:txBody>
      </p:sp>
      <p:sp>
        <p:nvSpPr>
          <p:cNvPr id="5" name="Text Placeholder 4"/>
          <p:cNvSpPr>
            <a:spLocks noGrp="1"/>
          </p:cNvSpPr>
          <p:nvPr>
            <p:ph type="body" sz="quarter" idx="4294967295"/>
          </p:nvPr>
        </p:nvSpPr>
        <p:spPr>
          <a:xfrm>
            <a:off x="304888" y="1155700"/>
            <a:ext cx="5472567" cy="3490913"/>
          </a:xfrm>
        </p:spPr>
        <p:txBody>
          <a:bodyPr/>
          <a:lstStyle/>
          <a:p>
            <a:pPr>
              <a:spcBef>
                <a:spcPts val="0"/>
              </a:spcBef>
              <a:spcAft>
                <a:spcPts val="1200"/>
              </a:spcAft>
            </a:pPr>
            <a:r>
              <a:rPr lang="en-US" sz="1400" dirty="0">
                <a:solidFill>
                  <a:srgbClr val="181818"/>
                </a:solidFill>
                <a:ea typeface="Helvetica" charset="0"/>
              </a:rPr>
              <a:t>Swipe interfaces encourage casual user interaction by offering a way to explore additional content inside the ad unit without leaving the screen they are currently on. </a:t>
            </a:r>
          </a:p>
          <a:p>
            <a:pPr marL="227013" indent="-227013">
              <a:spcBef>
                <a:spcPts val="0"/>
              </a:spcBef>
              <a:spcAft>
                <a:spcPts val="1200"/>
              </a:spcAft>
              <a:buClr>
                <a:srgbClr val="161616"/>
              </a:buClr>
              <a:buSzPct val="80000"/>
              <a:buFont typeface="Arial" panose="020B0604020202020204" pitchFamily="34" charset="0"/>
              <a:buChar char="•"/>
            </a:pPr>
            <a:r>
              <a:rPr lang="en-US" sz="1100" dirty="0">
                <a:solidFill>
                  <a:srgbClr val="181818"/>
                </a:solidFill>
                <a:ea typeface="Helvetica" charset="0"/>
              </a:rPr>
              <a:t>Minimum 2, maximum 11 frames/items.</a:t>
            </a:r>
          </a:p>
          <a:p>
            <a:pPr marL="227013" indent="-227013">
              <a:spcBef>
                <a:spcPts val="0"/>
              </a:spcBef>
              <a:spcAft>
                <a:spcPts val="1200"/>
              </a:spcAft>
              <a:buClr>
                <a:srgbClr val="161616"/>
              </a:buClr>
              <a:buSzPct val="80000"/>
              <a:buFont typeface="Arial" panose="020B0604020202020204" pitchFamily="34" charset="0"/>
              <a:buChar char="•"/>
            </a:pPr>
            <a:r>
              <a:rPr lang="en-US" sz="1100" dirty="0">
                <a:solidFill>
                  <a:srgbClr val="181818"/>
                </a:solidFill>
                <a:ea typeface="Helvetica" charset="0"/>
              </a:rPr>
              <a:t>Individual frames can contain unique click-throughs, or the entire unit can click to a single landing page.</a:t>
            </a:r>
          </a:p>
          <a:p>
            <a:pPr marL="227013" indent="-227013">
              <a:spcBef>
                <a:spcPts val="0"/>
              </a:spcBef>
              <a:spcAft>
                <a:spcPts val="1200"/>
              </a:spcAft>
              <a:buClr>
                <a:srgbClr val="161616"/>
              </a:buClr>
              <a:buSzPct val="80000"/>
              <a:buFont typeface="Arial" panose="020B0604020202020204" pitchFamily="34" charset="0"/>
              <a:buChar char="•"/>
            </a:pPr>
            <a:r>
              <a:rPr lang="en-US" sz="1100" dirty="0">
                <a:solidFill>
                  <a:srgbClr val="181818"/>
                </a:solidFill>
                <a:ea typeface="Helvetica" charset="0"/>
              </a:rPr>
              <a:t>Deep-linking is permitted if the functionality exists within the destination app and URI information is provided.</a:t>
            </a:r>
          </a:p>
        </p:txBody>
      </p:sp>
      <p:sp>
        <p:nvSpPr>
          <p:cNvPr id="10" name="Title 1">
            <a:extLst>
              <a:ext uri="{FF2B5EF4-FFF2-40B4-BE49-F238E27FC236}">
                <a16:creationId xmlns:a16="http://schemas.microsoft.com/office/drawing/2014/main" id="{531221A5-BE42-104F-9350-8AD1578930C0}"/>
              </a:ext>
            </a:extLst>
          </p:cNvPr>
          <p:cNvSpPr txBox="1">
            <a:spLocks/>
          </p:cNvSpPr>
          <p:nvPr/>
        </p:nvSpPr>
        <p:spPr>
          <a:xfrm>
            <a:off x="304888"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Swipe / Carousel</a:t>
            </a:r>
          </a:p>
        </p:txBody>
      </p:sp>
      <p:sp>
        <p:nvSpPr>
          <p:cNvPr id="16" name="Rectangle 15">
            <a:extLst>
              <a:ext uri="{FF2B5EF4-FFF2-40B4-BE49-F238E27FC236}">
                <a16:creationId xmlns:a16="http://schemas.microsoft.com/office/drawing/2014/main" id="{D3748B6D-559E-8F48-829A-4D6A9D1E764C}"/>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2" name="Text Placeholder 4">
            <a:extLst>
              <a:ext uri="{FF2B5EF4-FFF2-40B4-BE49-F238E27FC236}">
                <a16:creationId xmlns:a16="http://schemas.microsoft.com/office/drawing/2014/main" id="{86A57FEB-3EEF-0EAA-201E-1625815D5F10}"/>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6" name="Footer Placeholder 2">
            <a:extLst>
              <a:ext uri="{FF2B5EF4-FFF2-40B4-BE49-F238E27FC236}">
                <a16:creationId xmlns:a16="http://schemas.microsoft.com/office/drawing/2014/main" id="{733DBECA-BA8B-94F1-5BFA-F1ED4A9B8615}"/>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8" name="Picture 7">
            <a:extLst>
              <a:ext uri="{FF2B5EF4-FFF2-40B4-BE49-F238E27FC236}">
                <a16:creationId xmlns:a16="http://schemas.microsoft.com/office/drawing/2014/main" id="{563CD75F-84CD-3634-DA03-030506302FEE}"/>
              </a:ext>
            </a:extLst>
          </p:cNvPr>
          <p:cNvPicPr>
            <a:picLocks noChangeAspect="1"/>
          </p:cNvPicPr>
          <p:nvPr/>
        </p:nvPicPr>
        <p:blipFill>
          <a:blip r:embed="rId6"/>
          <a:srcRect/>
          <a:stretch/>
        </p:blipFill>
        <p:spPr>
          <a:xfrm>
            <a:off x="7428204" y="-1"/>
            <a:ext cx="3431592" cy="6843147"/>
          </a:xfrm>
          <a:prstGeom prst="rect">
            <a:avLst/>
          </a:prstGeom>
        </p:spPr>
      </p:pic>
    </p:spTree>
    <p:extLst>
      <p:ext uri="{BB962C8B-B14F-4D97-AF65-F5344CB8AC3E}">
        <p14:creationId xmlns:p14="http://schemas.microsoft.com/office/powerpoint/2010/main" val="11050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83B78F-50F3-F402-9760-34633F1378ED}"/>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4" name="Picture 3">
            <a:extLst>
              <a:ext uri="{FF2B5EF4-FFF2-40B4-BE49-F238E27FC236}">
                <a16:creationId xmlns:a16="http://schemas.microsoft.com/office/drawing/2014/main" id="{A6922F9B-1166-D8C9-BF29-5AF499161658}"/>
              </a:ext>
            </a:extLst>
          </p:cNvPr>
          <p:cNvPicPr>
            <a:picLocks noChangeAspect="1"/>
          </p:cNvPicPr>
          <p:nvPr/>
        </p:nvPicPr>
        <p:blipFill>
          <a:blip r:embed="rId4"/>
          <a:srcRect/>
          <a:stretch/>
        </p:blipFill>
        <p:spPr>
          <a:xfrm>
            <a:off x="7675936" y="248196"/>
            <a:ext cx="2937901" cy="6357919"/>
          </a:xfrm>
          <a:prstGeom prst="rect">
            <a:avLst/>
          </a:prstGeom>
        </p:spPr>
      </p:pic>
      <p:pic>
        <p:nvPicPr>
          <p:cNvPr id="19" name="vid-audio_off">
            <a:hlinkClick r:id="" action="ppaction://media"/>
            <a:extLst>
              <a:ext uri="{FF2B5EF4-FFF2-40B4-BE49-F238E27FC236}">
                <a16:creationId xmlns:a16="http://schemas.microsoft.com/office/drawing/2014/main" id="{79C42881-1144-7ADE-C0F1-C5DB94C0D5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67649" y="3134393"/>
            <a:ext cx="1586089" cy="892175"/>
          </a:xfrm>
          <a:prstGeom prst="rect">
            <a:avLst/>
          </a:prstGeom>
        </p:spPr>
      </p:pic>
      <p:pic>
        <p:nvPicPr>
          <p:cNvPr id="9" name="Picture 8">
            <a:extLst>
              <a:ext uri="{FF2B5EF4-FFF2-40B4-BE49-F238E27FC236}">
                <a16:creationId xmlns:a16="http://schemas.microsoft.com/office/drawing/2014/main" id="{67B568D2-4F56-0732-85BE-304DE94EC983}"/>
              </a:ext>
            </a:extLst>
          </p:cNvPr>
          <p:cNvPicPr>
            <a:picLocks noChangeAspect="1"/>
          </p:cNvPicPr>
          <p:nvPr/>
        </p:nvPicPr>
        <p:blipFill>
          <a:blip r:embed="rId6"/>
          <a:srcRect/>
          <a:stretch/>
        </p:blipFill>
        <p:spPr>
          <a:xfrm>
            <a:off x="7428204" y="-1"/>
            <a:ext cx="3431592" cy="6843147"/>
          </a:xfrm>
          <a:prstGeom prst="rect">
            <a:avLst/>
          </a:prstGeom>
        </p:spPr>
      </p:pic>
      <p:sp>
        <p:nvSpPr>
          <p:cNvPr id="10" name="Title 1">
            <a:extLst>
              <a:ext uri="{FF2B5EF4-FFF2-40B4-BE49-F238E27FC236}">
                <a16:creationId xmlns:a16="http://schemas.microsoft.com/office/drawing/2014/main" id="{B3094115-9D43-2F4C-AC26-4C974CB65B33}"/>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Video Player</a:t>
            </a:r>
          </a:p>
        </p:txBody>
      </p:sp>
      <p:sp>
        <p:nvSpPr>
          <p:cNvPr id="3" name="Slide Number Placeholder 2">
            <a:extLst>
              <a:ext uri="{FF2B5EF4-FFF2-40B4-BE49-F238E27FC236}">
                <a16:creationId xmlns:a16="http://schemas.microsoft.com/office/drawing/2014/main" id="{2B334B4A-F59C-5F4E-9AF1-730A4929334B}"/>
              </a:ext>
            </a:extLst>
          </p:cNvPr>
          <p:cNvSpPr>
            <a:spLocks noGrp="1"/>
          </p:cNvSpPr>
          <p:nvPr>
            <p:ph type="sldNum" sz="quarter" idx="11"/>
          </p:nvPr>
        </p:nvSpPr>
        <p:spPr/>
        <p:txBody>
          <a:bodyPr/>
          <a:lstStyle/>
          <a:p>
            <a:fld id="{59395FB3-9C97-154F-86B2-7E381B951268}" type="slidenum">
              <a:rPr lang="en-US" smtClean="0"/>
              <a:pPr/>
              <a:t>16</a:t>
            </a:fld>
            <a:endParaRPr lang="en-US" dirty="0"/>
          </a:p>
        </p:txBody>
      </p:sp>
      <p:sp>
        <p:nvSpPr>
          <p:cNvPr id="14" name="Rectangle 13">
            <a:extLst>
              <a:ext uri="{FF2B5EF4-FFF2-40B4-BE49-F238E27FC236}">
                <a16:creationId xmlns:a16="http://schemas.microsoft.com/office/drawing/2014/main" id="{F264774A-24DC-5142-82A6-DB3956B1267F}"/>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15" name="Text Placeholder 4">
            <a:extLst>
              <a:ext uri="{FF2B5EF4-FFF2-40B4-BE49-F238E27FC236}">
                <a16:creationId xmlns:a16="http://schemas.microsoft.com/office/drawing/2014/main" id="{9B4051BA-F07C-4145-9F33-A21B9095FBA6}"/>
              </a:ext>
            </a:extLst>
          </p:cNvPr>
          <p:cNvSpPr txBox="1">
            <a:spLocks/>
          </p:cNvSpPr>
          <p:nvPr/>
        </p:nvSpPr>
        <p:spPr>
          <a:xfrm>
            <a:off x="332320" y="1123656"/>
            <a:ext cx="5243815" cy="3490404"/>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kern="0" dirty="0">
                <a:latin typeface="IBM Plex Sans" panose="020B0503050203000203" pitchFamily="34" charset="0"/>
                <a:ea typeface="Helvetica" charset="0"/>
              </a:rPr>
              <a:t>Featuring an embedded video player in the Integrated Marquee space is an excellent way to get video content in front of a massive audience.</a:t>
            </a:r>
          </a:p>
          <a:p>
            <a:pPr>
              <a:spcBef>
                <a:spcPts val="0"/>
              </a:spcBef>
              <a:spcAft>
                <a:spcPts val="1200"/>
              </a:spcAft>
            </a:pPr>
            <a:r>
              <a:rPr lang="en-US" sz="1400" kern="0" dirty="0">
                <a:latin typeface="IBM Plex Sans" panose="020B0503050203000203" pitchFamily="34" charset="0"/>
                <a:ea typeface="Helvetica" charset="0"/>
              </a:rPr>
              <a:t>Videos will auto-play on page load, with the sound disabled: user interaction unmutes the video. When the video ends, a poster image will be displayed along with the option to replay the video.</a:t>
            </a:r>
          </a:p>
          <a:p>
            <a:pPr>
              <a:spcBef>
                <a:spcPts val="0"/>
              </a:spcBef>
              <a:spcAft>
                <a:spcPts val="1200"/>
              </a:spcAft>
            </a:pPr>
            <a:r>
              <a:rPr lang="en-US" sz="900" kern="0" dirty="0">
                <a:solidFill>
                  <a:srgbClr val="767676"/>
                </a:solidFill>
                <a:latin typeface="IBM Plex Sans" panose="020B0503050203000203" pitchFamily="34" charset="0"/>
                <a:ea typeface="Helvetica" charset="0"/>
              </a:rPr>
              <a:t>Video content must be approved and rights-owned, as needed, and must be hosted by The Weather Company.</a:t>
            </a:r>
          </a:p>
        </p:txBody>
      </p:sp>
      <p:sp>
        <p:nvSpPr>
          <p:cNvPr id="7" name="Text Placeholder 4">
            <a:extLst>
              <a:ext uri="{FF2B5EF4-FFF2-40B4-BE49-F238E27FC236}">
                <a16:creationId xmlns:a16="http://schemas.microsoft.com/office/drawing/2014/main" id="{CD49EDCC-6291-7666-3C4F-34DA4F75F2D1}"/>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8" name="Footer Placeholder 2">
            <a:extLst>
              <a:ext uri="{FF2B5EF4-FFF2-40B4-BE49-F238E27FC236}">
                <a16:creationId xmlns:a16="http://schemas.microsoft.com/office/drawing/2014/main" id="{4EBC43CD-8846-F67B-0820-210F05CDF8A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6" name="Picture 5" descr="A picture containing text, clipart&#10;&#10;Description automatically generated">
            <a:extLst>
              <a:ext uri="{FF2B5EF4-FFF2-40B4-BE49-F238E27FC236}">
                <a16:creationId xmlns:a16="http://schemas.microsoft.com/office/drawing/2014/main" id="{50156030-9CC2-99B3-1F0F-8C2C6501B166}"/>
              </a:ext>
            </a:extLst>
          </p:cNvPr>
          <p:cNvPicPr>
            <a:picLocks noChangeAspect="1"/>
          </p:cNvPicPr>
          <p:nvPr/>
        </p:nvPicPr>
        <p:blipFill>
          <a:blip r:embed="rId7"/>
          <a:stretch>
            <a:fillRect/>
          </a:stretch>
        </p:blipFill>
        <p:spPr>
          <a:xfrm>
            <a:off x="8314288" y="3397308"/>
            <a:ext cx="692810" cy="384058"/>
          </a:xfrm>
          <a:prstGeom prst="rect">
            <a:avLst/>
          </a:prstGeom>
        </p:spPr>
      </p:pic>
    </p:spTree>
    <p:extLst>
      <p:ext uri="{BB962C8B-B14F-4D97-AF65-F5344CB8AC3E}">
        <p14:creationId xmlns:p14="http://schemas.microsoft.com/office/powerpoint/2010/main" val="249893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56C342-E8AE-AB8B-6FE2-861BB0B66891}"/>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sp>
        <p:nvSpPr>
          <p:cNvPr id="3" name="Slide Number Placeholder 2">
            <a:extLst>
              <a:ext uri="{FF2B5EF4-FFF2-40B4-BE49-F238E27FC236}">
                <a16:creationId xmlns:a16="http://schemas.microsoft.com/office/drawing/2014/main" id="{1C257BE4-25FD-904A-860B-F8D45130DA06}"/>
              </a:ext>
            </a:extLst>
          </p:cNvPr>
          <p:cNvSpPr>
            <a:spLocks noGrp="1"/>
          </p:cNvSpPr>
          <p:nvPr>
            <p:ph type="sldNum" sz="quarter" idx="11"/>
          </p:nvPr>
        </p:nvSpPr>
        <p:spPr/>
        <p:txBody>
          <a:bodyPr/>
          <a:lstStyle/>
          <a:p>
            <a:fld id="{59395FB3-9C97-154F-86B2-7E381B951268}" type="slidenum">
              <a:rPr lang="en-US" smtClean="0"/>
              <a:pPr/>
              <a:t>17</a:t>
            </a:fld>
            <a:endParaRPr lang="en-US" dirty="0"/>
          </a:p>
        </p:txBody>
      </p:sp>
      <p:sp>
        <p:nvSpPr>
          <p:cNvPr id="5" name="Text Placeholder 4"/>
          <p:cNvSpPr>
            <a:spLocks noGrp="1"/>
          </p:cNvSpPr>
          <p:nvPr>
            <p:ph type="body" sz="quarter" idx="4294967295"/>
          </p:nvPr>
        </p:nvSpPr>
        <p:spPr>
          <a:xfrm>
            <a:off x="304888" y="1123950"/>
            <a:ext cx="5307013" cy="3489325"/>
          </a:xfrm>
        </p:spPr>
        <p:txBody>
          <a:bodyPr/>
          <a:lstStyle/>
          <a:p>
            <a:pPr>
              <a:spcBef>
                <a:spcPts val="0"/>
              </a:spcBef>
              <a:spcAft>
                <a:spcPts val="1200"/>
              </a:spcAft>
            </a:pPr>
            <a:r>
              <a:rPr lang="en-US" sz="1400" dirty="0">
                <a:solidFill>
                  <a:srgbClr val="181818"/>
                </a:solidFill>
                <a:ea typeface="Helvetica" charset="0"/>
              </a:rPr>
              <a:t>Video galleries are ideal for advertisers with abundant video content and video interaction KPIs. Multiple videos are presented together, usually in a carousel format.</a:t>
            </a:r>
          </a:p>
          <a:p>
            <a:pPr>
              <a:spcBef>
                <a:spcPts val="0"/>
              </a:spcBef>
              <a:spcAft>
                <a:spcPts val="1200"/>
              </a:spcAft>
            </a:pPr>
            <a:r>
              <a:rPr lang="en-US" sz="1400" dirty="0">
                <a:solidFill>
                  <a:srgbClr val="181818"/>
                </a:solidFill>
                <a:ea typeface="Helvetica" charset="0"/>
              </a:rPr>
              <a:t>On load, the first video will start playing immediately with sound disabled. Users can toggle the sound and tap or swipe the carousel controls to access additional video content.</a:t>
            </a:r>
          </a:p>
          <a:p>
            <a:pPr>
              <a:spcBef>
                <a:spcPts val="0"/>
              </a:spcBef>
              <a:spcAft>
                <a:spcPts val="1200"/>
              </a:spcAft>
            </a:pPr>
            <a:r>
              <a:rPr lang="en-US" sz="1400" dirty="0">
                <a:solidFill>
                  <a:srgbClr val="181818"/>
                </a:solidFill>
                <a:ea typeface="Helvetica" charset="0"/>
              </a:rPr>
              <a:t>Each video can click through to a unique URL, or the entire unit can click to a single landing page. </a:t>
            </a:r>
          </a:p>
          <a:p>
            <a:pPr>
              <a:spcBef>
                <a:spcPts val="0"/>
              </a:spcBef>
              <a:spcAft>
                <a:spcPts val="1200"/>
              </a:spcAft>
            </a:pPr>
            <a:r>
              <a:rPr lang="en-US" sz="900" dirty="0">
                <a:solidFill>
                  <a:srgbClr val="767676"/>
                </a:solidFill>
                <a:ea typeface="Helvetica" charset="0"/>
              </a:rPr>
              <a:t>Video content must be approved and rights-owned, as needed, and must be hosted by The Weather Company.</a:t>
            </a:r>
          </a:p>
        </p:txBody>
      </p:sp>
      <p:sp>
        <p:nvSpPr>
          <p:cNvPr id="10" name="Title 1">
            <a:extLst>
              <a:ext uri="{FF2B5EF4-FFF2-40B4-BE49-F238E27FC236}">
                <a16:creationId xmlns:a16="http://schemas.microsoft.com/office/drawing/2014/main" id="{F5C238B1-3F13-C84D-BAF6-03B55DB27188}"/>
              </a:ext>
            </a:extLst>
          </p:cNvPr>
          <p:cNvSpPr txBox="1">
            <a:spLocks/>
          </p:cNvSpPr>
          <p:nvPr/>
        </p:nvSpPr>
        <p:spPr>
          <a:xfrm>
            <a:off x="304888"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Video Gallery</a:t>
            </a:r>
          </a:p>
        </p:txBody>
      </p:sp>
      <p:sp>
        <p:nvSpPr>
          <p:cNvPr id="15" name="Rectangle 14">
            <a:extLst>
              <a:ext uri="{FF2B5EF4-FFF2-40B4-BE49-F238E27FC236}">
                <a16:creationId xmlns:a16="http://schemas.microsoft.com/office/drawing/2014/main" id="{66112CBD-A394-E149-9550-A95B527A2363}"/>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7" name="Text Placeholder 4">
            <a:extLst>
              <a:ext uri="{FF2B5EF4-FFF2-40B4-BE49-F238E27FC236}">
                <a16:creationId xmlns:a16="http://schemas.microsoft.com/office/drawing/2014/main" id="{56B9912E-AAF8-1AB0-B0DC-7B5CF3150170}"/>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8" name="Footer Placeholder 2">
            <a:extLst>
              <a:ext uri="{FF2B5EF4-FFF2-40B4-BE49-F238E27FC236}">
                <a16:creationId xmlns:a16="http://schemas.microsoft.com/office/drawing/2014/main" id="{0F52A759-57D2-BD54-557C-847727138142}"/>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9" name="Picture 8">
            <a:extLst>
              <a:ext uri="{FF2B5EF4-FFF2-40B4-BE49-F238E27FC236}">
                <a16:creationId xmlns:a16="http://schemas.microsoft.com/office/drawing/2014/main" id="{88ECC46C-59D5-196A-A364-F5F7901AF239}"/>
              </a:ext>
            </a:extLst>
          </p:cNvPr>
          <p:cNvPicPr>
            <a:picLocks noChangeAspect="1"/>
          </p:cNvPicPr>
          <p:nvPr/>
        </p:nvPicPr>
        <p:blipFill>
          <a:blip r:embed="rId4"/>
          <a:srcRect/>
          <a:stretch/>
        </p:blipFill>
        <p:spPr>
          <a:xfrm>
            <a:off x="7675936" y="248196"/>
            <a:ext cx="2937900" cy="6357919"/>
          </a:xfrm>
          <a:prstGeom prst="rect">
            <a:avLst/>
          </a:prstGeom>
        </p:spPr>
      </p:pic>
      <p:pic>
        <p:nvPicPr>
          <p:cNvPr id="14" name="vid-kia-no_audio">
            <a:hlinkClick r:id="" action="ppaction://media"/>
            <a:extLst>
              <a:ext uri="{FF2B5EF4-FFF2-40B4-BE49-F238E27FC236}">
                <a16:creationId xmlns:a16="http://schemas.microsoft.com/office/drawing/2014/main" id="{C03797C7-B171-C907-C139-A5F12525E6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39667" y="2930525"/>
            <a:ext cx="1608666" cy="90487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D230E00-2F14-F8B7-84D0-6ABA2A32959C}"/>
              </a:ext>
            </a:extLst>
          </p:cNvPr>
          <p:cNvPicPr>
            <a:picLocks noChangeAspect="1"/>
          </p:cNvPicPr>
          <p:nvPr/>
        </p:nvPicPr>
        <p:blipFill>
          <a:blip r:embed="rId6"/>
          <a:stretch>
            <a:fillRect/>
          </a:stretch>
        </p:blipFill>
        <p:spPr>
          <a:xfrm>
            <a:off x="8797595" y="3229543"/>
            <a:ext cx="692810" cy="384058"/>
          </a:xfrm>
          <a:prstGeom prst="rect">
            <a:avLst/>
          </a:prstGeom>
        </p:spPr>
      </p:pic>
      <p:pic>
        <p:nvPicPr>
          <p:cNvPr id="12" name="Picture 11">
            <a:extLst>
              <a:ext uri="{FF2B5EF4-FFF2-40B4-BE49-F238E27FC236}">
                <a16:creationId xmlns:a16="http://schemas.microsoft.com/office/drawing/2014/main" id="{4996A3AD-38B1-0C5D-E911-C6085134C018}"/>
              </a:ext>
            </a:extLst>
          </p:cNvPr>
          <p:cNvPicPr>
            <a:picLocks noChangeAspect="1"/>
          </p:cNvPicPr>
          <p:nvPr/>
        </p:nvPicPr>
        <p:blipFill>
          <a:blip r:embed="rId7"/>
          <a:srcRect/>
          <a:stretch/>
        </p:blipFill>
        <p:spPr>
          <a:xfrm>
            <a:off x="7428204" y="-1"/>
            <a:ext cx="3431592" cy="6843147"/>
          </a:xfrm>
          <a:prstGeom prst="rect">
            <a:avLst/>
          </a:prstGeom>
        </p:spPr>
      </p:pic>
    </p:spTree>
    <p:extLst>
      <p:ext uri="{BB962C8B-B14F-4D97-AF65-F5344CB8AC3E}">
        <p14:creationId xmlns:p14="http://schemas.microsoft.com/office/powerpoint/2010/main" val="2637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279328-E1E0-3773-4FFD-76EECD8A5078}"/>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4" name="expandable-behr">
            <a:hlinkClick r:id="" action="ppaction://media"/>
            <a:extLst>
              <a:ext uri="{FF2B5EF4-FFF2-40B4-BE49-F238E27FC236}">
                <a16:creationId xmlns:a16="http://schemas.microsoft.com/office/drawing/2014/main" id="{B6BDFC94-33B1-84B1-4984-2FB31E2E78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75936" y="248195"/>
            <a:ext cx="2937901" cy="6358584"/>
          </a:xfrm>
          <a:prstGeom prst="rect">
            <a:avLst/>
          </a:prstGeom>
        </p:spPr>
      </p:pic>
      <p:pic>
        <p:nvPicPr>
          <p:cNvPr id="11" name="Picture 10">
            <a:extLst>
              <a:ext uri="{FF2B5EF4-FFF2-40B4-BE49-F238E27FC236}">
                <a16:creationId xmlns:a16="http://schemas.microsoft.com/office/drawing/2014/main" id="{10EE46AF-E542-1C90-D7C2-6F130C5A35CF}"/>
              </a:ext>
            </a:extLst>
          </p:cNvPr>
          <p:cNvPicPr>
            <a:picLocks noChangeAspect="1"/>
          </p:cNvPicPr>
          <p:nvPr/>
        </p:nvPicPr>
        <p:blipFill>
          <a:blip r:embed="rId5"/>
          <a:srcRect/>
          <a:stretch/>
        </p:blipFill>
        <p:spPr>
          <a:xfrm>
            <a:off x="7428204" y="-1"/>
            <a:ext cx="3431592" cy="6843147"/>
          </a:xfrm>
          <a:prstGeom prst="rect">
            <a:avLst/>
          </a:prstGeom>
        </p:spPr>
      </p:pic>
      <p:sp>
        <p:nvSpPr>
          <p:cNvPr id="3" name="Slide Number Placeholder 2">
            <a:extLst>
              <a:ext uri="{FF2B5EF4-FFF2-40B4-BE49-F238E27FC236}">
                <a16:creationId xmlns:a16="http://schemas.microsoft.com/office/drawing/2014/main" id="{81F7EE4E-702B-F04B-9E40-B3DE96F4A92F}"/>
              </a:ext>
            </a:extLst>
          </p:cNvPr>
          <p:cNvSpPr>
            <a:spLocks noGrp="1"/>
          </p:cNvSpPr>
          <p:nvPr>
            <p:ph type="sldNum" sz="quarter" idx="11"/>
          </p:nvPr>
        </p:nvSpPr>
        <p:spPr/>
        <p:txBody>
          <a:bodyPr/>
          <a:lstStyle/>
          <a:p>
            <a:fld id="{59395FB3-9C97-154F-86B2-7E381B951268}" type="slidenum">
              <a:rPr lang="en-US" smtClean="0"/>
              <a:pPr/>
              <a:t>18</a:t>
            </a:fld>
            <a:endParaRPr lang="en-US" dirty="0"/>
          </a:p>
        </p:txBody>
      </p:sp>
      <p:sp>
        <p:nvSpPr>
          <p:cNvPr id="5" name="Text Placeholder 4"/>
          <p:cNvSpPr>
            <a:spLocks noGrp="1"/>
          </p:cNvSpPr>
          <p:nvPr>
            <p:ph type="body" sz="quarter" idx="4294967295"/>
          </p:nvPr>
        </p:nvSpPr>
        <p:spPr>
          <a:xfrm>
            <a:off x="304888" y="1128713"/>
            <a:ext cx="5454650" cy="3490912"/>
          </a:xfrm>
        </p:spPr>
        <p:txBody>
          <a:bodyPr/>
          <a:lstStyle/>
          <a:p>
            <a:pPr>
              <a:spcBef>
                <a:spcPts val="0"/>
              </a:spcBef>
              <a:spcAft>
                <a:spcPts val="1200"/>
              </a:spcAft>
            </a:pPr>
            <a:r>
              <a:rPr lang="en-US" sz="1400" dirty="0">
                <a:solidFill>
                  <a:srgbClr val="181818"/>
                </a:solidFill>
                <a:ea typeface="Helvetica" charset="0"/>
              </a:rPr>
              <a:t>When a user taps on an ad with expandable rich media functionality,</a:t>
            </a:r>
            <a:br>
              <a:rPr lang="en-US" sz="1400" dirty="0">
                <a:solidFill>
                  <a:srgbClr val="181818"/>
                </a:solidFill>
                <a:ea typeface="Helvetica" charset="0"/>
              </a:rPr>
            </a:br>
            <a:r>
              <a:rPr lang="en-US" sz="1400" dirty="0">
                <a:solidFill>
                  <a:srgbClr val="181818"/>
                </a:solidFill>
                <a:ea typeface="Helvetica" charset="0"/>
              </a:rPr>
              <a:t>the creative expands out of the initial Integrated Marquee space into a full screen experience. This gives the advertiser the opportunity to tell a larger story with more content.</a:t>
            </a:r>
          </a:p>
          <a:p>
            <a:pPr>
              <a:spcBef>
                <a:spcPts val="0"/>
              </a:spcBef>
              <a:spcAft>
                <a:spcPts val="1200"/>
              </a:spcAft>
            </a:pPr>
            <a:r>
              <a:rPr lang="en-US" sz="1100" dirty="0">
                <a:solidFill>
                  <a:srgbClr val="181818"/>
                </a:solidFill>
                <a:ea typeface="Helvetica" charset="0"/>
              </a:rPr>
              <a:t>The expanded state can contain, but is not limited to, the following elements:</a:t>
            </a:r>
          </a:p>
          <a:p>
            <a:pPr marL="227013" indent="-227013">
              <a:spcBef>
                <a:spcPts val="0"/>
              </a:spcBef>
              <a:spcAft>
                <a:spcPts val="1200"/>
              </a:spcAft>
              <a:buClr>
                <a:srgbClr val="161616"/>
              </a:buClr>
              <a:buFont typeface="Arial" panose="020B0604020202020204" pitchFamily="34" charset="0"/>
              <a:buChar char="•"/>
            </a:pPr>
            <a:r>
              <a:rPr lang="en-US" sz="1100" dirty="0">
                <a:solidFill>
                  <a:srgbClr val="181818"/>
                </a:solidFill>
                <a:ea typeface="Helvetica" charset="0"/>
              </a:rPr>
              <a:t>Additional brands or products with unique CTAs</a:t>
            </a:r>
          </a:p>
          <a:p>
            <a:pPr marL="227013" indent="-227013">
              <a:spcBef>
                <a:spcPts val="0"/>
              </a:spcBef>
              <a:spcAft>
                <a:spcPts val="1200"/>
              </a:spcAft>
              <a:buClr>
                <a:srgbClr val="161616"/>
              </a:buClr>
              <a:buFont typeface="Arial" panose="020B0604020202020204" pitchFamily="34" charset="0"/>
              <a:buChar char="•"/>
            </a:pPr>
            <a:r>
              <a:rPr lang="en-US" sz="1100" dirty="0">
                <a:solidFill>
                  <a:srgbClr val="181818"/>
                </a:solidFill>
                <a:ea typeface="Helvetica" charset="0"/>
              </a:rPr>
              <a:t>Image carousels</a:t>
            </a:r>
          </a:p>
          <a:p>
            <a:pPr marL="227013" indent="-227013">
              <a:spcBef>
                <a:spcPts val="0"/>
              </a:spcBef>
              <a:spcAft>
                <a:spcPts val="1200"/>
              </a:spcAft>
              <a:buClr>
                <a:srgbClr val="161616"/>
              </a:buClr>
              <a:buFont typeface="Arial" panose="020B0604020202020204" pitchFamily="34" charset="0"/>
              <a:buChar char="•"/>
            </a:pPr>
            <a:r>
              <a:rPr lang="en-US" sz="1100" dirty="0">
                <a:solidFill>
                  <a:srgbClr val="181818"/>
                </a:solidFill>
                <a:ea typeface="Helvetica" charset="0"/>
              </a:rPr>
              <a:t>Video content</a:t>
            </a:r>
          </a:p>
          <a:p>
            <a:pPr marL="227013" indent="-227013">
              <a:spcBef>
                <a:spcPts val="0"/>
              </a:spcBef>
              <a:spcAft>
                <a:spcPts val="1200"/>
              </a:spcAft>
              <a:buClr>
                <a:srgbClr val="161616"/>
              </a:buClr>
              <a:buFont typeface="Arial" panose="020B0604020202020204" pitchFamily="34" charset="0"/>
              <a:buChar char="•"/>
            </a:pPr>
            <a:r>
              <a:rPr lang="en-US" sz="1100" dirty="0">
                <a:solidFill>
                  <a:srgbClr val="181818"/>
                </a:solidFill>
                <a:ea typeface="Helvetica" charset="0"/>
              </a:rPr>
              <a:t>Animation and interactivity</a:t>
            </a:r>
          </a:p>
        </p:txBody>
      </p:sp>
      <p:sp>
        <p:nvSpPr>
          <p:cNvPr id="9" name="Title 1">
            <a:extLst>
              <a:ext uri="{FF2B5EF4-FFF2-40B4-BE49-F238E27FC236}">
                <a16:creationId xmlns:a16="http://schemas.microsoft.com/office/drawing/2014/main" id="{B484D845-E159-BE46-839C-656EE27E7F17}"/>
              </a:ext>
            </a:extLst>
          </p:cNvPr>
          <p:cNvSpPr txBox="1">
            <a:spLocks/>
          </p:cNvSpPr>
          <p:nvPr/>
        </p:nvSpPr>
        <p:spPr>
          <a:xfrm>
            <a:off x="304888" y="411480"/>
            <a:ext cx="5423963"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Expandable Rich Media</a:t>
            </a:r>
          </a:p>
        </p:txBody>
      </p:sp>
      <p:sp>
        <p:nvSpPr>
          <p:cNvPr id="16" name="Rectangle 15">
            <a:extLst>
              <a:ext uri="{FF2B5EF4-FFF2-40B4-BE49-F238E27FC236}">
                <a16:creationId xmlns:a16="http://schemas.microsoft.com/office/drawing/2014/main" id="{9A1F4C80-3E40-BD4F-98BF-B88715883341}"/>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6" name="Text Placeholder 4">
            <a:extLst>
              <a:ext uri="{FF2B5EF4-FFF2-40B4-BE49-F238E27FC236}">
                <a16:creationId xmlns:a16="http://schemas.microsoft.com/office/drawing/2014/main" id="{D37D7653-9509-4A86-8F51-DFFDBA6DFD4A}"/>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7" name="Footer Placeholder 2">
            <a:extLst>
              <a:ext uri="{FF2B5EF4-FFF2-40B4-BE49-F238E27FC236}">
                <a16:creationId xmlns:a16="http://schemas.microsoft.com/office/drawing/2014/main" id="{321C8176-E548-C88B-D50D-36486F283D5D}"/>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19056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10054-6910-D3E0-C96A-D127143C9804}"/>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0" name="vert-vid-SeaDoo">
            <a:hlinkClick r:id="" action="ppaction://media"/>
            <a:extLst>
              <a:ext uri="{FF2B5EF4-FFF2-40B4-BE49-F238E27FC236}">
                <a16:creationId xmlns:a16="http://schemas.microsoft.com/office/drawing/2014/main" id="{E9724992-196D-BDA8-179E-E10AF43128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75049" y="244871"/>
            <a:ext cx="2937901" cy="6358583"/>
          </a:xfrm>
          <a:prstGeom prst="rect">
            <a:avLst/>
          </a:prstGeom>
        </p:spPr>
      </p:pic>
      <p:sp>
        <p:nvSpPr>
          <p:cNvPr id="2" name="Slide Number Placeholder 1">
            <a:extLst>
              <a:ext uri="{FF2B5EF4-FFF2-40B4-BE49-F238E27FC236}">
                <a16:creationId xmlns:a16="http://schemas.microsoft.com/office/drawing/2014/main" id="{CE60195D-249C-5040-BD15-299E95E99A60}"/>
              </a:ext>
            </a:extLst>
          </p:cNvPr>
          <p:cNvSpPr>
            <a:spLocks noGrp="1"/>
          </p:cNvSpPr>
          <p:nvPr>
            <p:ph type="sldNum" sz="quarter" idx="11"/>
          </p:nvPr>
        </p:nvSpPr>
        <p:spPr/>
        <p:txBody>
          <a:bodyPr/>
          <a:lstStyle/>
          <a:p>
            <a:fld id="{59395FB3-9C97-154F-86B2-7E381B951268}" type="slidenum">
              <a:rPr lang="en-US" smtClean="0"/>
              <a:pPr/>
              <a:t>19</a:t>
            </a:fld>
            <a:endParaRPr lang="en-US" dirty="0"/>
          </a:p>
        </p:txBody>
      </p:sp>
      <p:sp>
        <p:nvSpPr>
          <p:cNvPr id="5" name="Text Placeholder 4"/>
          <p:cNvSpPr>
            <a:spLocks noGrp="1"/>
          </p:cNvSpPr>
          <p:nvPr>
            <p:ph type="body" sz="quarter" idx="4294967295"/>
          </p:nvPr>
        </p:nvSpPr>
        <p:spPr>
          <a:xfrm>
            <a:off x="303290" y="1106488"/>
            <a:ext cx="5486400" cy="4125912"/>
          </a:xfrm>
        </p:spPr>
        <p:txBody>
          <a:bodyPr/>
          <a:lstStyle/>
          <a:p>
            <a:pPr>
              <a:spcBef>
                <a:spcPts val="0"/>
              </a:spcBef>
              <a:spcAft>
                <a:spcPts val="1200"/>
              </a:spcAft>
              <a:buClr>
                <a:schemeClr val="accent2"/>
              </a:buClr>
              <a:buSzPct val="25000"/>
            </a:pPr>
            <a:r>
              <a:rPr lang="en-US" sz="1400" dirty="0">
                <a:solidFill>
                  <a:srgbClr val="181818"/>
                </a:solidFill>
                <a:ea typeface="Helvetica" charset="0"/>
              </a:rPr>
              <a:t>The Integrated Marquee supports a tap-to-launch overlay containing vertical video, which plays in a portrait orientation rather than the typical landscape orientation. Recommended aspect ratio is 9:16.</a:t>
            </a:r>
          </a:p>
          <a:p>
            <a:pPr>
              <a:spcBef>
                <a:spcPts val="0"/>
              </a:spcBef>
              <a:spcAft>
                <a:spcPts val="1200"/>
              </a:spcAft>
              <a:buClr>
                <a:schemeClr val="accent2"/>
              </a:buClr>
              <a:buSzPct val="25000"/>
            </a:pPr>
            <a:r>
              <a:rPr lang="en-US" sz="1100" dirty="0">
                <a:solidFill>
                  <a:srgbClr val="181818"/>
                </a:solidFill>
                <a:ea typeface="Helvetica" charset="0"/>
              </a:rPr>
              <a:t>Benefits of vertical video ads include:</a:t>
            </a:r>
          </a:p>
          <a:p>
            <a:pPr marL="227013" indent="-227013">
              <a:spcBef>
                <a:spcPts val="0"/>
              </a:spcBef>
              <a:spcAft>
                <a:spcPts val="1200"/>
              </a:spcAft>
              <a:buClr>
                <a:srgbClr val="181818"/>
              </a:buClr>
              <a:buSzPct val="80000"/>
              <a:buFont typeface="Arial" panose="020B0604020202020204" pitchFamily="34" charset="0"/>
              <a:buChar char="•"/>
            </a:pPr>
            <a:r>
              <a:rPr lang="en-US" sz="1100" dirty="0">
                <a:solidFill>
                  <a:srgbClr val="181818"/>
                </a:solidFill>
                <a:ea typeface="Helvetica" charset="0"/>
              </a:rPr>
              <a:t>Vertical video leverages up to 100% of the phone’s real estate in portrait orientation versus 25% with horizontal video.</a:t>
            </a:r>
          </a:p>
          <a:p>
            <a:pPr marL="227013" indent="-227013">
              <a:spcBef>
                <a:spcPts val="0"/>
              </a:spcBef>
              <a:spcAft>
                <a:spcPts val="1200"/>
              </a:spcAft>
              <a:buClr>
                <a:srgbClr val="181818"/>
              </a:buClr>
              <a:buSzPct val="80000"/>
              <a:buFont typeface="Arial" panose="020B0604020202020204" pitchFamily="34" charset="0"/>
              <a:buChar char="•"/>
            </a:pPr>
            <a:r>
              <a:rPr lang="en-US" sz="1100" dirty="0">
                <a:solidFill>
                  <a:srgbClr val="181818"/>
                </a:solidFill>
                <a:ea typeface="Helvetica" charset="0"/>
              </a:rPr>
              <a:t>The format integrates well with The Weather Channel App, where consumers are used to viewing content in portrait orientation.</a:t>
            </a:r>
          </a:p>
          <a:p>
            <a:pPr marL="227013" indent="-227013">
              <a:spcBef>
                <a:spcPts val="0"/>
              </a:spcBef>
              <a:spcAft>
                <a:spcPts val="1200"/>
              </a:spcAft>
              <a:buClr>
                <a:srgbClr val="181818"/>
              </a:buClr>
              <a:buSzPct val="80000"/>
              <a:buFont typeface="Arial" panose="020B0604020202020204" pitchFamily="34" charset="0"/>
              <a:buChar char="•"/>
            </a:pPr>
            <a:r>
              <a:rPr lang="en-US" sz="1100" dirty="0">
                <a:solidFill>
                  <a:srgbClr val="181818"/>
                </a:solidFill>
                <a:ea typeface="Helvetica" charset="0"/>
              </a:rPr>
              <a:t>Users aren’t likely to rotate their phones to landscape mode to view ad content. Vertical video optimizes content to our users’ natural (vertical) hand position.</a:t>
            </a:r>
          </a:p>
        </p:txBody>
      </p:sp>
      <p:sp>
        <p:nvSpPr>
          <p:cNvPr id="14" name="Title 1">
            <a:extLst>
              <a:ext uri="{FF2B5EF4-FFF2-40B4-BE49-F238E27FC236}">
                <a16:creationId xmlns:a16="http://schemas.microsoft.com/office/drawing/2014/main" id="{75DB76F7-BE88-D044-A4F0-A94B37AC21BE}"/>
              </a:ext>
            </a:extLst>
          </p:cNvPr>
          <p:cNvSpPr txBox="1">
            <a:spLocks/>
          </p:cNvSpPr>
          <p:nvPr/>
        </p:nvSpPr>
        <p:spPr>
          <a:xfrm>
            <a:off x="303290" y="411480"/>
            <a:ext cx="5423963"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Vertical Video</a:t>
            </a:r>
          </a:p>
        </p:txBody>
      </p:sp>
      <p:sp>
        <p:nvSpPr>
          <p:cNvPr id="11" name="Rectangle 10">
            <a:extLst>
              <a:ext uri="{FF2B5EF4-FFF2-40B4-BE49-F238E27FC236}">
                <a16:creationId xmlns:a16="http://schemas.microsoft.com/office/drawing/2014/main" id="{0E36E29B-1E1E-564C-A6A8-2AA21A413D0F}"/>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6" name="Text Placeholder 4">
            <a:extLst>
              <a:ext uri="{FF2B5EF4-FFF2-40B4-BE49-F238E27FC236}">
                <a16:creationId xmlns:a16="http://schemas.microsoft.com/office/drawing/2014/main" id="{790634D5-D569-AD9F-4EAC-48D89033D098}"/>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7" name="Footer Placeholder 2">
            <a:extLst>
              <a:ext uri="{FF2B5EF4-FFF2-40B4-BE49-F238E27FC236}">
                <a16:creationId xmlns:a16="http://schemas.microsoft.com/office/drawing/2014/main" id="{758E9D24-25DF-BA4E-961D-A0702E0BD6AB}"/>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9" name="Picture 8">
            <a:extLst>
              <a:ext uri="{FF2B5EF4-FFF2-40B4-BE49-F238E27FC236}">
                <a16:creationId xmlns:a16="http://schemas.microsoft.com/office/drawing/2014/main" id="{814A1237-93C8-F9B9-6300-69167F1356DF}"/>
              </a:ext>
            </a:extLst>
          </p:cNvPr>
          <p:cNvPicPr>
            <a:picLocks noChangeAspect="1"/>
          </p:cNvPicPr>
          <p:nvPr/>
        </p:nvPicPr>
        <p:blipFill>
          <a:blip r:embed="rId6"/>
          <a:srcRect/>
          <a:stretch/>
        </p:blipFill>
        <p:spPr>
          <a:xfrm>
            <a:off x="7428204" y="-1"/>
            <a:ext cx="3431592" cy="6843147"/>
          </a:xfrm>
          <a:prstGeom prst="rect">
            <a:avLst/>
          </a:prstGeom>
        </p:spPr>
      </p:pic>
    </p:spTree>
    <p:extLst>
      <p:ext uri="{BB962C8B-B14F-4D97-AF65-F5344CB8AC3E}">
        <p14:creationId xmlns:p14="http://schemas.microsoft.com/office/powerpoint/2010/main" val="15551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B102D913-47A5-9249-9275-97D0D49328B7}"/>
              </a:ext>
            </a:extLst>
          </p:cNvPr>
          <p:cNvPicPr>
            <a:picLocks noGrp="1" noChangeAspect="1"/>
          </p:cNvPicPr>
          <p:nvPr>
            <p:ph type="pic" sz="quarter" idx="4294967295"/>
          </p:nvPr>
        </p:nvPicPr>
        <p:blipFill>
          <a:blip r:embed="rId2"/>
          <a:srcRect l="515" r="515"/>
          <a:stretch/>
        </p:blipFill>
        <p:spPr>
          <a:xfrm>
            <a:off x="6096000" y="0"/>
            <a:ext cx="6096000" cy="6858000"/>
          </a:xfrm>
          <a:prstGeom prst="rect">
            <a:avLst/>
          </a:prstGeom>
        </p:spPr>
      </p:pic>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304801" y="411163"/>
            <a:ext cx="5510213" cy="639762"/>
          </a:xfrm>
        </p:spPr>
        <p:txBody>
          <a:bodyPr/>
          <a:lstStyle/>
          <a:p>
            <a:r>
              <a:rPr lang="en-US" dirty="0">
                <a:solidFill>
                  <a:srgbClr val="161616"/>
                </a:solidFill>
              </a:rPr>
              <a:t>Overview</a:t>
            </a:r>
          </a:p>
        </p:txBody>
      </p:sp>
      <p:sp>
        <p:nvSpPr>
          <p:cNvPr id="7" name="Text Placeholder 5">
            <a:extLst>
              <a:ext uri="{FF2B5EF4-FFF2-40B4-BE49-F238E27FC236}">
                <a16:creationId xmlns:a16="http://schemas.microsoft.com/office/drawing/2014/main" id="{E70640E2-1162-4840-A6B3-FC57978FE21F}"/>
              </a:ext>
            </a:extLst>
          </p:cNvPr>
          <p:cNvSpPr txBox="1">
            <a:spLocks/>
          </p:cNvSpPr>
          <p:nvPr/>
        </p:nvSpPr>
        <p:spPr>
          <a:xfrm>
            <a:off x="304800" y="1123655"/>
            <a:ext cx="5452055" cy="4548861"/>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baseline="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The Integrated Marquee is The Weather Company’s premium native ad product. It combines brand imagery and messaging with real-time weather conditions to create stunning, contextually-relevant ads.</a:t>
            </a:r>
          </a:p>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This unit runs on The Weather Channel iOS and Android app home screens. As a platform that reaches 15 million+ daily users,* it is a highly effective space for brands to engage a massive audience. </a:t>
            </a:r>
          </a:p>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By default, the Integrated Marquee reflects the weather conditions and time of day in a user’s location — it can be further customized using our proprietary Adaptor logic and Weather Targeting platform. </a:t>
            </a:r>
          </a:p>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HTML5-based features such as video playback, animation, and expandable full-screen overlays are also available. </a:t>
            </a:r>
          </a:p>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Advertisers can choose the feature or combination of features that best suits their marketing goals.</a:t>
            </a:r>
          </a:p>
          <a:p>
            <a:pPr defTabSz="1219170">
              <a:spcBef>
                <a:spcPts val="1467"/>
              </a:spcBef>
            </a:pPr>
            <a:r>
              <a:rPr lang="en-US" sz="900" dirty="0">
                <a:solidFill>
                  <a:schemeClr val="accent1"/>
                </a:solidFill>
                <a:latin typeface="IBM Plex Sans" panose="020B0503050203000203" pitchFamily="34" charset="0"/>
              </a:rPr>
              <a:t>* Source: Qlik, US only, Q3 Avg. 2022</a:t>
            </a:r>
            <a:endParaRPr lang="en-US" kern="0" dirty="0">
              <a:solidFill>
                <a:srgbClr val="FFFFFF"/>
              </a:solidFill>
              <a:latin typeface="IBM Plex Sans" panose="020B0503050203000203" pitchFamily="34" charset="0"/>
              <a:ea typeface="Helvetica" charset="0"/>
              <a:cs typeface="Arial"/>
              <a:sym typeface="Arial"/>
            </a:endParaRPr>
          </a:p>
        </p:txBody>
      </p:sp>
      <p:sp>
        <p:nvSpPr>
          <p:cNvPr id="4" name="Slide Number Placeholder 3">
            <a:extLst>
              <a:ext uri="{FF2B5EF4-FFF2-40B4-BE49-F238E27FC236}">
                <a16:creationId xmlns:a16="http://schemas.microsoft.com/office/drawing/2014/main" id="{503E0283-4D3C-754C-8D73-9DF23C6FD0A1}"/>
              </a:ext>
            </a:extLst>
          </p:cNvPr>
          <p:cNvSpPr>
            <a:spLocks noGrp="1"/>
          </p:cNvSpPr>
          <p:nvPr>
            <p:ph type="sldNum" sz="quarter" idx="11"/>
          </p:nvPr>
        </p:nvSpPr>
        <p:spPr/>
        <p:txBody>
          <a:bodyPr/>
          <a:lstStyle/>
          <a:p>
            <a:fld id="{59395FB3-9C97-154F-86B2-7E381B951268}" type="slidenum">
              <a:rPr lang="en-US" smtClean="0"/>
              <a:pPr/>
              <a:t>2</a:t>
            </a:fld>
            <a:endParaRPr lang="en-US" dirty="0"/>
          </a:p>
        </p:txBody>
      </p:sp>
      <p:sp>
        <p:nvSpPr>
          <p:cNvPr id="8" name="Footer Placeholder 2">
            <a:extLst>
              <a:ext uri="{FF2B5EF4-FFF2-40B4-BE49-F238E27FC236}">
                <a16:creationId xmlns:a16="http://schemas.microsoft.com/office/drawing/2014/main" id="{770B34A0-DB0F-403D-3463-FBDFAC473383}"/>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854595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0723D1-66E1-6F68-35E1-FCB9809FA191}"/>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6" name="Picture 15">
            <a:extLst>
              <a:ext uri="{FF2B5EF4-FFF2-40B4-BE49-F238E27FC236}">
                <a16:creationId xmlns:a16="http://schemas.microsoft.com/office/drawing/2014/main" id="{FC70F3A5-A2FF-BE49-9062-1B512B6D6DC7}"/>
              </a:ext>
            </a:extLst>
          </p:cNvPr>
          <p:cNvPicPr>
            <a:picLocks noChangeAspect="1"/>
          </p:cNvPicPr>
          <p:nvPr/>
        </p:nvPicPr>
        <p:blipFill>
          <a:blip r:embed="rId3"/>
          <a:srcRect/>
          <a:stretch/>
        </p:blipFill>
        <p:spPr>
          <a:xfrm>
            <a:off x="6096000" y="0"/>
            <a:ext cx="6088876" cy="6857997"/>
          </a:xfrm>
          <a:prstGeom prst="rect">
            <a:avLst/>
          </a:prstGeom>
        </p:spPr>
      </p:pic>
      <p:sp>
        <p:nvSpPr>
          <p:cNvPr id="2" name="Title 1"/>
          <p:cNvSpPr>
            <a:spLocks noGrp="1"/>
          </p:cNvSpPr>
          <p:nvPr>
            <p:ph type="title"/>
          </p:nvPr>
        </p:nvSpPr>
        <p:spPr>
          <a:xfrm>
            <a:off x="304888" y="409694"/>
            <a:ext cx="5522976" cy="423755"/>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Click2Cart</a:t>
            </a:r>
            <a:r>
              <a:rPr lang="en-US" baseline="30000" dirty="0">
                <a:solidFill>
                  <a:srgbClr val="161616"/>
                </a:solidFill>
                <a:ea typeface="Helvetica" charset="0"/>
                <a:cs typeface="Arial" panose="020B0604020202020204" pitchFamily="34" charset="0"/>
                <a:sym typeface="Arial"/>
              </a:rPr>
              <a:t>®</a:t>
            </a:r>
            <a:endParaRPr lang="en-US" baseline="30000" dirty="0">
              <a:solidFill>
                <a:srgbClr val="161616"/>
              </a:solidFill>
              <a:ea typeface="Helvetica" charset="0"/>
              <a:cs typeface="Arial" panose="020B0604020202020204" pitchFamily="34" charset="0"/>
            </a:endParaRPr>
          </a:p>
        </p:txBody>
      </p:sp>
      <p:sp>
        <p:nvSpPr>
          <p:cNvPr id="17" name="Text Placeholder 4">
            <a:extLst>
              <a:ext uri="{FF2B5EF4-FFF2-40B4-BE49-F238E27FC236}">
                <a16:creationId xmlns:a16="http://schemas.microsoft.com/office/drawing/2014/main" id="{488284B1-E633-6C42-858A-5247850A240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19" name="Text Placeholder 4">
            <a:extLst>
              <a:ext uri="{FF2B5EF4-FFF2-40B4-BE49-F238E27FC236}">
                <a16:creationId xmlns:a16="http://schemas.microsoft.com/office/drawing/2014/main" id="{4C9A11AE-F9A6-0846-B089-B56FA9BA917A}"/>
              </a:ext>
            </a:extLst>
          </p:cNvPr>
          <p:cNvSpPr txBox="1">
            <a:spLocks/>
          </p:cNvSpPr>
          <p:nvPr/>
        </p:nvSpPr>
        <p:spPr>
          <a:xfrm>
            <a:off x="304888" y="1105638"/>
            <a:ext cx="5384712" cy="5097142"/>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900"/>
              </a:spcAft>
              <a:buClr>
                <a:schemeClr val="accent2"/>
              </a:buClr>
              <a:buSzPct val="25000"/>
            </a:pPr>
            <a:r>
              <a:rPr lang="en-US" sz="1400" kern="0" dirty="0">
                <a:solidFill>
                  <a:srgbClr val="161616"/>
                </a:solidFill>
                <a:latin typeface="IBM Plex Sans" panose="020B0503050203000203" pitchFamily="34" charset="0"/>
              </a:rPr>
              <a:t>Click2Cart is an e-commerce add-on for our premium ad product offerings that places products directly into retailer shopping carts. </a:t>
            </a:r>
          </a:p>
          <a:p>
            <a:pPr>
              <a:spcBef>
                <a:spcPts val="0"/>
              </a:spcBef>
              <a:spcAft>
                <a:spcPts val="900"/>
              </a:spcAft>
              <a:buClr>
                <a:schemeClr val="accent2"/>
              </a:buClr>
              <a:buSzPct val="25000"/>
            </a:pPr>
            <a:r>
              <a:rPr lang="en-US" sz="1200" kern="0" dirty="0">
                <a:solidFill>
                  <a:srgbClr val="161616"/>
                </a:solidFill>
                <a:latin typeface="IBM Plex Sans" panose="020B0503050203000203" pitchFamily="34" charset="0"/>
              </a:rPr>
              <a:t>There are several Click2Cart options, each with their own use-case: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A) Single-Retailer Direct</a:t>
            </a:r>
            <a:r>
              <a:rPr lang="en-US" sz="9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1-click, ~90% carting success rate</a:t>
            </a:r>
            <a:br>
              <a:rPr lang="en-US" sz="900" kern="0" dirty="0">
                <a:solidFill>
                  <a:srgbClr val="525252"/>
                </a:solidFill>
                <a:latin typeface="IBM Plex Sans" panose="020B0503050203000203" pitchFamily="34" charset="0"/>
              </a:rPr>
            </a:br>
            <a:r>
              <a:rPr lang="en-US" sz="1200" kern="0" dirty="0">
                <a:solidFill>
                  <a:srgbClr val="161616"/>
                </a:solidFill>
                <a:latin typeface="IBM Plex Sans" panose="020B0503050203000203" pitchFamily="34" charset="0"/>
              </a:rPr>
              <a:t>One CTA drives directly to a retailer cart. The simplicity of this option tends to yield the highest overall performance.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B) Multi-Retailer Direct</a:t>
            </a:r>
            <a:r>
              <a:rPr lang="en-US" sz="9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1-click, ~90% carting success rate</a:t>
            </a:r>
            <a:br>
              <a:rPr lang="en-US" sz="900" kern="0" dirty="0">
                <a:solidFill>
                  <a:srgbClr val="767676"/>
                </a:solidFill>
                <a:latin typeface="IBM Plex Sans" panose="020B0503050203000203" pitchFamily="34" charset="0"/>
              </a:rPr>
            </a:br>
            <a:r>
              <a:rPr lang="en-US" sz="1200" kern="0" dirty="0">
                <a:solidFill>
                  <a:srgbClr val="161616"/>
                </a:solidFill>
                <a:latin typeface="IBM Plex Sans" panose="020B0503050203000203" pitchFamily="34" charset="0"/>
              </a:rPr>
              <a:t>Multiple CTAs (3–5) are presented, each driving directly to a retailer cart. Requires dedicating a significant portion of the ad composition to the Click2Cart user interface.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C) Multi-Retailer Menu</a:t>
            </a:r>
            <a:r>
              <a:rPr lang="en-US" sz="12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2-click, 2–20% carting success rate</a:t>
            </a:r>
            <a:br>
              <a:rPr lang="en-US" sz="900" kern="0" dirty="0">
                <a:solidFill>
                  <a:srgbClr val="161616"/>
                </a:solidFill>
                <a:latin typeface="IBM Plex Sans" panose="020B0503050203000203" pitchFamily="34" charset="0"/>
              </a:rPr>
            </a:br>
            <a:r>
              <a:rPr lang="en-US" sz="1200" kern="0" dirty="0">
                <a:solidFill>
                  <a:srgbClr val="161616"/>
                </a:solidFill>
                <a:latin typeface="IBM Plex Sans" panose="020B0503050203000203" pitchFamily="34" charset="0"/>
              </a:rPr>
              <a:t>Multiple retailer options (3–5) are revealed via a menu CTA. This interaction model requires less space in the initial ad composition but typically results in a lower carting rate than a 1-click direct model.</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rPr>
              <a:t>D) Multi-Retailer Window</a:t>
            </a:r>
            <a:r>
              <a:rPr lang="en-US" sz="1200" kern="0" dirty="0">
                <a:solidFill>
                  <a:srgbClr val="161616"/>
                </a:solidFill>
                <a:latin typeface="IBM Plex Sans" panose="020B0503050203000203" pitchFamily="34" charset="0"/>
              </a:rPr>
              <a:t>  </a:t>
            </a:r>
            <a:r>
              <a:rPr lang="en-US" sz="900" kern="0" dirty="0">
                <a:solidFill>
                  <a:srgbClr val="767676"/>
                </a:solidFill>
                <a:latin typeface="IBM Plex Sans" panose="020B0503050203000203" pitchFamily="34" charset="0"/>
              </a:rPr>
              <a:t>2-click, 2–20% carting success rate</a:t>
            </a:r>
            <a:br>
              <a:rPr lang="en-US" sz="900" kern="0" dirty="0">
                <a:solidFill>
                  <a:srgbClr val="525252"/>
                </a:solidFill>
                <a:latin typeface="IBM Plex Sans" panose="020B0503050203000203" pitchFamily="34" charset="0"/>
              </a:rPr>
            </a:br>
            <a:r>
              <a:rPr lang="en-US" sz="1200" kern="0" dirty="0">
                <a:solidFill>
                  <a:srgbClr val="161616"/>
                </a:solidFill>
                <a:latin typeface="IBM Plex Sans" panose="020B0503050203000203" pitchFamily="34" charset="0"/>
              </a:rPr>
              <a:t>Upon user interaction, multiple retailer and/or product options are presented in an overlay screen (app) or new browser tab (web). This interaction model requires less space in the initial ad composition but typically results in a lower carting rate than a 1-click direct model.</a:t>
            </a:r>
          </a:p>
          <a:p>
            <a:pPr>
              <a:spcBef>
                <a:spcPts val="0"/>
              </a:spcBef>
              <a:spcAft>
                <a:spcPts val="900"/>
              </a:spcAft>
              <a:buClr>
                <a:schemeClr val="accent2"/>
              </a:buClr>
              <a:buSzPct val="25000"/>
            </a:pPr>
            <a:r>
              <a:rPr lang="en-US" sz="900" kern="0" dirty="0">
                <a:solidFill>
                  <a:srgbClr val="767676"/>
                </a:solidFill>
                <a:latin typeface="IBM Plex Sans" panose="020B0503050203000203" pitchFamily="34" charset="0"/>
              </a:rPr>
              <a:t>Retailer and product information will be required prior to the production phase of the unit.</a:t>
            </a:r>
          </a:p>
        </p:txBody>
      </p:sp>
      <p:sp>
        <p:nvSpPr>
          <p:cNvPr id="3" name="Slide Number Placeholder 2">
            <a:extLst>
              <a:ext uri="{FF2B5EF4-FFF2-40B4-BE49-F238E27FC236}">
                <a16:creationId xmlns:a16="http://schemas.microsoft.com/office/drawing/2014/main" id="{04A3F012-D570-A446-A1C6-26807C57152C}"/>
              </a:ext>
            </a:extLst>
          </p:cNvPr>
          <p:cNvSpPr>
            <a:spLocks noGrp="1"/>
          </p:cNvSpPr>
          <p:nvPr>
            <p:ph type="sldNum" sz="quarter" idx="11"/>
          </p:nvPr>
        </p:nvSpPr>
        <p:spPr/>
        <p:txBody>
          <a:bodyPr/>
          <a:lstStyle/>
          <a:p>
            <a:fld id="{59395FB3-9C97-154F-86B2-7E381B951268}" type="slidenum">
              <a:rPr lang="en-US" smtClean="0"/>
              <a:pPr/>
              <a:t>20</a:t>
            </a:fld>
            <a:endParaRPr lang="en-US" dirty="0"/>
          </a:p>
        </p:txBody>
      </p:sp>
      <p:sp>
        <p:nvSpPr>
          <p:cNvPr id="9" name="Text Placeholder 4">
            <a:extLst>
              <a:ext uri="{FF2B5EF4-FFF2-40B4-BE49-F238E27FC236}">
                <a16:creationId xmlns:a16="http://schemas.microsoft.com/office/drawing/2014/main" id="{65E8B4E6-74F8-C54B-9110-BB4F923154CC}"/>
              </a:ext>
            </a:extLst>
          </p:cNvPr>
          <p:cNvSpPr txBox="1">
            <a:spLocks/>
          </p:cNvSpPr>
          <p:nvPr/>
        </p:nvSpPr>
        <p:spPr>
          <a:xfrm>
            <a:off x="6234265" y="123402"/>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buClr>
                <a:schemeClr val="accent2"/>
              </a:buClr>
              <a:buSzPct val="25000"/>
            </a:pPr>
            <a:r>
              <a:rPr lang="en-US" sz="900" b="1" kern="0" dirty="0">
                <a:latin typeface="IBM Plex Sans" panose="020B0503050203000203" pitchFamily="34" charset="0"/>
              </a:rPr>
              <a:t>A) Single-Retailer Direct</a:t>
            </a:r>
            <a:r>
              <a:rPr lang="en-US" sz="900" kern="0" dirty="0">
                <a:latin typeface="IBM Plex Sans" panose="020B0503050203000203" pitchFamily="34" charset="0"/>
              </a:rPr>
              <a:t>  </a:t>
            </a:r>
          </a:p>
          <a:p>
            <a:pP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1-click, ~90% CSR</a:t>
            </a:r>
          </a:p>
        </p:txBody>
      </p:sp>
      <p:sp>
        <p:nvSpPr>
          <p:cNvPr id="10" name="Text Placeholder 4">
            <a:extLst>
              <a:ext uri="{FF2B5EF4-FFF2-40B4-BE49-F238E27FC236}">
                <a16:creationId xmlns:a16="http://schemas.microsoft.com/office/drawing/2014/main" id="{10762A24-CB66-A54B-A76A-F4843CC8D8EE}"/>
              </a:ext>
            </a:extLst>
          </p:cNvPr>
          <p:cNvSpPr txBox="1">
            <a:spLocks/>
          </p:cNvSpPr>
          <p:nvPr/>
        </p:nvSpPr>
        <p:spPr>
          <a:xfrm>
            <a:off x="10152296" y="123402"/>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lgn="r">
              <a:spcBef>
                <a:spcPts val="0"/>
              </a:spcBef>
              <a:spcAft>
                <a:spcPts val="0"/>
              </a:spcAft>
              <a:buClr>
                <a:schemeClr val="accent2"/>
              </a:buClr>
              <a:buSzPct val="25000"/>
            </a:pPr>
            <a:r>
              <a:rPr lang="en-US" sz="900" b="1" kern="0" dirty="0">
                <a:latin typeface="IBM Plex Sans" panose="020B0503050203000203" pitchFamily="34" charset="0"/>
              </a:rPr>
              <a:t>B) Multi-Retailer Direct</a:t>
            </a:r>
            <a:r>
              <a:rPr lang="en-US" sz="900" kern="0" dirty="0">
                <a:latin typeface="IBM Plex Sans" panose="020B0503050203000203" pitchFamily="34" charset="0"/>
              </a:rPr>
              <a:t>  </a:t>
            </a:r>
          </a:p>
          <a:p>
            <a:pPr algn="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1-click, ~90% CSR</a:t>
            </a:r>
          </a:p>
        </p:txBody>
      </p:sp>
      <p:sp>
        <p:nvSpPr>
          <p:cNvPr id="11" name="Text Placeholder 4">
            <a:extLst>
              <a:ext uri="{FF2B5EF4-FFF2-40B4-BE49-F238E27FC236}">
                <a16:creationId xmlns:a16="http://schemas.microsoft.com/office/drawing/2014/main" id="{C3C76425-FA31-2340-9797-59A7C87EF354}"/>
              </a:ext>
            </a:extLst>
          </p:cNvPr>
          <p:cNvSpPr txBox="1">
            <a:spLocks/>
          </p:cNvSpPr>
          <p:nvPr/>
        </p:nvSpPr>
        <p:spPr>
          <a:xfrm>
            <a:off x="6234265" y="3584233"/>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buClr>
                <a:schemeClr val="accent2"/>
              </a:buClr>
              <a:buSzPct val="25000"/>
            </a:pPr>
            <a:r>
              <a:rPr lang="en-US" sz="900" b="1" kern="0" dirty="0">
                <a:latin typeface="IBM Plex Sans" panose="020B0503050203000203" pitchFamily="34" charset="0"/>
              </a:rPr>
              <a:t>C) Multi-Retailer Menu</a:t>
            </a:r>
            <a:r>
              <a:rPr lang="en-US" sz="900" kern="0" dirty="0">
                <a:latin typeface="IBM Plex Sans" panose="020B0503050203000203" pitchFamily="34" charset="0"/>
              </a:rPr>
              <a:t> </a:t>
            </a:r>
          </a:p>
          <a:p>
            <a:pP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2-click, 2–20% CSR</a:t>
            </a:r>
          </a:p>
        </p:txBody>
      </p:sp>
      <p:sp>
        <p:nvSpPr>
          <p:cNvPr id="12" name="Text Placeholder 4">
            <a:extLst>
              <a:ext uri="{FF2B5EF4-FFF2-40B4-BE49-F238E27FC236}">
                <a16:creationId xmlns:a16="http://schemas.microsoft.com/office/drawing/2014/main" id="{BD081325-4443-A748-B09B-D8D6D08E3A26}"/>
              </a:ext>
            </a:extLst>
          </p:cNvPr>
          <p:cNvSpPr txBox="1">
            <a:spLocks/>
          </p:cNvSpPr>
          <p:nvPr/>
        </p:nvSpPr>
        <p:spPr>
          <a:xfrm>
            <a:off x="10152296" y="3584233"/>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lgn="r">
              <a:spcBef>
                <a:spcPts val="0"/>
              </a:spcBef>
              <a:spcAft>
                <a:spcPts val="0"/>
              </a:spcAft>
              <a:buClr>
                <a:schemeClr val="accent2"/>
              </a:buClr>
              <a:buSzPct val="25000"/>
            </a:pPr>
            <a:r>
              <a:rPr lang="en-US" sz="900" b="1" kern="0" dirty="0">
                <a:latin typeface="IBM Plex Sans" panose="020B0503050203000203" pitchFamily="34" charset="0"/>
              </a:rPr>
              <a:t>D) Multi-Retailer Window</a:t>
            </a:r>
            <a:r>
              <a:rPr lang="en-US" sz="900" kern="0" dirty="0">
                <a:latin typeface="IBM Plex Sans" panose="020B0503050203000203" pitchFamily="34" charset="0"/>
              </a:rPr>
              <a:t>  </a:t>
            </a:r>
          </a:p>
          <a:p>
            <a:pPr algn="r">
              <a:spcBef>
                <a:spcPts val="0"/>
              </a:spcBef>
              <a:spcAft>
                <a:spcPts val="0"/>
              </a:spcAft>
              <a:buClr>
                <a:schemeClr val="accent2"/>
              </a:buClr>
              <a:buSzPct val="25000"/>
            </a:pPr>
            <a:r>
              <a:rPr lang="en-US" sz="800" kern="0" dirty="0">
                <a:solidFill>
                  <a:srgbClr val="321260"/>
                </a:solidFill>
                <a:latin typeface="IBM Plex Sans" panose="020B0503050203000203" pitchFamily="34" charset="0"/>
              </a:rPr>
              <a:t>2-click, 2–20% CSR</a:t>
            </a:r>
          </a:p>
        </p:txBody>
      </p:sp>
      <p:sp>
        <p:nvSpPr>
          <p:cNvPr id="6" name="Footer Placeholder 2">
            <a:extLst>
              <a:ext uri="{FF2B5EF4-FFF2-40B4-BE49-F238E27FC236}">
                <a16:creationId xmlns:a16="http://schemas.microsoft.com/office/drawing/2014/main" id="{60FA6E52-AD41-6B76-43DE-F33A4A1CB53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578877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F66C1A-B0DF-3B89-0C5A-73F733732D37}"/>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15" name="Picture 14">
            <a:extLst>
              <a:ext uri="{FF2B5EF4-FFF2-40B4-BE49-F238E27FC236}">
                <a16:creationId xmlns:a16="http://schemas.microsoft.com/office/drawing/2014/main" id="{6BE671D6-10B4-8A99-0A54-745138EC3DD0}"/>
              </a:ext>
            </a:extLst>
          </p:cNvPr>
          <p:cNvPicPr>
            <a:picLocks noChangeAspect="1"/>
          </p:cNvPicPr>
          <p:nvPr/>
        </p:nvPicPr>
        <p:blipFill>
          <a:blip r:embed="rId3"/>
          <a:srcRect/>
          <a:stretch/>
        </p:blipFill>
        <p:spPr>
          <a:xfrm>
            <a:off x="7120165" y="286720"/>
            <a:ext cx="4047670" cy="5828644"/>
          </a:xfrm>
          <a:prstGeom prst="rect">
            <a:avLst/>
          </a:prstGeom>
        </p:spPr>
      </p:pic>
      <p:sp>
        <p:nvSpPr>
          <p:cNvPr id="4" name="Slide Number Placeholder 3">
            <a:extLst>
              <a:ext uri="{FF2B5EF4-FFF2-40B4-BE49-F238E27FC236}">
                <a16:creationId xmlns:a16="http://schemas.microsoft.com/office/drawing/2014/main" id="{C2110E80-B4CC-4D48-AD95-B70F4E3C1A5D}"/>
              </a:ext>
            </a:extLst>
          </p:cNvPr>
          <p:cNvSpPr>
            <a:spLocks noGrp="1"/>
          </p:cNvSpPr>
          <p:nvPr>
            <p:ph type="sldNum" sz="quarter" idx="11"/>
          </p:nvPr>
        </p:nvSpPr>
        <p:spPr/>
        <p:txBody>
          <a:bodyPr/>
          <a:lstStyle/>
          <a:p>
            <a:fld id="{59395FB3-9C97-154F-86B2-7E381B951268}" type="slidenum">
              <a:rPr lang="en-US" smtClean="0">
                <a:solidFill>
                  <a:srgbClr val="161616"/>
                </a:solidFill>
              </a:rPr>
              <a:pPr/>
              <a:t>21</a:t>
            </a:fld>
            <a:endParaRPr lang="en-US" dirty="0">
              <a:solidFill>
                <a:srgbClr val="161616"/>
              </a:solidFill>
            </a:endParaRPr>
          </a:p>
        </p:txBody>
      </p:sp>
      <p:sp>
        <p:nvSpPr>
          <p:cNvPr id="5" name="Text Placeholder 4"/>
          <p:cNvSpPr>
            <a:spLocks noGrp="1"/>
          </p:cNvSpPr>
          <p:nvPr>
            <p:ph type="body" sz="quarter" idx="4294967295"/>
          </p:nvPr>
        </p:nvSpPr>
        <p:spPr>
          <a:xfrm>
            <a:off x="304888" y="1123950"/>
            <a:ext cx="5444099" cy="4864100"/>
          </a:xfrm>
        </p:spPr>
        <p:txBody>
          <a:bodyPr/>
          <a:lstStyle/>
          <a:p>
            <a:pPr>
              <a:spcBef>
                <a:spcPts val="0"/>
              </a:spcBef>
              <a:spcAft>
                <a:spcPts val="1200"/>
              </a:spcAft>
              <a:buClr>
                <a:schemeClr val="accent2"/>
              </a:buClr>
              <a:buSzPct val="25000"/>
            </a:pPr>
            <a:r>
              <a:rPr lang="en-US" sz="1400" dirty="0">
                <a:solidFill>
                  <a:srgbClr val="161616"/>
                </a:solidFill>
                <a:ea typeface="Helvetica" charset="0"/>
              </a:rPr>
              <a:t>The Integrated Marquee ad unit consists of two parts:</a:t>
            </a:r>
          </a:p>
          <a:p>
            <a:pPr marL="285750" indent="-285750">
              <a:spcBef>
                <a:spcPts val="0"/>
              </a:spcBef>
              <a:spcAft>
                <a:spcPts val="1200"/>
              </a:spcAft>
              <a:buClr>
                <a:srgbClr val="161616"/>
              </a:buClr>
              <a:buSzPct val="80000"/>
              <a:buFont typeface="Arial" panose="020B0604020202020204" pitchFamily="34" charset="0"/>
              <a:buChar char="•"/>
            </a:pPr>
            <a:r>
              <a:rPr lang="en-US" sz="1400" dirty="0">
                <a:solidFill>
                  <a:srgbClr val="161616"/>
                </a:solidFill>
                <a:ea typeface="Helvetica" charset="0"/>
              </a:rPr>
              <a:t>An </a:t>
            </a:r>
            <a:r>
              <a:rPr lang="en-US" sz="1400" dirty="0">
                <a:solidFill>
                  <a:srgbClr val="161616"/>
                </a:solidFill>
                <a:highlight>
                  <a:srgbClr val="00FF00"/>
                </a:highlight>
                <a:ea typeface="Helvetica" charset="0"/>
              </a:rPr>
              <a:t> HTML5 layer </a:t>
            </a:r>
            <a:r>
              <a:rPr lang="en-US" sz="1400" dirty="0">
                <a:solidFill>
                  <a:srgbClr val="161616"/>
                </a:solidFill>
                <a:ea typeface="Helvetica" charset="0"/>
              </a:rPr>
              <a:t> that houses all brand elements and interactive features. This is the brand area.</a:t>
            </a:r>
            <a:endParaRPr lang="en-US" sz="1200" i="1" dirty="0">
              <a:solidFill>
                <a:srgbClr val="161616"/>
              </a:solidFill>
              <a:ea typeface="Helvetica" charset="0"/>
            </a:endParaRPr>
          </a:p>
          <a:p>
            <a:pPr marL="285750" indent="-285750">
              <a:spcBef>
                <a:spcPts val="0"/>
              </a:spcBef>
              <a:spcAft>
                <a:spcPts val="1200"/>
              </a:spcAft>
              <a:buClr>
                <a:srgbClr val="161616"/>
              </a:buClr>
              <a:buSzPct val="80000"/>
              <a:buFont typeface="Arial" panose="020B0604020202020204" pitchFamily="34" charset="0"/>
              <a:buChar char="•"/>
            </a:pPr>
            <a:r>
              <a:rPr lang="en-US" sz="1400" dirty="0">
                <a:solidFill>
                  <a:srgbClr val="161616"/>
                </a:solidFill>
                <a:ea typeface="Helvetica" charset="0"/>
              </a:rPr>
              <a:t>A full-bleed background visual that extends behind the app’s user interface.</a:t>
            </a:r>
            <a:endParaRPr lang="en-US" sz="1200" i="1" dirty="0">
              <a:solidFill>
                <a:srgbClr val="161616"/>
              </a:solidFill>
              <a:ea typeface="Helvetica" charset="0"/>
            </a:endParaRPr>
          </a:p>
          <a:p>
            <a:pPr>
              <a:spcBef>
                <a:spcPts val="0"/>
              </a:spcBef>
              <a:spcAft>
                <a:spcPts val="1200"/>
              </a:spcAft>
              <a:buClr>
                <a:schemeClr val="bg1"/>
              </a:buClr>
              <a:buSzPct val="80000"/>
            </a:pPr>
            <a:r>
              <a:rPr lang="en-US" sz="1400" dirty="0">
                <a:solidFill>
                  <a:srgbClr val="161616"/>
                </a:solidFill>
                <a:ea typeface="Helvetica" charset="0"/>
              </a:rPr>
              <a:t>Each build includes one layout optimized for smaller devices and one layout optimized for regular-to-large devices.</a:t>
            </a:r>
          </a:p>
        </p:txBody>
      </p:sp>
      <p:sp>
        <p:nvSpPr>
          <p:cNvPr id="6" name="Footer Placeholder 2">
            <a:extLst>
              <a:ext uri="{FF2B5EF4-FFF2-40B4-BE49-F238E27FC236}">
                <a16:creationId xmlns:a16="http://schemas.microsoft.com/office/drawing/2014/main" id="{01E261D2-812C-39FE-0796-A3CA4EFF029B}"/>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10" name="TextBox 9">
            <a:extLst>
              <a:ext uri="{FF2B5EF4-FFF2-40B4-BE49-F238E27FC236}">
                <a16:creationId xmlns:a16="http://schemas.microsoft.com/office/drawing/2014/main" id="{E86519E1-0A72-1C98-9027-7B0ADF2B285D}"/>
              </a:ext>
            </a:extLst>
          </p:cNvPr>
          <p:cNvSpPr txBox="1"/>
          <p:nvPr/>
        </p:nvSpPr>
        <p:spPr>
          <a:xfrm>
            <a:off x="7826829" y="6161443"/>
            <a:ext cx="1317170" cy="44467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u="none" strike="noStrike" kern="1200" cap="none" spc="-5" normalizeH="0" baseline="0" noProof="0" dirty="0">
                <a:ln>
                  <a:noFill/>
                </a:ln>
                <a:solidFill>
                  <a:srgbClr val="767676"/>
                </a:solidFill>
                <a:effectLst/>
                <a:uLnTx/>
                <a:uFillTx/>
                <a:latin typeface="IBM Plex Sans" panose="020B0503050203000203" pitchFamily="34" charset="0"/>
                <a:ea typeface="+mn-ea"/>
                <a:cs typeface="Arial" panose="020B0604020202020204" pitchFamily="34" charset="0"/>
              </a:rPr>
              <a:t>Small Device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u="none" strike="noStrike" kern="0" cap="none" spc="0" normalizeH="0" baseline="0" noProof="0" dirty="0">
                <a:ln>
                  <a:noFill/>
                </a:ln>
                <a:solidFill>
                  <a:srgbClr val="00FF00"/>
                </a:solidFill>
                <a:effectLst/>
                <a:highlight>
                  <a:srgbClr val="00FF00"/>
                </a:highlight>
                <a:uLnTx/>
                <a:uFillTx/>
                <a:latin typeface="IBM Plex Sans" panose="020B0503050203000203" pitchFamily="34" charset="0"/>
                <a:ea typeface="+mn-ea"/>
                <a:cs typeface="Arial" panose="020B0604020202020204" pitchFamily="34" charset="0"/>
              </a:rPr>
              <a:t>–</a:t>
            </a:r>
            <a:r>
              <a:rPr kumimoji="0" lang="en-US" sz="1000" u="none" strike="noStrike" kern="0" cap="none" spc="0" normalizeH="0" baseline="0" noProof="0" dirty="0">
                <a:ln>
                  <a:noFill/>
                </a:ln>
                <a:solidFill>
                  <a:srgbClr val="767676"/>
                </a:solidFill>
                <a:effectLst/>
                <a:highlight>
                  <a:srgbClr val="00FF00"/>
                </a:highlight>
                <a:uLnTx/>
                <a:uFillTx/>
                <a:latin typeface="IBM Plex Sans" panose="020B0503050203000203" pitchFamily="34" charset="0"/>
                <a:ea typeface="+mn-ea"/>
                <a:cs typeface="Arial" panose="020B0604020202020204" pitchFamily="34" charset="0"/>
              </a:rPr>
              <a:t>320x190</a:t>
            </a:r>
            <a:r>
              <a:rPr kumimoji="0" lang="en-US" sz="1000" u="none" strike="noStrike" kern="0" cap="none" spc="0" normalizeH="0" noProof="0" dirty="0">
                <a:ln>
                  <a:noFill/>
                </a:ln>
                <a:solidFill>
                  <a:srgbClr val="00FF00"/>
                </a:solidFill>
                <a:effectLst/>
                <a:highlight>
                  <a:srgbClr val="00FF00"/>
                </a:highlight>
                <a:uLnTx/>
                <a:uFillTx/>
                <a:latin typeface="IBM Plex Sans" panose="020B0503050203000203" pitchFamily="34" charset="0"/>
                <a:ea typeface="+mn-ea"/>
                <a:cs typeface="Arial" panose="020B0604020202020204" pitchFamily="34" charset="0"/>
              </a:rPr>
              <a:t>–</a:t>
            </a:r>
            <a:endParaRPr kumimoji="0" lang="en-US" sz="1000" u="none" strike="noStrike" kern="0" cap="none" spc="0" normalizeH="0" baseline="0" noProof="0" dirty="0">
              <a:ln>
                <a:noFill/>
              </a:ln>
              <a:solidFill>
                <a:srgbClr val="00FF00"/>
              </a:solidFill>
              <a:effectLst/>
              <a:uLnTx/>
              <a:uFillTx/>
              <a:latin typeface="IBM Plex Sans" panose="020B0503050203000203"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2E25B06-2C1D-9BC4-0371-6D8EB90FDA7D}"/>
              </a:ext>
            </a:extLst>
          </p:cNvPr>
          <p:cNvSpPr txBox="1"/>
          <p:nvPr/>
        </p:nvSpPr>
        <p:spPr>
          <a:xfrm>
            <a:off x="9144000" y="6161443"/>
            <a:ext cx="1317171" cy="44467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u="none" strike="noStrike" kern="1200" cap="none" spc="-5" normalizeH="0" baseline="0" noProof="0" dirty="0">
                <a:ln>
                  <a:noFill/>
                </a:ln>
                <a:solidFill>
                  <a:srgbClr val="767676"/>
                </a:solidFill>
                <a:effectLst/>
                <a:uLnTx/>
                <a:uFillTx/>
                <a:latin typeface="IBM Plex Sans" panose="020B0503050203000203" pitchFamily="34" charset="0"/>
                <a:ea typeface="+mn-ea"/>
                <a:cs typeface="Arial" panose="020B0604020202020204" pitchFamily="34" charset="0"/>
              </a:rPr>
              <a:t>Large Device</a:t>
            </a:r>
            <a:endParaRPr kumimoji="0" lang="en-US" sz="1000" u="none" strike="noStrike" kern="0" cap="none" spc="0" normalizeH="0" baseline="0" noProof="0" dirty="0">
              <a:ln>
                <a:noFill/>
              </a:ln>
              <a:solidFill>
                <a:srgbClr val="767676"/>
              </a:solidFill>
              <a:effectLst/>
              <a:uLnTx/>
              <a:uFillTx/>
              <a:latin typeface="IBM Plex Sans" panose="020B0503050203000203" pitchFamily="34" charset="0"/>
              <a:ea typeface="Helvetica" charset="0"/>
              <a:cs typeface="Arial" panose="020B0604020202020204" pitchFamily="34" charset="0"/>
            </a:endParaRPr>
          </a:p>
          <a:p>
            <a:pPr lvl="0" algn="ctr">
              <a:lnSpc>
                <a:spcPct val="120000"/>
              </a:lnSpc>
              <a:defRPr/>
            </a:pPr>
            <a:r>
              <a:rPr lang="en-US" sz="1000" kern="0" dirty="0">
                <a:solidFill>
                  <a:srgbClr val="00FF00"/>
                </a:solidFill>
                <a:highlight>
                  <a:srgbClr val="00FF00"/>
                </a:highlight>
                <a:latin typeface="IBM Plex Sans" panose="020B0503050203000203" pitchFamily="34" charset="0"/>
                <a:cs typeface="Arial" panose="020B0604020202020204" pitchFamily="34" charset="0"/>
              </a:rPr>
              <a:t>–</a:t>
            </a:r>
            <a:r>
              <a:rPr lang="en-US" sz="1000" kern="0" dirty="0">
                <a:solidFill>
                  <a:srgbClr val="767676"/>
                </a:solidFill>
                <a:highlight>
                  <a:srgbClr val="00FF00"/>
                </a:highlight>
                <a:latin typeface="IBM Plex Sans" panose="020B0503050203000203" pitchFamily="34" charset="0"/>
                <a:cs typeface="Arial" panose="020B0604020202020204" pitchFamily="34" charset="0"/>
              </a:rPr>
              <a:t>360x190</a:t>
            </a:r>
            <a:r>
              <a:rPr lang="en-US" sz="1000" kern="0" dirty="0">
                <a:solidFill>
                  <a:srgbClr val="00FF00"/>
                </a:solidFill>
                <a:highlight>
                  <a:srgbClr val="00FF00"/>
                </a:highlight>
                <a:latin typeface="IBM Plex Sans" panose="020B0503050203000203" pitchFamily="34" charset="0"/>
                <a:cs typeface="Arial" panose="020B0604020202020204" pitchFamily="34" charset="0"/>
              </a:rPr>
              <a:t>–</a:t>
            </a:r>
            <a:endParaRPr lang="en-US" sz="1000" kern="0" dirty="0">
              <a:solidFill>
                <a:srgbClr val="00FF00"/>
              </a:solidFill>
              <a:latin typeface="IBM Plex Sans" panose="020B0503050203000203" pitchFamily="34" charset="0"/>
              <a:cs typeface="Arial" panose="020B0604020202020204" pitchFamily="34" charset="0"/>
            </a:endParaRPr>
          </a:p>
        </p:txBody>
      </p:sp>
      <p:sp>
        <p:nvSpPr>
          <p:cNvPr id="13" name="Title 1">
            <a:extLst>
              <a:ext uri="{FF2B5EF4-FFF2-40B4-BE49-F238E27FC236}">
                <a16:creationId xmlns:a16="http://schemas.microsoft.com/office/drawing/2014/main" id="{46AEF605-C8D7-380A-8222-EE952C0C9027}"/>
              </a:ext>
            </a:extLst>
          </p:cNvPr>
          <p:cNvSpPr txBox="1">
            <a:spLocks/>
          </p:cNvSpPr>
          <p:nvPr/>
        </p:nvSpPr>
        <p:spPr>
          <a:xfrm>
            <a:off x="304888" y="409575"/>
            <a:ext cx="5522913" cy="423863"/>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Bef>
                <a:spcPts val="0"/>
              </a:spcBef>
              <a:spcAft>
                <a:spcPts val="2400"/>
              </a:spcAft>
              <a:buClr>
                <a:schemeClr val="accent2"/>
              </a:buClr>
              <a:buSzPct val="25000"/>
            </a:pPr>
            <a:r>
              <a:rPr lang="en-US" kern="0" dirty="0">
                <a:solidFill>
                  <a:srgbClr val="161616"/>
                </a:solidFill>
                <a:ea typeface="Helvetica" charset="0"/>
                <a:cs typeface="Arial" panose="020B0604020202020204" pitchFamily="34" charset="0"/>
                <a:sym typeface="Arial"/>
              </a:rPr>
              <a:t>Specifications</a:t>
            </a:r>
            <a:endParaRPr lang="en-US" kern="0" dirty="0">
              <a:solidFill>
                <a:srgbClr val="161616"/>
              </a:solidFill>
              <a:ea typeface="Helvetica" charset="0"/>
              <a:cs typeface="Arial" panose="020B0604020202020204" pitchFamily="34" charset="0"/>
            </a:endParaRPr>
          </a:p>
        </p:txBody>
      </p:sp>
    </p:spTree>
    <p:extLst>
      <p:ext uri="{BB962C8B-B14F-4D97-AF65-F5344CB8AC3E}">
        <p14:creationId xmlns:p14="http://schemas.microsoft.com/office/powerpoint/2010/main" val="3306665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554DFC-0E9A-44AE-E144-83986F13CDF3}"/>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0" name="Text Placeholder 4">
            <a:extLst>
              <a:ext uri="{FF2B5EF4-FFF2-40B4-BE49-F238E27FC236}">
                <a16:creationId xmlns:a16="http://schemas.microsoft.com/office/drawing/2014/main" id="{7B3038A0-F77F-064B-9A85-109A74EB1AEA}"/>
              </a:ext>
            </a:extLst>
          </p:cNvPr>
          <p:cNvSpPr txBox="1">
            <a:spLocks/>
          </p:cNvSpPr>
          <p:nvPr/>
        </p:nvSpPr>
        <p:spPr>
          <a:xfrm>
            <a:off x="6431280" y="1123655"/>
            <a:ext cx="5338354" cy="1911537"/>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dirty="0">
                <a:solidFill>
                  <a:srgbClr val="161616"/>
                </a:solidFill>
                <a:latin typeface="IBM Plex Sans" panose="020B0503050203000203" pitchFamily="34" charset="0"/>
              </a:rPr>
              <a:t>Standard Assets</a:t>
            </a:r>
          </a:p>
          <a:p>
            <a:pPr marL="228600" indent="-228600">
              <a:spcBef>
                <a:spcPts val="0"/>
              </a:spcBef>
              <a:spcAft>
                <a:spcPts val="1200"/>
              </a:spcAft>
              <a:buClr>
                <a:srgbClr val="161616"/>
              </a:buClr>
              <a:buFont typeface="Arial" panose="020B0604020202020204" pitchFamily="34" charset="0"/>
              <a:buChar char="•"/>
            </a:pPr>
            <a:r>
              <a:rPr lang="en-US" sz="1200" dirty="0">
                <a:solidFill>
                  <a:srgbClr val="161616"/>
                </a:solidFill>
                <a:latin typeface="IBM Plex Sans" panose="020B0503050203000203" pitchFamily="34" charset="0"/>
              </a:rPr>
              <a:t>Hi-resolution brand imagery: flat files or PSD(s)</a:t>
            </a:r>
          </a:p>
          <a:p>
            <a:pPr marL="228600" indent="-228600">
              <a:spcBef>
                <a:spcPts val="0"/>
              </a:spcBef>
              <a:spcAft>
                <a:spcPts val="1200"/>
              </a:spcAft>
              <a:buClr>
                <a:srgbClr val="161616"/>
              </a:buClr>
              <a:buFont typeface="Arial" panose="020B0604020202020204" pitchFamily="34" charset="0"/>
              <a:buChar char="•"/>
            </a:pPr>
            <a:r>
              <a:rPr lang="en-US" sz="1200" dirty="0">
                <a:solidFill>
                  <a:srgbClr val="161616"/>
                </a:solidFill>
                <a:latin typeface="IBM Plex Sans" panose="020B0503050203000203" pitchFamily="34" charset="0"/>
              </a:rPr>
              <a:t>Brand messaging (20–24 characters reco for headlines, 12–16 for CTAs)</a:t>
            </a:r>
          </a:p>
          <a:p>
            <a:pPr marL="228600" indent="-228600">
              <a:spcBef>
                <a:spcPts val="0"/>
              </a:spcBef>
              <a:spcAft>
                <a:spcPts val="1200"/>
              </a:spcAft>
              <a:buClr>
                <a:srgbClr val="161616"/>
              </a:buClr>
              <a:buFont typeface="Arial" panose="020B0604020202020204" pitchFamily="34" charset="0"/>
              <a:buChar char="•"/>
            </a:pPr>
            <a:r>
              <a:rPr lang="en-US" sz="1200" dirty="0">
                <a:solidFill>
                  <a:srgbClr val="161616"/>
                </a:solidFill>
                <a:latin typeface="IBM Plex Sans" panose="020B0503050203000203" pitchFamily="34" charset="0"/>
              </a:rPr>
              <a:t>Any required copy such as legal disclaimers, trademarks, or copyrights</a:t>
            </a:r>
          </a:p>
          <a:p>
            <a:pPr marL="228600" indent="-228600">
              <a:spcBef>
                <a:spcPts val="0"/>
              </a:spcBef>
              <a:spcAft>
                <a:spcPts val="1200"/>
              </a:spcAft>
              <a:buClr>
                <a:srgbClr val="161616"/>
              </a:buClr>
              <a:buFont typeface="Arial" panose="020B0604020202020204" pitchFamily="34" charset="0"/>
              <a:buChar char="•"/>
            </a:pPr>
            <a:r>
              <a:rPr lang="en-US" sz="1200" dirty="0">
                <a:solidFill>
                  <a:srgbClr val="161616"/>
                </a:solidFill>
                <a:latin typeface="IBM Plex Sans" panose="020B0503050203000203" pitchFamily="34" charset="0"/>
              </a:rPr>
              <a:t>Fonts (zip file / licensing info)</a:t>
            </a:r>
          </a:p>
          <a:p>
            <a:pPr marL="228600" indent="-228600">
              <a:spcBef>
                <a:spcPts val="0"/>
              </a:spcBef>
              <a:spcAft>
                <a:spcPts val="1200"/>
              </a:spcAft>
              <a:buClr>
                <a:srgbClr val="161616"/>
              </a:buClr>
              <a:buFont typeface="Arial" panose="020B0604020202020204" pitchFamily="34" charset="0"/>
              <a:buChar char="•"/>
            </a:pPr>
            <a:r>
              <a:rPr lang="en-US" sz="1200" dirty="0">
                <a:solidFill>
                  <a:srgbClr val="161616"/>
                </a:solidFill>
                <a:latin typeface="IBM Plex Sans" panose="020B0503050203000203" pitchFamily="34" charset="0"/>
              </a:rPr>
              <a:t>Logos (PNG, EPS, SVG)</a:t>
            </a:r>
          </a:p>
        </p:txBody>
      </p:sp>
      <p:sp>
        <p:nvSpPr>
          <p:cNvPr id="3" name="Slide Number Placeholder 2">
            <a:extLst>
              <a:ext uri="{FF2B5EF4-FFF2-40B4-BE49-F238E27FC236}">
                <a16:creationId xmlns:a16="http://schemas.microsoft.com/office/drawing/2014/main" id="{3CE4E4B2-024F-1A42-BBC6-56253887E4DD}"/>
              </a:ext>
            </a:extLst>
          </p:cNvPr>
          <p:cNvSpPr>
            <a:spLocks noGrp="1"/>
          </p:cNvSpPr>
          <p:nvPr>
            <p:ph type="sldNum" sz="quarter" idx="11"/>
          </p:nvPr>
        </p:nvSpPr>
        <p:spPr/>
        <p:txBody>
          <a:bodyPr/>
          <a:lstStyle/>
          <a:p>
            <a:fld id="{59395FB3-9C97-154F-86B2-7E381B951268}" type="slidenum">
              <a:rPr lang="en-US" smtClean="0">
                <a:solidFill>
                  <a:srgbClr val="161616"/>
                </a:solidFill>
              </a:rPr>
              <a:pPr/>
              <a:t>22</a:t>
            </a:fld>
            <a:endParaRPr lang="en-US" dirty="0">
              <a:solidFill>
                <a:srgbClr val="161616"/>
              </a:solidFill>
            </a:endParaRPr>
          </a:p>
        </p:txBody>
      </p:sp>
      <p:sp>
        <p:nvSpPr>
          <p:cNvPr id="2" name="Title 1"/>
          <p:cNvSpPr>
            <a:spLocks noGrp="1"/>
          </p:cNvSpPr>
          <p:nvPr>
            <p:ph type="title" idx="4294967295"/>
          </p:nvPr>
        </p:nvSpPr>
        <p:spPr>
          <a:xfrm>
            <a:off x="310099"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Production Assets</a:t>
            </a:r>
            <a:endParaRPr lang="en-US" dirty="0">
              <a:solidFill>
                <a:srgbClr val="161616"/>
              </a:solidFill>
              <a:ea typeface="Helvetica" charset="0"/>
              <a:cs typeface="Arial" panose="020B0604020202020204" pitchFamily="34" charset="0"/>
            </a:endParaRPr>
          </a:p>
        </p:txBody>
      </p:sp>
      <p:sp>
        <p:nvSpPr>
          <p:cNvPr id="5" name="Text Placeholder 4"/>
          <p:cNvSpPr>
            <a:spLocks noGrp="1"/>
          </p:cNvSpPr>
          <p:nvPr>
            <p:ph type="body" sz="quarter" idx="4294967295"/>
          </p:nvPr>
        </p:nvSpPr>
        <p:spPr>
          <a:xfrm>
            <a:off x="310099" y="1123950"/>
            <a:ext cx="5522913" cy="4864100"/>
          </a:xfrm>
        </p:spPr>
        <p:txBody>
          <a:bodyPr/>
          <a:lstStyle/>
          <a:p>
            <a:pPr>
              <a:spcBef>
                <a:spcPts val="0"/>
              </a:spcBef>
              <a:spcAft>
                <a:spcPts val="1200"/>
              </a:spcAft>
            </a:pPr>
            <a:r>
              <a:rPr lang="en-US" sz="1400" dirty="0">
                <a:solidFill>
                  <a:srgbClr val="161616"/>
                </a:solidFill>
              </a:rPr>
              <a:t>Clients or agencies can simply provide their key campaign art and messaging — The Weather Company’s Creative Lab will then build out the full range of weather-based creatives per our product specifications. The weather imagery itself is sourced or created by The Weather Company.</a:t>
            </a:r>
          </a:p>
          <a:p>
            <a:pPr>
              <a:spcBef>
                <a:spcPts val="0"/>
              </a:spcBef>
              <a:spcAft>
                <a:spcPts val="1200"/>
              </a:spcAft>
            </a:pPr>
            <a:r>
              <a:rPr lang="en-US" sz="1400" dirty="0">
                <a:solidFill>
                  <a:srgbClr val="161616"/>
                </a:solidFill>
                <a:ea typeface="Helvetica" charset="0"/>
                <a:cs typeface="Helvetica" charset="0"/>
              </a:rPr>
              <a:t>The overall creative vision for how a brand or product is presented in this space is the most critical piece of information for our team to understand. We will make sure these goals are being met while also aligning with the requirements of the ad unit. </a:t>
            </a:r>
          </a:p>
          <a:p>
            <a:pPr>
              <a:spcBef>
                <a:spcPts val="0"/>
              </a:spcBef>
              <a:spcAft>
                <a:spcPts val="1200"/>
              </a:spcAft>
            </a:pPr>
            <a:r>
              <a:rPr lang="en-US" sz="1400" dirty="0">
                <a:solidFill>
                  <a:srgbClr val="161616"/>
                </a:solidFill>
                <a:ea typeface="Helvetica" charset="0"/>
                <a:cs typeface="Helvetica" charset="0"/>
              </a:rPr>
              <a:t>Mock templates are available to partners’ creative teams for use in comping up layouts. Final designs are handled by the Creative Lab.</a:t>
            </a:r>
          </a:p>
        </p:txBody>
      </p:sp>
      <p:sp>
        <p:nvSpPr>
          <p:cNvPr id="12" name="TextBox 11">
            <a:extLst>
              <a:ext uri="{FF2B5EF4-FFF2-40B4-BE49-F238E27FC236}">
                <a16:creationId xmlns:a16="http://schemas.microsoft.com/office/drawing/2014/main" id="{AE215D5D-F9FB-C044-A5DE-AFD337F881D2}"/>
              </a:ext>
            </a:extLst>
          </p:cNvPr>
          <p:cNvSpPr txBox="1"/>
          <p:nvPr/>
        </p:nvSpPr>
        <p:spPr>
          <a:xfrm>
            <a:off x="6431280" y="3348600"/>
            <a:ext cx="5455832" cy="1377822"/>
          </a:xfrm>
          <a:prstGeom prst="rect">
            <a:avLst/>
          </a:prstGeom>
          <a:noFill/>
        </p:spPr>
        <p:txBody>
          <a:bodyPr wrap="square" lIns="0" tIns="0" rIns="0" bIns="0" numCol="2" spcCol="0" rtlCol="0" anchor="t">
            <a:noAutofit/>
          </a:bodyPr>
          <a:lstStyle/>
          <a:p>
            <a:pPr>
              <a:spcBef>
                <a:spcPts val="0"/>
              </a:spcBef>
              <a:spcAft>
                <a:spcPts val="600"/>
              </a:spcAft>
              <a:buNone/>
            </a:pPr>
            <a:r>
              <a:rPr lang="en-US" sz="1400" dirty="0">
                <a:solidFill>
                  <a:srgbClr val="161616"/>
                </a:solidFill>
                <a:latin typeface="IBM Plex Sans" panose="020B0503050203000203" pitchFamily="34" charset="0"/>
                <a:ea typeface="Helvetica" charset="0"/>
                <a:cs typeface="Arial"/>
              </a:rPr>
              <a:t>In-Unit Video Player</a:t>
            </a:r>
          </a:p>
          <a:p>
            <a:pPr marL="0" lvl="1" indent="-228600">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Initial File Load: 200kb</a:t>
            </a:r>
          </a:p>
          <a:p>
            <a:pPr marL="0" lvl="1" indent="-228600">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User-Initiated File Load: 2.2mb</a:t>
            </a:r>
          </a:p>
          <a:p>
            <a:pPr marL="0" lvl="1" indent="-228600">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Max Duration: 15 secs</a:t>
            </a:r>
          </a:p>
          <a:p>
            <a:pPr marL="0" lvl="1" indent="-228600">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Video Codec: h264</a:t>
            </a:r>
          </a:p>
          <a:p>
            <a:pPr marL="0" lvl="1" indent="-548640">
              <a:spcAft>
                <a:spcPts val="600"/>
              </a:spcAft>
            </a:pPr>
            <a:r>
              <a:rPr lang="en-US" sz="1400" dirty="0">
                <a:solidFill>
                  <a:srgbClr val="161616"/>
                </a:solidFill>
                <a:latin typeface="IBM Plex Sans" panose="020B0503050203000203" pitchFamily="34" charset="0"/>
                <a:ea typeface="Helvetica" charset="0"/>
                <a:cs typeface="Arial"/>
              </a:rPr>
              <a:t>Vertical Video / Full-Screen</a:t>
            </a:r>
          </a:p>
          <a:p>
            <a:pPr marL="228600" indent="-228600">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Orientation: Portrait (vertical)</a:t>
            </a:r>
          </a:p>
          <a:p>
            <a:pPr marL="228600" indent="-228600">
              <a:spcBef>
                <a:spcPts val="0"/>
              </a:spcBef>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Max File Size: 4MB</a:t>
            </a:r>
          </a:p>
          <a:p>
            <a:pPr marL="228600" indent="-228600">
              <a:spcBef>
                <a:spcPts val="0"/>
              </a:spcBef>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Max Duration: 30 secs</a:t>
            </a:r>
          </a:p>
          <a:p>
            <a:pPr marL="228600" indent="-228600">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Video Codec: h264 </a:t>
            </a:r>
            <a:endParaRPr lang="en-US" sz="1200" dirty="0">
              <a:solidFill>
                <a:srgbClr val="161616"/>
              </a:solidFill>
              <a:latin typeface="IBM Plex Sans" panose="020B0503050203000203" pitchFamily="34" charset="0"/>
              <a:ea typeface="Helvetica" charset="0"/>
              <a:cs typeface="Arial" panose="020B0604020202020204" pitchFamily="34" charset="0"/>
            </a:endParaRPr>
          </a:p>
        </p:txBody>
      </p:sp>
      <p:sp>
        <p:nvSpPr>
          <p:cNvPr id="11" name="TextBox 10">
            <a:extLst>
              <a:ext uri="{FF2B5EF4-FFF2-40B4-BE49-F238E27FC236}">
                <a16:creationId xmlns:a16="http://schemas.microsoft.com/office/drawing/2014/main" id="{10581D85-E4AE-FE46-B57F-34CDF8F82DCB}"/>
              </a:ext>
            </a:extLst>
          </p:cNvPr>
          <p:cNvSpPr txBox="1"/>
          <p:nvPr/>
        </p:nvSpPr>
        <p:spPr>
          <a:xfrm>
            <a:off x="6431279" y="5001196"/>
            <a:ext cx="4940765" cy="986854"/>
          </a:xfrm>
          <a:prstGeom prst="rect">
            <a:avLst/>
          </a:prstGeom>
          <a:noFill/>
        </p:spPr>
        <p:txBody>
          <a:bodyPr wrap="square" lIns="0" tIns="0" rIns="0" bIns="0" numCol="1" spcCol="0" rtlCol="0" anchor="t">
            <a:noAutofit/>
          </a:bodyPr>
          <a:lstStyle/>
          <a:p>
            <a:pPr>
              <a:spcBef>
                <a:spcPts val="0"/>
              </a:spcBef>
              <a:spcAft>
                <a:spcPts val="600"/>
              </a:spcAft>
              <a:buNone/>
            </a:pPr>
            <a:r>
              <a:rPr lang="en-US" sz="900" dirty="0">
                <a:solidFill>
                  <a:srgbClr val="525252"/>
                </a:solidFill>
                <a:latin typeface="IBM Plex Sans" panose="020B0503050203000203" pitchFamily="34" charset="0"/>
              </a:rPr>
              <a:t>Please ensure that all assets provided by Advertiser or Agency to Media Company are legally owned and/or legally licensed for digital usage in the U.S. </a:t>
            </a:r>
          </a:p>
          <a:p>
            <a:pPr>
              <a:spcBef>
                <a:spcPts val="0"/>
              </a:spcBef>
              <a:spcAft>
                <a:spcPts val="600"/>
              </a:spcAft>
              <a:buNone/>
            </a:pPr>
            <a:r>
              <a:rPr lang="en-US" sz="900" dirty="0">
                <a:solidFill>
                  <a:srgbClr val="525252"/>
                </a:solidFill>
                <a:latin typeface="IBM Plex Sans" panose="020B0503050203000203" pitchFamily="34" charset="0"/>
              </a:rPr>
              <a:t>Upon completion of a campaign, The Weather Company does not share the final creative design or final coded source files to be used for any other advertising purposes beyond our platform.</a:t>
            </a:r>
          </a:p>
        </p:txBody>
      </p:sp>
      <p:sp>
        <p:nvSpPr>
          <p:cNvPr id="4" name="Footer Placeholder 2">
            <a:extLst>
              <a:ext uri="{FF2B5EF4-FFF2-40B4-BE49-F238E27FC236}">
                <a16:creationId xmlns:a16="http://schemas.microsoft.com/office/drawing/2014/main" id="{A6EA1D49-7A0C-B91F-540B-A4A9E29E0B93}"/>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2710772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Google Shape;1303;p193">
            <a:extLst>
              <a:ext uri="{FF2B5EF4-FFF2-40B4-BE49-F238E27FC236}">
                <a16:creationId xmlns:a16="http://schemas.microsoft.com/office/drawing/2014/main" id="{009ECC22-4D2E-B246-A4E5-03079F980966}"/>
              </a:ext>
            </a:extLst>
          </p:cNvPr>
          <p:cNvSpPr/>
          <p:nvPr/>
        </p:nvSpPr>
        <p:spPr>
          <a:xfrm>
            <a:off x="5115275" y="1763500"/>
            <a:ext cx="3906672" cy="1727600"/>
          </a:xfrm>
          <a:prstGeom prst="chevron">
            <a:avLst>
              <a:gd name="adj" fmla="val 50000"/>
            </a:avLst>
          </a:prstGeom>
          <a:solidFill>
            <a:srgbClr val="0F62FE">
              <a:alpha val="4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6" name="Group 5">
            <a:extLst>
              <a:ext uri="{FF2B5EF4-FFF2-40B4-BE49-F238E27FC236}">
                <a16:creationId xmlns:a16="http://schemas.microsoft.com/office/drawing/2014/main" id="{AA53FC63-CEFD-C3E2-7F08-F7DCF604315D}"/>
              </a:ext>
            </a:extLst>
          </p:cNvPr>
          <p:cNvGrpSpPr/>
          <p:nvPr/>
        </p:nvGrpSpPr>
        <p:grpSpPr>
          <a:xfrm>
            <a:off x="6428283" y="1827365"/>
            <a:ext cx="1473497" cy="1631216"/>
            <a:chOff x="6428283" y="1827365"/>
            <a:chExt cx="1473497" cy="1631216"/>
          </a:xfrm>
        </p:grpSpPr>
        <p:sp>
          <p:nvSpPr>
            <p:cNvPr id="11" name="TextBox 10">
              <a:extLst>
                <a:ext uri="{FF2B5EF4-FFF2-40B4-BE49-F238E27FC236}">
                  <a16:creationId xmlns:a16="http://schemas.microsoft.com/office/drawing/2014/main" id="{168171D6-4008-8ACC-3CDD-8744447787EF}"/>
                </a:ext>
              </a:extLst>
            </p:cNvPr>
            <p:cNvSpPr txBox="1"/>
            <p:nvPr/>
          </p:nvSpPr>
          <p:spPr>
            <a:xfrm>
              <a:off x="6428283" y="1827365"/>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12" name="Rectangle 11">
              <a:extLst>
                <a:ext uri="{FF2B5EF4-FFF2-40B4-BE49-F238E27FC236}">
                  <a16:creationId xmlns:a16="http://schemas.microsoft.com/office/drawing/2014/main" id="{CF0656B5-F1A5-D61C-9410-931C682A8023}"/>
                </a:ext>
              </a:extLst>
            </p:cNvPr>
            <p:cNvSpPr/>
            <p:nvPr/>
          </p:nvSpPr>
          <p:spPr>
            <a:xfrm>
              <a:off x="7153198" y="2604370"/>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3" name="Slide Number Placeholder 2">
            <a:extLst>
              <a:ext uri="{FF2B5EF4-FFF2-40B4-BE49-F238E27FC236}">
                <a16:creationId xmlns:a16="http://schemas.microsoft.com/office/drawing/2014/main" id="{A1C42708-ECB2-9945-8191-5C03BDD677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u="none" strike="noStrike" kern="1200" cap="none" spc="0" normalizeH="0" baseline="0" noProof="0" smtClean="0">
                <a:ln>
                  <a:noFill/>
                </a:ln>
                <a:solidFill>
                  <a:srgbClr val="161616"/>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u="none" strike="noStrike" kern="1200" cap="none" spc="0" normalizeH="0" baseline="0" noProof="0" dirty="0">
              <a:ln>
                <a:noFill/>
              </a:ln>
              <a:solidFill>
                <a:srgbClr val="161616"/>
              </a:solidFill>
              <a:effectLst/>
              <a:uLnTx/>
              <a:uFillTx/>
              <a:ea typeface="+mn-ea"/>
              <a:cs typeface="+mn-cs"/>
            </a:endParaRPr>
          </a:p>
        </p:txBody>
      </p:sp>
      <p:sp>
        <p:nvSpPr>
          <p:cNvPr id="47" name="Google Shape;1300;p193">
            <a:extLst>
              <a:ext uri="{FF2B5EF4-FFF2-40B4-BE49-F238E27FC236}">
                <a16:creationId xmlns:a16="http://schemas.microsoft.com/office/drawing/2014/main" id="{41FD5F34-406E-E64E-A092-4EF8648CB437}"/>
              </a:ext>
            </a:extLst>
          </p:cNvPr>
          <p:cNvSpPr/>
          <p:nvPr/>
        </p:nvSpPr>
        <p:spPr>
          <a:xfrm>
            <a:off x="21700" y="1763500"/>
            <a:ext cx="2778038" cy="1744400"/>
          </a:xfrm>
          <a:prstGeom prst="homePlate">
            <a:avLst>
              <a:gd name="adj" fmla="val 50000"/>
            </a:avLst>
          </a:prstGeom>
          <a:solidFill>
            <a:srgbClr val="0F62FE">
              <a:alpha val="2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48" name="Google Shape;1302;p193">
            <a:extLst>
              <a:ext uri="{FF2B5EF4-FFF2-40B4-BE49-F238E27FC236}">
                <a16:creationId xmlns:a16="http://schemas.microsoft.com/office/drawing/2014/main" id="{917DA7FD-D8E7-6E4E-8765-49E867FE5415}"/>
              </a:ext>
            </a:extLst>
          </p:cNvPr>
          <p:cNvSpPr/>
          <p:nvPr/>
        </p:nvSpPr>
        <p:spPr>
          <a:xfrm>
            <a:off x="2065177" y="1763500"/>
            <a:ext cx="3798432" cy="1727600"/>
          </a:xfrm>
          <a:prstGeom prst="chevron">
            <a:avLst>
              <a:gd name="adj" fmla="val 50000"/>
            </a:avLst>
          </a:prstGeom>
          <a:solidFill>
            <a:srgbClr val="0F62FE">
              <a:alpha val="3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50" name="Google Shape;1304;p193">
            <a:extLst>
              <a:ext uri="{FF2B5EF4-FFF2-40B4-BE49-F238E27FC236}">
                <a16:creationId xmlns:a16="http://schemas.microsoft.com/office/drawing/2014/main" id="{8CBABCDD-5511-3046-918E-37B2D65953FB}"/>
              </a:ext>
            </a:extLst>
          </p:cNvPr>
          <p:cNvSpPr/>
          <p:nvPr/>
        </p:nvSpPr>
        <p:spPr>
          <a:xfrm>
            <a:off x="8263219" y="1763500"/>
            <a:ext cx="3894022" cy="1727600"/>
          </a:xfrm>
          <a:prstGeom prst="chevron">
            <a:avLst>
              <a:gd name="adj" fmla="val 50000"/>
            </a:avLst>
          </a:prstGeom>
          <a:solidFill>
            <a:srgbClr val="0F62FE">
              <a:alpha val="5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51" name="Title 1">
            <a:extLst>
              <a:ext uri="{FF2B5EF4-FFF2-40B4-BE49-F238E27FC236}">
                <a16:creationId xmlns:a16="http://schemas.microsoft.com/office/drawing/2014/main" id="{1EA961E1-702B-D24D-9628-DB4044774AC9}"/>
              </a:ext>
            </a:extLst>
          </p:cNvPr>
          <p:cNvSpPr txBox="1">
            <a:spLocks/>
          </p:cNvSpPr>
          <p:nvPr/>
        </p:nvSpPr>
        <p:spPr>
          <a:xfrm>
            <a:off x="329271" y="409783"/>
            <a:ext cx="11504142" cy="42375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ts val="0"/>
              </a:spcBef>
              <a:spcAft>
                <a:spcPts val="2400"/>
              </a:spcAft>
              <a:buClr>
                <a:srgbClr val="0F6FFF"/>
              </a:buClr>
              <a:buSzPct val="25000"/>
              <a:buFontTx/>
              <a:buNone/>
              <a:tabLst/>
              <a:defRPr/>
            </a:pPr>
            <a:r>
              <a:rPr kumimoji="0" lang="en-US" sz="320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sym typeface="Arial"/>
              </a:rPr>
              <a:t>Timeline: Static Imagery / Video-Based Animation</a:t>
            </a:r>
            <a:endParaRPr kumimoji="0" lang="en-US" sz="320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52" name="Text Placeholder 4">
            <a:extLst>
              <a:ext uri="{FF2B5EF4-FFF2-40B4-BE49-F238E27FC236}">
                <a16:creationId xmlns:a16="http://schemas.microsoft.com/office/drawing/2014/main" id="{78A36D8A-8DFD-C348-9B2A-15B51F7EEE81}"/>
              </a:ext>
            </a:extLst>
          </p:cNvPr>
          <p:cNvSpPr txBox="1">
            <a:spLocks/>
          </p:cNvSpPr>
          <p:nvPr/>
        </p:nvSpPr>
        <p:spPr>
          <a:xfrm>
            <a:off x="304887" y="1123657"/>
            <a:ext cx="5857917" cy="22225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6D6E70"/>
              </a:buClr>
              <a:buSzPct val="90000"/>
              <a:buFont typeface="Wingdings" pitchFamily="2" charset="2"/>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rPr>
              <a:t>Timeline begins after receipt of approved assets &amp; creative direction.</a:t>
            </a:r>
          </a:p>
        </p:txBody>
      </p:sp>
      <p:cxnSp>
        <p:nvCxnSpPr>
          <p:cNvPr id="53" name="Straight Connector 52">
            <a:extLst>
              <a:ext uri="{FF2B5EF4-FFF2-40B4-BE49-F238E27FC236}">
                <a16:creationId xmlns:a16="http://schemas.microsoft.com/office/drawing/2014/main" id="{7007DE06-B04E-804D-B29D-3AE91D10A908}"/>
              </a:ext>
            </a:extLst>
          </p:cNvPr>
          <p:cNvCxnSpPr>
            <a:cxnSpLocks/>
          </p:cNvCxnSpPr>
          <p:nvPr/>
        </p:nvCxnSpPr>
        <p:spPr>
          <a:xfrm>
            <a:off x="894917" y="3486478"/>
            <a:ext cx="10382683" cy="0"/>
          </a:xfrm>
          <a:prstGeom prst="line">
            <a:avLst/>
          </a:prstGeom>
          <a:noFill/>
          <a:ln w="101600" cap="flat" cmpd="sng" algn="ctr">
            <a:solidFill>
              <a:srgbClr val="C6C6C6"/>
            </a:solidFill>
            <a:prstDash val="solid"/>
            <a:miter lim="800000"/>
            <a:headEnd type="oval" w="sm" len="sm"/>
            <a:tailEnd type="oval" w="sm" len="sm"/>
          </a:ln>
          <a:effectLst/>
        </p:spPr>
      </p:cxnSp>
      <p:sp>
        <p:nvSpPr>
          <p:cNvPr id="54" name="TextBox 53">
            <a:extLst>
              <a:ext uri="{FF2B5EF4-FFF2-40B4-BE49-F238E27FC236}">
                <a16:creationId xmlns:a16="http://schemas.microsoft.com/office/drawing/2014/main" id="{7148CA88-C6E8-D940-8271-36CE2AD0ED18}"/>
              </a:ext>
            </a:extLst>
          </p:cNvPr>
          <p:cNvSpPr txBox="1"/>
          <p:nvPr/>
        </p:nvSpPr>
        <p:spPr>
          <a:xfrm>
            <a:off x="724862" y="3703789"/>
            <a:ext cx="2321044"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1</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Design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The Weather Company’s Creative Lab builds out all condition-based creative.</a:t>
            </a:r>
            <a:r>
              <a:rPr kumimoji="0" lang="en-US" sz="1100" u="none" strike="noStrike" kern="0" cap="none" spc="0" normalizeH="0" baseline="0" noProof="0" dirty="0">
                <a:ln>
                  <a:noFill/>
                </a:ln>
                <a:solidFill>
                  <a:srgbClr val="0F62FE"/>
                </a:solidFill>
                <a:effectLst/>
                <a:uLnTx/>
                <a:uFillTx/>
                <a:latin typeface="IBM Plex Sans" panose="020B0503050203000203" pitchFamily="34" charset="0"/>
                <a:ea typeface="+mn-ea"/>
                <a:cs typeface="+mn-cs"/>
              </a:rPr>
              <a:t> </a:t>
            </a:r>
            <a:r>
              <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3">
                  <a:extLst>
                    <a:ext uri="{A12FA001-AC4F-418D-AE19-62706E023703}">
                      <ahyp:hlinkClr xmlns:ahyp="http://schemas.microsoft.com/office/drawing/2018/hyperlinkcolor" val="tx"/>
                    </a:ext>
                  </a:extLst>
                </a:hlinkClick>
              </a:rPr>
              <a:t>Details &gt;</a:t>
            </a:r>
            <a:endPar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
        <p:nvSpPr>
          <p:cNvPr id="55" name="TextBox 54">
            <a:extLst>
              <a:ext uri="{FF2B5EF4-FFF2-40B4-BE49-F238E27FC236}">
                <a16:creationId xmlns:a16="http://schemas.microsoft.com/office/drawing/2014/main" id="{B9C53EDE-273C-F44A-84C6-2CEDCF80673C}"/>
              </a:ext>
            </a:extLst>
          </p:cNvPr>
          <p:cNvSpPr txBox="1"/>
          <p:nvPr/>
        </p:nvSpPr>
        <p:spPr>
          <a:xfrm>
            <a:off x="9513995" y="3703789"/>
            <a:ext cx="2052191"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4</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CID prep, final QA, trafficking, and 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Once an approved creative build has been trafficked, further edits and changes are no longer available.</a:t>
            </a:r>
          </a:p>
        </p:txBody>
      </p:sp>
      <p:sp>
        <p:nvSpPr>
          <p:cNvPr id="56" name="Oval 55">
            <a:extLst>
              <a:ext uri="{FF2B5EF4-FFF2-40B4-BE49-F238E27FC236}">
                <a16:creationId xmlns:a16="http://schemas.microsoft.com/office/drawing/2014/main" id="{961D22BE-9C07-7741-B0ED-C2DECE186D56}"/>
              </a:ext>
            </a:extLst>
          </p:cNvPr>
          <p:cNvSpPr/>
          <p:nvPr/>
        </p:nvSpPr>
        <p:spPr>
          <a:xfrm>
            <a:off x="766716"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7" name="Group 6">
            <a:extLst>
              <a:ext uri="{FF2B5EF4-FFF2-40B4-BE49-F238E27FC236}">
                <a16:creationId xmlns:a16="http://schemas.microsoft.com/office/drawing/2014/main" id="{19FB5B8C-90F8-3461-CC92-CEDFC3B84C8B}"/>
              </a:ext>
            </a:extLst>
          </p:cNvPr>
          <p:cNvGrpSpPr/>
          <p:nvPr/>
        </p:nvGrpSpPr>
        <p:grpSpPr>
          <a:xfrm>
            <a:off x="9445219" y="1820248"/>
            <a:ext cx="1385270" cy="1631216"/>
            <a:chOff x="9445219" y="1820248"/>
            <a:chExt cx="1385270" cy="1631216"/>
          </a:xfrm>
        </p:grpSpPr>
        <p:sp>
          <p:nvSpPr>
            <p:cNvPr id="58" name="TextBox 57">
              <a:extLst>
                <a:ext uri="{FF2B5EF4-FFF2-40B4-BE49-F238E27FC236}">
                  <a16:creationId xmlns:a16="http://schemas.microsoft.com/office/drawing/2014/main" id="{1C509A8A-28A8-AB48-8A3E-64540689AA62}"/>
                </a:ext>
              </a:extLst>
            </p:cNvPr>
            <p:cNvSpPr txBox="1"/>
            <p:nvPr/>
          </p:nvSpPr>
          <p:spPr>
            <a:xfrm>
              <a:off x="9445219" y="1820248"/>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59" name="Rectangle 58">
              <a:extLst>
                <a:ext uri="{FF2B5EF4-FFF2-40B4-BE49-F238E27FC236}">
                  <a16:creationId xmlns:a16="http://schemas.microsoft.com/office/drawing/2014/main" id="{213F30E5-F75D-0E44-9680-EF9F05ACE470}"/>
                </a:ext>
              </a:extLst>
            </p:cNvPr>
            <p:cNvSpPr/>
            <p:nvPr/>
          </p:nvSpPr>
          <p:spPr>
            <a:xfrm>
              <a:off x="10166525" y="2829517"/>
              <a:ext cx="6639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60" name="Oval 59">
            <a:extLst>
              <a:ext uri="{FF2B5EF4-FFF2-40B4-BE49-F238E27FC236}">
                <a16:creationId xmlns:a16="http://schemas.microsoft.com/office/drawing/2014/main" id="{B3D57548-4313-EB49-A187-1C379AB1D785}"/>
              </a:ext>
            </a:extLst>
          </p:cNvPr>
          <p:cNvSpPr/>
          <p:nvPr/>
        </p:nvSpPr>
        <p:spPr>
          <a:xfrm>
            <a:off x="341964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63" name="Oval 62">
            <a:extLst>
              <a:ext uri="{FF2B5EF4-FFF2-40B4-BE49-F238E27FC236}">
                <a16:creationId xmlns:a16="http://schemas.microsoft.com/office/drawing/2014/main" id="{E3862BFB-F0D1-8D4E-8389-2667926B14A8}"/>
              </a:ext>
            </a:extLst>
          </p:cNvPr>
          <p:cNvSpPr/>
          <p:nvPr/>
        </p:nvSpPr>
        <p:spPr>
          <a:xfrm>
            <a:off x="6679349"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64" name="Oval 63">
            <a:extLst>
              <a:ext uri="{FF2B5EF4-FFF2-40B4-BE49-F238E27FC236}">
                <a16:creationId xmlns:a16="http://schemas.microsoft.com/office/drawing/2014/main" id="{07C1C8A9-623C-E84A-AAFB-028124466CD0}"/>
              </a:ext>
            </a:extLst>
          </p:cNvPr>
          <p:cNvSpPr/>
          <p:nvPr/>
        </p:nvSpPr>
        <p:spPr>
          <a:xfrm>
            <a:off x="11188586"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8" name="Group 7">
            <a:extLst>
              <a:ext uri="{FF2B5EF4-FFF2-40B4-BE49-F238E27FC236}">
                <a16:creationId xmlns:a16="http://schemas.microsoft.com/office/drawing/2014/main" id="{531F3195-79BF-52E1-0A94-79ABAD09F1F8}"/>
              </a:ext>
            </a:extLst>
          </p:cNvPr>
          <p:cNvGrpSpPr/>
          <p:nvPr/>
        </p:nvGrpSpPr>
        <p:grpSpPr>
          <a:xfrm>
            <a:off x="699860" y="1820248"/>
            <a:ext cx="1473497" cy="1631216"/>
            <a:chOff x="699860" y="1820248"/>
            <a:chExt cx="1473497" cy="1631216"/>
          </a:xfrm>
        </p:grpSpPr>
        <p:sp>
          <p:nvSpPr>
            <p:cNvPr id="84" name="TextBox 83">
              <a:extLst>
                <a:ext uri="{FF2B5EF4-FFF2-40B4-BE49-F238E27FC236}">
                  <a16:creationId xmlns:a16="http://schemas.microsoft.com/office/drawing/2014/main" id="{DC5E18F9-E100-584B-A874-EC5F7A518087}"/>
                </a:ext>
              </a:extLst>
            </p:cNvPr>
            <p:cNvSpPr txBox="1"/>
            <p:nvPr/>
          </p:nvSpPr>
          <p:spPr>
            <a:xfrm>
              <a:off x="699860" y="1820248"/>
              <a:ext cx="954107" cy="1631216"/>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85" name="Rectangle 84">
              <a:extLst>
                <a:ext uri="{FF2B5EF4-FFF2-40B4-BE49-F238E27FC236}">
                  <a16:creationId xmlns:a16="http://schemas.microsoft.com/office/drawing/2014/main" id="{93647122-9AB4-224C-8C32-EEC5B65E7097}"/>
                </a:ext>
              </a:extLst>
            </p:cNvPr>
            <p:cNvSpPr/>
            <p:nvPr/>
          </p:nvSpPr>
          <p:spPr>
            <a:xfrm>
              <a:off x="1424775" y="2597253"/>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86" name="TextBox 85">
            <a:extLst>
              <a:ext uri="{FF2B5EF4-FFF2-40B4-BE49-F238E27FC236}">
                <a16:creationId xmlns:a16="http://schemas.microsoft.com/office/drawing/2014/main" id="{C36B0E8A-5C48-2F44-88AF-31EEE8FDAD15}"/>
              </a:ext>
            </a:extLst>
          </p:cNvPr>
          <p:cNvSpPr txBox="1"/>
          <p:nvPr/>
        </p:nvSpPr>
        <p:spPr>
          <a:xfrm>
            <a:off x="6622633" y="3703789"/>
            <a:ext cx="2252854"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3</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Development &amp; QA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Creative and tracking is handed off to dev team for coded build.</a:t>
            </a:r>
            <a:r>
              <a:rPr kumimoji="0" lang="en-US" sz="1100" u="none" strike="noStrike" kern="0" cap="none" spc="0" normalizeH="0" baseline="0" noProof="0" dirty="0">
                <a:ln>
                  <a:noFill/>
                </a:ln>
                <a:solidFill>
                  <a:srgbClr val="FFFFFF"/>
                </a:solidFill>
                <a:effectLst/>
                <a:uLnTx/>
                <a:uFillTx/>
                <a:latin typeface="IBM Plex Sans" panose="020B0503050203000203" pitchFamily="34" charset="0"/>
                <a:ea typeface="+mn-ea"/>
                <a:cs typeface="+mn-cs"/>
              </a:rPr>
              <a:t> </a:t>
            </a:r>
            <a:r>
              <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4">
                  <a:extLst>
                    <a:ext uri="{A12FA001-AC4F-418D-AE19-62706E023703}">
                      <ahyp:hlinkClr xmlns:ahyp="http://schemas.microsoft.com/office/drawing/2018/hyperlinkcolor" val="tx"/>
                    </a:ext>
                  </a:extLst>
                </a:hlinkClick>
              </a:rPr>
              <a:t>Details &gt;</a:t>
            </a:r>
            <a:endParaRPr kumimoji="0" lang="en-US" sz="110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tracking is required for development to begin.</a:t>
            </a:r>
          </a:p>
        </p:txBody>
      </p:sp>
      <p:sp>
        <p:nvSpPr>
          <p:cNvPr id="90" name="TextBox 89">
            <a:extLst>
              <a:ext uri="{FF2B5EF4-FFF2-40B4-BE49-F238E27FC236}">
                <a16:creationId xmlns:a16="http://schemas.microsoft.com/office/drawing/2014/main" id="{DEF58459-2852-BE4D-87F9-763204FF5F3C}"/>
              </a:ext>
            </a:extLst>
          </p:cNvPr>
          <p:cNvSpPr txBox="1"/>
          <p:nvPr/>
        </p:nvSpPr>
        <p:spPr>
          <a:xfrm>
            <a:off x="3344738" y="3703789"/>
            <a:ext cx="3034295"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2</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Timeline will be adjusted based on estimated days for client approval and/or feedback.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The Weather Company’s Creative Lab will provide a maximum of three (3) client reviews and design revisions and one (1) redesign per Creative Build prior to launch.</a:t>
            </a:r>
            <a:r>
              <a:rPr kumimoji="0" lang="en-US" sz="900" u="none" strike="noStrike" kern="0" cap="none" spc="0" normalizeH="0" baseline="0" noProof="0" dirty="0">
                <a:ln>
                  <a:noFill/>
                </a:ln>
                <a:solidFill>
                  <a:srgbClr val="F3F3F3">
                    <a:lumMod val="75000"/>
                  </a:srgbClr>
                </a:solidFill>
                <a:effectLst/>
                <a:uLnTx/>
                <a:uFillTx/>
                <a:latin typeface="IBM Plex Sans" panose="020B0503050203000203" pitchFamily="34" charset="0"/>
                <a:ea typeface="+mn-ea"/>
                <a:cs typeface="+mn-cs"/>
              </a:rPr>
              <a:t> </a:t>
            </a:r>
            <a:r>
              <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5">
                  <a:extLst>
                    <a:ext uri="{A12FA001-AC4F-418D-AE19-62706E023703}">
                      <ahyp:hlinkClr xmlns:ahyp="http://schemas.microsoft.com/office/drawing/2018/hyperlinkcolor" val="tx"/>
                    </a:ext>
                  </a:extLst>
                </a:hlinkClick>
              </a:rPr>
              <a:t>Full policy &gt;</a:t>
            </a:r>
            <a:endPar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grpSp>
        <p:nvGrpSpPr>
          <p:cNvPr id="5" name="Group 4">
            <a:extLst>
              <a:ext uri="{FF2B5EF4-FFF2-40B4-BE49-F238E27FC236}">
                <a16:creationId xmlns:a16="http://schemas.microsoft.com/office/drawing/2014/main" id="{92437FF1-AD92-0C78-2C37-C1FC4A22C12E}"/>
              </a:ext>
            </a:extLst>
          </p:cNvPr>
          <p:cNvGrpSpPr/>
          <p:nvPr/>
        </p:nvGrpSpPr>
        <p:grpSpPr>
          <a:xfrm>
            <a:off x="3201867" y="1798804"/>
            <a:ext cx="1908037" cy="1631216"/>
            <a:chOff x="3201867" y="1798804"/>
            <a:chExt cx="1908037" cy="1631216"/>
          </a:xfrm>
        </p:grpSpPr>
        <p:sp>
          <p:nvSpPr>
            <p:cNvPr id="34" name="TextBox 33">
              <a:extLst>
                <a:ext uri="{FF2B5EF4-FFF2-40B4-BE49-F238E27FC236}">
                  <a16:creationId xmlns:a16="http://schemas.microsoft.com/office/drawing/2014/main" id="{DAC63AB1-D70A-3843-A3A0-6F4C2FEB9BB9}"/>
                </a:ext>
              </a:extLst>
            </p:cNvPr>
            <p:cNvSpPr txBox="1"/>
            <p:nvPr/>
          </p:nvSpPr>
          <p:spPr>
            <a:xfrm>
              <a:off x="3201867"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35" name="Rectangle 34">
              <a:extLst>
                <a:ext uri="{FF2B5EF4-FFF2-40B4-BE49-F238E27FC236}">
                  <a16:creationId xmlns:a16="http://schemas.microsoft.com/office/drawing/2014/main" id="{677C920F-C283-0E40-98AC-06DA03D5DE1C}"/>
                </a:ext>
              </a:extLst>
            </p:cNvPr>
            <p:cNvSpPr/>
            <p:nvPr/>
          </p:nvSpPr>
          <p:spPr>
            <a:xfrm>
              <a:off x="3989863" y="2596206"/>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36" name="Picture 35">
              <a:extLst>
                <a:ext uri="{FF2B5EF4-FFF2-40B4-BE49-F238E27FC236}">
                  <a16:creationId xmlns:a16="http://schemas.microsoft.com/office/drawing/2014/main" id="{F95968D6-67F5-5842-B356-D77F641BD733}"/>
                </a:ext>
              </a:extLst>
            </p:cNvPr>
            <p:cNvPicPr>
              <a:picLocks noChangeAspect="1"/>
            </p:cNvPicPr>
            <p:nvPr/>
          </p:nvPicPr>
          <p:blipFill>
            <a:blip r:embed="rId6"/>
            <a:srcRect/>
            <a:stretch/>
          </p:blipFill>
          <p:spPr>
            <a:xfrm>
              <a:off x="4069532" y="2207522"/>
              <a:ext cx="365760" cy="365760"/>
            </a:xfrm>
            <a:prstGeom prst="rect">
              <a:avLst/>
            </a:prstGeom>
            <a:noFill/>
          </p:spPr>
        </p:pic>
      </p:grpSp>
      <p:sp>
        <p:nvSpPr>
          <p:cNvPr id="17" name="TextBox 16">
            <a:extLst>
              <a:ext uri="{FF2B5EF4-FFF2-40B4-BE49-F238E27FC236}">
                <a16:creationId xmlns:a16="http://schemas.microsoft.com/office/drawing/2014/main" id="{04F04D87-AD8B-4DA6-9976-FE0DD94158DC}"/>
              </a:ext>
            </a:extLst>
          </p:cNvPr>
          <p:cNvSpPr txBox="1"/>
          <p:nvPr/>
        </p:nvSpPr>
        <p:spPr>
          <a:xfrm>
            <a:off x="6089369" y="5804956"/>
            <a:ext cx="532508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Project timelines may be extended due to multiple products/builds, complex custom animations or interactivity, client feedback/approval times, multiple/complex trafficking placements.</a:t>
            </a:r>
            <a:endPar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
        <p:nvSpPr>
          <p:cNvPr id="18" name="TextBox 17">
            <a:extLst>
              <a:ext uri="{FF2B5EF4-FFF2-40B4-BE49-F238E27FC236}">
                <a16:creationId xmlns:a16="http://schemas.microsoft.com/office/drawing/2014/main" id="{8F524D17-2A07-3F36-EABC-9E126949352C}"/>
              </a:ext>
            </a:extLst>
          </p:cNvPr>
          <p:cNvSpPr txBox="1"/>
          <p:nvPr/>
        </p:nvSpPr>
        <p:spPr>
          <a:xfrm>
            <a:off x="308590" y="5804956"/>
            <a:ext cx="5450859"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A</a:t>
            </a:r>
            <a:r>
              <a:rPr kumimoji="0" lang="en-US" sz="900" u="none" strike="noStrike" kern="0" cap="none" spc="0" normalizeH="0" baseline="0" noProof="0" dirty="0">
                <a:ln>
                  <a:noFill/>
                </a:ln>
                <a:solidFill>
                  <a:srgbClr val="0F62FE"/>
                </a:solidFill>
                <a:effectLst/>
                <a:uLnTx/>
                <a:uFillTx/>
                <a:latin typeface="IBM Plex Sans" panose="020B0503050203000203" pitchFamily="34" charset="0"/>
                <a:ea typeface="+mn-ea"/>
                <a:cs typeface="+mn-cs"/>
              </a:rPr>
              <a:t>dditional tracking preparation time is required for: Campaign Intelligence (+3 days), Click2Cart (+5 days). This work must be complete prior to development (Step 3).</a:t>
            </a:r>
          </a:p>
        </p:txBody>
      </p:sp>
      <p:sp>
        <p:nvSpPr>
          <p:cNvPr id="2" name="Footer Placeholder 2">
            <a:extLst>
              <a:ext uri="{FF2B5EF4-FFF2-40B4-BE49-F238E27FC236}">
                <a16:creationId xmlns:a16="http://schemas.microsoft.com/office/drawing/2014/main" id="{96EC66A8-783C-236B-05A7-4B9ECE25E09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Tree>
    <p:extLst>
      <p:ext uri="{BB962C8B-B14F-4D97-AF65-F5344CB8AC3E}">
        <p14:creationId xmlns:p14="http://schemas.microsoft.com/office/powerpoint/2010/main" val="3880521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7ADA6F-9930-16CB-5DA0-3D8860CB0D0C}"/>
              </a:ext>
            </a:extLst>
          </p:cNvPr>
          <p:cNvSpPr txBox="1"/>
          <p:nvPr/>
        </p:nvSpPr>
        <p:spPr>
          <a:xfrm>
            <a:off x="6089369" y="5804956"/>
            <a:ext cx="532508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1200" cap="none" spc="0" normalizeH="0" baseline="0" noProof="0" dirty="0">
                <a:ln>
                  <a:noFill/>
                </a:ln>
                <a:solidFill>
                  <a:srgbClr val="8A3FFC"/>
                </a:solidFill>
                <a:effectLst/>
                <a:uLnTx/>
                <a:uFillTx/>
                <a:latin typeface="IBM Plex Sans" panose="020B0503050203000203" pitchFamily="34" charset="0"/>
                <a:ea typeface="+mn-ea"/>
                <a:cs typeface="+mn-cs"/>
              </a:rPr>
              <a:t>Project timelines may be extended due to multiple products/builds, complex custom animations or interactivity, client feedback/approval times, multiple/complex trafficking placements.</a:t>
            </a:r>
            <a:endPar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11" name="TextBox 10">
            <a:extLst>
              <a:ext uri="{FF2B5EF4-FFF2-40B4-BE49-F238E27FC236}">
                <a16:creationId xmlns:a16="http://schemas.microsoft.com/office/drawing/2014/main" id="{7A83FCB6-FD63-301E-492D-DB2BFD61CE2E}"/>
              </a:ext>
            </a:extLst>
          </p:cNvPr>
          <p:cNvSpPr txBox="1"/>
          <p:nvPr/>
        </p:nvSpPr>
        <p:spPr>
          <a:xfrm>
            <a:off x="308591" y="5804956"/>
            <a:ext cx="544130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1200" cap="none" spc="0" normalizeH="0" baseline="0" noProof="0" dirty="0">
                <a:ln>
                  <a:noFill/>
                </a:ln>
                <a:solidFill>
                  <a:srgbClr val="8A3FFC"/>
                </a:solidFill>
                <a:effectLst/>
                <a:uLnTx/>
                <a:uFillTx/>
                <a:latin typeface="IBM Plex Sans" panose="020B0503050203000203" pitchFamily="34" charset="0"/>
                <a:ea typeface="+mn-ea"/>
                <a:cs typeface="+mn-cs"/>
              </a:rPr>
              <a:t>A</a:t>
            </a:r>
            <a:r>
              <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rPr>
              <a:t>dditional tracking preparation time is required for: Campaign Intelligence (+3 days), Click2Cart (+5 days). This work must be complete prior to development (Step 3).</a:t>
            </a:r>
          </a:p>
        </p:txBody>
      </p:sp>
      <p:sp>
        <p:nvSpPr>
          <p:cNvPr id="64" name="Google Shape;1302;p193">
            <a:extLst>
              <a:ext uri="{FF2B5EF4-FFF2-40B4-BE49-F238E27FC236}">
                <a16:creationId xmlns:a16="http://schemas.microsoft.com/office/drawing/2014/main" id="{18EF6606-C942-994D-A599-73BDDB466AD9}"/>
              </a:ext>
            </a:extLst>
          </p:cNvPr>
          <p:cNvSpPr/>
          <p:nvPr/>
        </p:nvSpPr>
        <p:spPr>
          <a:xfrm>
            <a:off x="3788287" y="1763500"/>
            <a:ext cx="3344380" cy="1727600"/>
          </a:xfrm>
          <a:prstGeom prst="chevron">
            <a:avLst>
              <a:gd name="adj" fmla="val 50000"/>
            </a:avLst>
          </a:prstGeom>
          <a:solidFill>
            <a:srgbClr val="8A3FFC">
              <a:alpha val="4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23" name="Group 22">
            <a:extLst>
              <a:ext uri="{FF2B5EF4-FFF2-40B4-BE49-F238E27FC236}">
                <a16:creationId xmlns:a16="http://schemas.microsoft.com/office/drawing/2014/main" id="{3AFB4F33-9D91-288A-AD4A-4A2753D3C04B}"/>
              </a:ext>
            </a:extLst>
          </p:cNvPr>
          <p:cNvGrpSpPr/>
          <p:nvPr/>
        </p:nvGrpSpPr>
        <p:grpSpPr>
          <a:xfrm>
            <a:off x="4851888" y="1798804"/>
            <a:ext cx="1473497" cy="1631216"/>
            <a:chOff x="4851888" y="1798804"/>
            <a:chExt cx="1473497" cy="1631216"/>
          </a:xfrm>
        </p:grpSpPr>
        <p:sp>
          <p:nvSpPr>
            <p:cNvPr id="4" name="TextBox 3">
              <a:extLst>
                <a:ext uri="{FF2B5EF4-FFF2-40B4-BE49-F238E27FC236}">
                  <a16:creationId xmlns:a16="http://schemas.microsoft.com/office/drawing/2014/main" id="{C777EE64-88CD-0195-B934-3F3E4963E194}"/>
                </a:ext>
              </a:extLst>
            </p:cNvPr>
            <p:cNvSpPr txBox="1"/>
            <p:nvPr/>
          </p:nvSpPr>
          <p:spPr>
            <a:xfrm>
              <a:off x="4851888"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5</a:t>
              </a:r>
            </a:p>
          </p:txBody>
        </p:sp>
        <p:sp>
          <p:nvSpPr>
            <p:cNvPr id="5" name="Rectangle 4">
              <a:extLst>
                <a:ext uri="{FF2B5EF4-FFF2-40B4-BE49-F238E27FC236}">
                  <a16:creationId xmlns:a16="http://schemas.microsoft.com/office/drawing/2014/main" id="{F7C9E9EC-3BD4-E68E-8554-20768829BC67}"/>
                </a:ext>
              </a:extLst>
            </p:cNvPr>
            <p:cNvSpPr/>
            <p:nvPr/>
          </p:nvSpPr>
          <p:spPr>
            <a:xfrm>
              <a:off x="5576803" y="2604370"/>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6" name="TextBox 5">
            <a:extLst>
              <a:ext uri="{FF2B5EF4-FFF2-40B4-BE49-F238E27FC236}">
                <a16:creationId xmlns:a16="http://schemas.microsoft.com/office/drawing/2014/main" id="{F558C189-CA06-7E51-3DAC-A4BEDED5EA53}"/>
              </a:ext>
            </a:extLst>
          </p:cNvPr>
          <p:cNvSpPr txBox="1"/>
          <p:nvPr/>
        </p:nvSpPr>
        <p:spPr>
          <a:xfrm>
            <a:off x="4963688" y="3703789"/>
            <a:ext cx="2252854"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3</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Development &amp; QA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Creative and tracking is handed off to dev team for coded build.</a:t>
            </a:r>
            <a:r>
              <a:rPr kumimoji="0" lang="en-US" sz="1100" u="none" strike="noStrike" kern="0" cap="none" spc="0" normalizeH="0" baseline="0" noProof="0" dirty="0">
                <a:ln>
                  <a:noFill/>
                </a:ln>
                <a:solidFill>
                  <a:srgbClr val="FFFFFF"/>
                </a:solidFill>
                <a:effectLst/>
                <a:uLnTx/>
                <a:uFillTx/>
                <a:latin typeface="IBM Plex Sans" panose="020B0503050203000203" pitchFamily="34" charset="0"/>
                <a:ea typeface="+mn-ea"/>
                <a:cs typeface="+mn-cs"/>
              </a:rPr>
              <a:t> </a:t>
            </a:r>
            <a:r>
              <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3">
                  <a:extLst>
                    <a:ext uri="{A12FA001-AC4F-418D-AE19-62706E023703}">
                      <ahyp:hlinkClr xmlns:ahyp="http://schemas.microsoft.com/office/drawing/2018/hyperlinkcolor" val="tx"/>
                    </a:ext>
                  </a:extLst>
                </a:hlinkClick>
              </a:rPr>
              <a:t>Details &gt;</a:t>
            </a:r>
            <a:endParaRPr kumimoji="0" lang="en-US" sz="110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tracking is required for development to begin.</a:t>
            </a:r>
          </a:p>
        </p:txBody>
      </p:sp>
      <p:sp>
        <p:nvSpPr>
          <p:cNvPr id="70" name="Google Shape;1303;p193">
            <a:extLst>
              <a:ext uri="{FF2B5EF4-FFF2-40B4-BE49-F238E27FC236}">
                <a16:creationId xmlns:a16="http://schemas.microsoft.com/office/drawing/2014/main" id="{AF4DCBA7-504C-7443-AFB3-A00CC8701C7D}"/>
              </a:ext>
            </a:extLst>
          </p:cNvPr>
          <p:cNvSpPr/>
          <p:nvPr/>
        </p:nvSpPr>
        <p:spPr>
          <a:xfrm>
            <a:off x="6383726" y="1763500"/>
            <a:ext cx="3043057" cy="1727600"/>
          </a:xfrm>
          <a:prstGeom prst="chevron">
            <a:avLst>
              <a:gd name="adj" fmla="val 50000"/>
            </a:avLst>
          </a:prstGeom>
          <a:solidFill>
            <a:srgbClr val="8A3FFC">
              <a:alpha val="5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2" name="Slide Number Placeholder 1">
            <a:extLst>
              <a:ext uri="{FF2B5EF4-FFF2-40B4-BE49-F238E27FC236}">
                <a16:creationId xmlns:a16="http://schemas.microsoft.com/office/drawing/2014/main" id="{E810B8E1-B6A2-F842-A47A-8EE69B353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u="none" strike="noStrike" kern="1200" cap="none" spc="0" normalizeH="0" baseline="0" noProof="0" smtClean="0">
                <a:ln>
                  <a:noFill/>
                </a:ln>
                <a:solidFill>
                  <a:srgbClr val="161616"/>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u="none" strike="noStrike" kern="1200" cap="none" spc="0" normalizeH="0" baseline="0" noProof="0" dirty="0">
              <a:ln>
                <a:noFill/>
              </a:ln>
              <a:solidFill>
                <a:srgbClr val="161616"/>
              </a:solidFill>
              <a:effectLst/>
              <a:uLnTx/>
              <a:uFillTx/>
              <a:ea typeface="+mn-ea"/>
              <a:cs typeface="+mn-cs"/>
            </a:endParaRPr>
          </a:p>
        </p:txBody>
      </p:sp>
      <p:sp>
        <p:nvSpPr>
          <p:cNvPr id="86" name="Title 1">
            <a:extLst>
              <a:ext uri="{FF2B5EF4-FFF2-40B4-BE49-F238E27FC236}">
                <a16:creationId xmlns:a16="http://schemas.microsoft.com/office/drawing/2014/main" id="{4DF39294-2B95-C046-BA7C-FB48016FA98C}"/>
              </a:ext>
            </a:extLst>
          </p:cNvPr>
          <p:cNvSpPr txBox="1">
            <a:spLocks/>
          </p:cNvSpPr>
          <p:nvPr/>
        </p:nvSpPr>
        <p:spPr>
          <a:xfrm>
            <a:off x="329271" y="409783"/>
            <a:ext cx="11504142" cy="42375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ts val="0"/>
              </a:spcBef>
              <a:spcAft>
                <a:spcPts val="2400"/>
              </a:spcAft>
              <a:buClr>
                <a:srgbClr val="0F6FFF"/>
              </a:buClr>
              <a:buSzPct val="25000"/>
              <a:buFontTx/>
              <a:buNone/>
              <a:tabLst/>
              <a:defRPr/>
            </a:pPr>
            <a:r>
              <a:rPr kumimoji="0" lang="en-US" sz="320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sym typeface="Arial"/>
              </a:rPr>
              <a:t>Timeline: Interactive Features / CSS-Based Animation</a:t>
            </a:r>
            <a:endParaRPr kumimoji="0" lang="en-US" sz="320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61" name="Google Shape;1304;p193">
            <a:extLst>
              <a:ext uri="{FF2B5EF4-FFF2-40B4-BE49-F238E27FC236}">
                <a16:creationId xmlns:a16="http://schemas.microsoft.com/office/drawing/2014/main" id="{0201DAA6-14CF-944F-B3D3-EF37B40AD71B}"/>
              </a:ext>
            </a:extLst>
          </p:cNvPr>
          <p:cNvSpPr/>
          <p:nvPr/>
        </p:nvSpPr>
        <p:spPr>
          <a:xfrm>
            <a:off x="8679305" y="1763500"/>
            <a:ext cx="3512694" cy="1727600"/>
          </a:xfrm>
          <a:prstGeom prst="chevron">
            <a:avLst>
              <a:gd name="adj" fmla="val 50000"/>
            </a:avLst>
          </a:prstGeom>
          <a:solidFill>
            <a:srgbClr val="8A3FFC">
              <a:alpha val="6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62" name="Google Shape;1300;p193">
            <a:extLst>
              <a:ext uri="{FF2B5EF4-FFF2-40B4-BE49-F238E27FC236}">
                <a16:creationId xmlns:a16="http://schemas.microsoft.com/office/drawing/2014/main" id="{3DA8004A-1A7A-EF44-BC04-02B34055DEA7}"/>
              </a:ext>
            </a:extLst>
          </p:cNvPr>
          <p:cNvSpPr/>
          <p:nvPr/>
        </p:nvSpPr>
        <p:spPr>
          <a:xfrm>
            <a:off x="21700" y="1763500"/>
            <a:ext cx="2321044" cy="1744400"/>
          </a:xfrm>
          <a:prstGeom prst="homePlate">
            <a:avLst>
              <a:gd name="adj" fmla="val 50000"/>
            </a:avLst>
          </a:prstGeom>
          <a:solidFill>
            <a:srgbClr val="8A3FFC">
              <a:alpha val="2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63" name="Google Shape;1301;p193">
            <a:extLst>
              <a:ext uri="{FF2B5EF4-FFF2-40B4-BE49-F238E27FC236}">
                <a16:creationId xmlns:a16="http://schemas.microsoft.com/office/drawing/2014/main" id="{6985F6A8-F517-944E-A88A-875FF30073EB}"/>
              </a:ext>
            </a:extLst>
          </p:cNvPr>
          <p:cNvSpPr/>
          <p:nvPr/>
        </p:nvSpPr>
        <p:spPr>
          <a:xfrm>
            <a:off x="1617195" y="1763500"/>
            <a:ext cx="2909809" cy="1727600"/>
          </a:xfrm>
          <a:prstGeom prst="chevron">
            <a:avLst>
              <a:gd name="adj" fmla="val 50000"/>
            </a:avLst>
          </a:prstGeom>
          <a:solidFill>
            <a:srgbClr val="8A3FFC">
              <a:alpha val="3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87" name="TextBox 86">
            <a:extLst>
              <a:ext uri="{FF2B5EF4-FFF2-40B4-BE49-F238E27FC236}">
                <a16:creationId xmlns:a16="http://schemas.microsoft.com/office/drawing/2014/main" id="{4FDB5CE6-966B-C945-8F16-11F82DF723E7}"/>
              </a:ext>
            </a:extLst>
          </p:cNvPr>
          <p:cNvSpPr txBox="1"/>
          <p:nvPr/>
        </p:nvSpPr>
        <p:spPr>
          <a:xfrm>
            <a:off x="9840003" y="3720415"/>
            <a:ext cx="2052191"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5</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CID prep, final QA, trafficking and 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Once an approved creative build has been trafficked, further edits and changes are no longer available.</a:t>
            </a:r>
          </a:p>
        </p:txBody>
      </p:sp>
      <p:cxnSp>
        <p:nvCxnSpPr>
          <p:cNvPr id="88" name="Straight Connector 87">
            <a:extLst>
              <a:ext uri="{FF2B5EF4-FFF2-40B4-BE49-F238E27FC236}">
                <a16:creationId xmlns:a16="http://schemas.microsoft.com/office/drawing/2014/main" id="{F9427717-8246-4840-A2D4-893F01151094}"/>
              </a:ext>
            </a:extLst>
          </p:cNvPr>
          <p:cNvCxnSpPr>
            <a:cxnSpLocks/>
          </p:cNvCxnSpPr>
          <p:nvPr/>
        </p:nvCxnSpPr>
        <p:spPr>
          <a:xfrm flipV="1">
            <a:off x="494778" y="3491100"/>
            <a:ext cx="10833622" cy="1990"/>
          </a:xfrm>
          <a:prstGeom prst="line">
            <a:avLst/>
          </a:prstGeom>
          <a:noFill/>
          <a:ln w="101600" cap="flat" cmpd="sng" algn="ctr">
            <a:solidFill>
              <a:srgbClr val="C6C6C6"/>
            </a:solidFill>
            <a:prstDash val="solid"/>
            <a:miter lim="800000"/>
            <a:headEnd type="oval" w="sm" len="sm"/>
            <a:tailEnd type="oval" w="sm" len="sm"/>
          </a:ln>
          <a:effectLst/>
        </p:spPr>
      </p:cxnSp>
      <p:sp>
        <p:nvSpPr>
          <p:cNvPr id="89" name="Oval 88">
            <a:extLst>
              <a:ext uri="{FF2B5EF4-FFF2-40B4-BE49-F238E27FC236}">
                <a16:creationId xmlns:a16="http://schemas.microsoft.com/office/drawing/2014/main" id="{E7F3D50C-9D97-AB4C-AEAA-7C338414072F}"/>
              </a:ext>
            </a:extLst>
          </p:cNvPr>
          <p:cNvSpPr/>
          <p:nvPr/>
        </p:nvSpPr>
        <p:spPr>
          <a:xfrm>
            <a:off x="417546"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0" name="Oval 89">
            <a:extLst>
              <a:ext uri="{FF2B5EF4-FFF2-40B4-BE49-F238E27FC236}">
                <a16:creationId xmlns:a16="http://schemas.microsoft.com/office/drawing/2014/main" id="{C64C362F-8990-6546-AF0E-B48B351D0A01}"/>
              </a:ext>
            </a:extLst>
          </p:cNvPr>
          <p:cNvSpPr/>
          <p:nvPr/>
        </p:nvSpPr>
        <p:spPr>
          <a:xfrm>
            <a:off x="235730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1" name="Oval 90">
            <a:extLst>
              <a:ext uri="{FF2B5EF4-FFF2-40B4-BE49-F238E27FC236}">
                <a16:creationId xmlns:a16="http://schemas.microsoft.com/office/drawing/2014/main" id="{DD7D560F-9B66-154E-BB56-6549DAC6072F}"/>
              </a:ext>
            </a:extLst>
          </p:cNvPr>
          <p:cNvSpPr/>
          <p:nvPr/>
        </p:nvSpPr>
        <p:spPr>
          <a:xfrm>
            <a:off x="5088634"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2" name="Oval 91">
            <a:extLst>
              <a:ext uri="{FF2B5EF4-FFF2-40B4-BE49-F238E27FC236}">
                <a16:creationId xmlns:a16="http://schemas.microsoft.com/office/drawing/2014/main" id="{D467D051-971F-B246-8828-030729B2220B}"/>
              </a:ext>
            </a:extLst>
          </p:cNvPr>
          <p:cNvSpPr/>
          <p:nvPr/>
        </p:nvSpPr>
        <p:spPr>
          <a:xfrm>
            <a:off x="7432013"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24" name="Group 23">
            <a:extLst>
              <a:ext uri="{FF2B5EF4-FFF2-40B4-BE49-F238E27FC236}">
                <a16:creationId xmlns:a16="http://schemas.microsoft.com/office/drawing/2014/main" id="{D3B916D5-0377-22EC-66F0-31078E8D70E8}"/>
              </a:ext>
            </a:extLst>
          </p:cNvPr>
          <p:cNvGrpSpPr/>
          <p:nvPr/>
        </p:nvGrpSpPr>
        <p:grpSpPr>
          <a:xfrm>
            <a:off x="9755279" y="1798804"/>
            <a:ext cx="1385270" cy="1631216"/>
            <a:chOff x="9755279" y="1798804"/>
            <a:chExt cx="1385270" cy="1631216"/>
          </a:xfrm>
        </p:grpSpPr>
        <p:sp>
          <p:nvSpPr>
            <p:cNvPr id="94" name="TextBox 93">
              <a:extLst>
                <a:ext uri="{FF2B5EF4-FFF2-40B4-BE49-F238E27FC236}">
                  <a16:creationId xmlns:a16="http://schemas.microsoft.com/office/drawing/2014/main" id="{AF7CCBD4-5369-D54C-ACBB-85F67781CAAE}"/>
                </a:ext>
              </a:extLst>
            </p:cNvPr>
            <p:cNvSpPr txBox="1"/>
            <p:nvPr/>
          </p:nvSpPr>
          <p:spPr>
            <a:xfrm>
              <a:off x="9755279"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95" name="Rectangle 94">
              <a:extLst>
                <a:ext uri="{FF2B5EF4-FFF2-40B4-BE49-F238E27FC236}">
                  <a16:creationId xmlns:a16="http://schemas.microsoft.com/office/drawing/2014/main" id="{4355212D-2617-1D4F-B2A2-2B46A243D3BC}"/>
                </a:ext>
              </a:extLst>
            </p:cNvPr>
            <p:cNvSpPr/>
            <p:nvPr/>
          </p:nvSpPr>
          <p:spPr>
            <a:xfrm>
              <a:off x="10476585" y="2795881"/>
              <a:ext cx="6639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grpSp>
        <p:nvGrpSpPr>
          <p:cNvPr id="21" name="Group 20">
            <a:extLst>
              <a:ext uri="{FF2B5EF4-FFF2-40B4-BE49-F238E27FC236}">
                <a16:creationId xmlns:a16="http://schemas.microsoft.com/office/drawing/2014/main" id="{3DA0944A-BF11-28D9-EEE2-4E1553081D14}"/>
              </a:ext>
            </a:extLst>
          </p:cNvPr>
          <p:cNvGrpSpPr/>
          <p:nvPr/>
        </p:nvGrpSpPr>
        <p:grpSpPr>
          <a:xfrm>
            <a:off x="323346" y="1798804"/>
            <a:ext cx="1505454" cy="1631216"/>
            <a:chOff x="323346" y="1798804"/>
            <a:chExt cx="1505454" cy="1631216"/>
          </a:xfrm>
        </p:grpSpPr>
        <p:sp>
          <p:nvSpPr>
            <p:cNvPr id="100" name="TextBox 99">
              <a:extLst>
                <a:ext uri="{FF2B5EF4-FFF2-40B4-BE49-F238E27FC236}">
                  <a16:creationId xmlns:a16="http://schemas.microsoft.com/office/drawing/2014/main" id="{BD93A77F-26FB-284E-8572-897000DC8D6C}"/>
                </a:ext>
              </a:extLst>
            </p:cNvPr>
            <p:cNvSpPr txBox="1"/>
            <p:nvPr/>
          </p:nvSpPr>
          <p:spPr>
            <a:xfrm>
              <a:off x="323346"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101" name="Rectangle 100">
              <a:extLst>
                <a:ext uri="{FF2B5EF4-FFF2-40B4-BE49-F238E27FC236}">
                  <a16:creationId xmlns:a16="http://schemas.microsoft.com/office/drawing/2014/main" id="{8CC1B06C-6010-EA4B-A49E-0A68E94824F7}"/>
                </a:ext>
              </a:extLst>
            </p:cNvPr>
            <p:cNvSpPr/>
            <p:nvPr/>
          </p:nvSpPr>
          <p:spPr>
            <a:xfrm>
              <a:off x="1048261" y="2566337"/>
              <a:ext cx="780539"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107" name="Oval 106">
            <a:extLst>
              <a:ext uri="{FF2B5EF4-FFF2-40B4-BE49-F238E27FC236}">
                <a16:creationId xmlns:a16="http://schemas.microsoft.com/office/drawing/2014/main" id="{7ADECDEB-33E5-A844-A344-4EBD9117835C}"/>
              </a:ext>
            </a:extLst>
          </p:cNvPr>
          <p:cNvSpPr/>
          <p:nvPr/>
        </p:nvSpPr>
        <p:spPr>
          <a:xfrm>
            <a:off x="11193984"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116" name="TextBox 115">
            <a:extLst>
              <a:ext uri="{FF2B5EF4-FFF2-40B4-BE49-F238E27FC236}">
                <a16:creationId xmlns:a16="http://schemas.microsoft.com/office/drawing/2014/main" id="{FE4BDE43-67D8-D448-B23B-72DA078281FC}"/>
              </a:ext>
            </a:extLst>
          </p:cNvPr>
          <p:cNvSpPr txBox="1"/>
          <p:nvPr/>
        </p:nvSpPr>
        <p:spPr>
          <a:xfrm>
            <a:off x="7347933" y="3703789"/>
            <a:ext cx="2342167"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4</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A live test link will be provided to ensure coded functionality and/or animation is as expected.</a:t>
            </a:r>
            <a:endParaRPr kumimoji="0" lang="en-US" sz="160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designs have been approved at this stage — feedback should be limited to interactivity and/or animation.</a:t>
            </a:r>
          </a:p>
        </p:txBody>
      </p:sp>
      <p:sp>
        <p:nvSpPr>
          <p:cNvPr id="117" name="Text Placeholder 4">
            <a:extLst>
              <a:ext uri="{FF2B5EF4-FFF2-40B4-BE49-F238E27FC236}">
                <a16:creationId xmlns:a16="http://schemas.microsoft.com/office/drawing/2014/main" id="{EA252A6E-5F61-D046-A420-C5E631C1F16B}"/>
              </a:ext>
            </a:extLst>
          </p:cNvPr>
          <p:cNvSpPr txBox="1">
            <a:spLocks/>
          </p:cNvSpPr>
          <p:nvPr/>
        </p:nvSpPr>
        <p:spPr>
          <a:xfrm>
            <a:off x="304887" y="1123657"/>
            <a:ext cx="5857917" cy="22225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6D6E70"/>
              </a:buClr>
              <a:buSzPct val="90000"/>
              <a:buFont typeface="Wingdings" pitchFamily="2" charset="2"/>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rPr>
              <a:t>Timeline begins after receipt of approved assets &amp; creative direction.</a:t>
            </a:r>
          </a:p>
        </p:txBody>
      </p:sp>
      <p:sp>
        <p:nvSpPr>
          <p:cNvPr id="7" name="TextBox 6">
            <a:extLst>
              <a:ext uri="{FF2B5EF4-FFF2-40B4-BE49-F238E27FC236}">
                <a16:creationId xmlns:a16="http://schemas.microsoft.com/office/drawing/2014/main" id="{CE0A8C2B-7353-139F-C478-69BB6FC0C87C}"/>
              </a:ext>
            </a:extLst>
          </p:cNvPr>
          <p:cNvSpPr txBox="1"/>
          <p:nvPr/>
        </p:nvSpPr>
        <p:spPr>
          <a:xfrm>
            <a:off x="2226961" y="3703789"/>
            <a:ext cx="2605390" cy="1769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2</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Timeline will be adjusted based on estimated days for client approval and/or feedback.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The Weather Company’s Creative Lab will provide a maximum of three (3) client reviews and design revisions and one (1) redesign per Creative Build prior to launch. </a:t>
            </a:r>
            <a:r>
              <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4">
                  <a:extLst>
                    <a:ext uri="{A12FA001-AC4F-418D-AE19-62706E023703}">
                      <ahyp:hlinkClr xmlns:ahyp="http://schemas.microsoft.com/office/drawing/2018/hyperlinkcolor" val="tx"/>
                    </a:ext>
                  </a:extLst>
                </a:hlinkClick>
              </a:rPr>
              <a:t>Full policy &gt;</a:t>
            </a:r>
            <a:endPar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8" name="TextBox 7">
            <a:extLst>
              <a:ext uri="{FF2B5EF4-FFF2-40B4-BE49-F238E27FC236}">
                <a16:creationId xmlns:a16="http://schemas.microsoft.com/office/drawing/2014/main" id="{22BA1E07-6A53-4F9A-C5DF-D09FA8AB2C97}"/>
              </a:ext>
            </a:extLst>
          </p:cNvPr>
          <p:cNvSpPr txBox="1"/>
          <p:nvPr/>
        </p:nvSpPr>
        <p:spPr>
          <a:xfrm>
            <a:off x="299806" y="3703789"/>
            <a:ext cx="1725844" cy="13080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1</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Design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The Weather Company’s Creative Lab builds out all condition-based creative. </a:t>
            </a:r>
            <a:r>
              <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5">
                  <a:extLst>
                    <a:ext uri="{A12FA001-AC4F-418D-AE19-62706E023703}">
                      <ahyp:hlinkClr xmlns:ahyp="http://schemas.microsoft.com/office/drawing/2018/hyperlinkcolor" val="tx"/>
                    </a:ext>
                  </a:extLst>
                </a:hlinkClick>
              </a:rPr>
              <a:t>Details &gt;</a:t>
            </a:r>
            <a:endParaRPr kumimoji="0" lang="en-US" sz="90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10" name="Footer Placeholder 2">
            <a:extLst>
              <a:ext uri="{FF2B5EF4-FFF2-40B4-BE49-F238E27FC236}">
                <a16:creationId xmlns:a16="http://schemas.microsoft.com/office/drawing/2014/main" id="{E686FCF7-E5B5-D8C5-DBA5-1E7C912EC32E}"/>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grpSp>
        <p:nvGrpSpPr>
          <p:cNvPr id="13" name="Group 12">
            <a:extLst>
              <a:ext uri="{FF2B5EF4-FFF2-40B4-BE49-F238E27FC236}">
                <a16:creationId xmlns:a16="http://schemas.microsoft.com/office/drawing/2014/main" id="{7B3C54C6-05FD-C801-5408-CC9C30337E6E}"/>
              </a:ext>
            </a:extLst>
          </p:cNvPr>
          <p:cNvGrpSpPr/>
          <p:nvPr/>
        </p:nvGrpSpPr>
        <p:grpSpPr>
          <a:xfrm>
            <a:off x="7198232" y="1798804"/>
            <a:ext cx="1908037" cy="1631216"/>
            <a:chOff x="3201867" y="1798804"/>
            <a:chExt cx="1908037" cy="1631216"/>
          </a:xfrm>
        </p:grpSpPr>
        <p:sp>
          <p:nvSpPr>
            <p:cNvPr id="14" name="TextBox 13">
              <a:extLst>
                <a:ext uri="{FF2B5EF4-FFF2-40B4-BE49-F238E27FC236}">
                  <a16:creationId xmlns:a16="http://schemas.microsoft.com/office/drawing/2014/main" id="{0F90AF95-BA91-F093-D31D-191A51EF9959}"/>
                </a:ext>
              </a:extLst>
            </p:cNvPr>
            <p:cNvSpPr txBox="1"/>
            <p:nvPr/>
          </p:nvSpPr>
          <p:spPr>
            <a:xfrm>
              <a:off x="3201867"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15" name="Rectangle 14">
              <a:extLst>
                <a:ext uri="{FF2B5EF4-FFF2-40B4-BE49-F238E27FC236}">
                  <a16:creationId xmlns:a16="http://schemas.microsoft.com/office/drawing/2014/main" id="{51892246-7CA9-0715-035B-6EC93CAF87E2}"/>
                </a:ext>
              </a:extLst>
            </p:cNvPr>
            <p:cNvSpPr/>
            <p:nvPr/>
          </p:nvSpPr>
          <p:spPr>
            <a:xfrm>
              <a:off x="3989863" y="2596206"/>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F8520F84-34D2-53FE-6767-B67CC0DD50E7}"/>
                </a:ext>
              </a:extLst>
            </p:cNvPr>
            <p:cNvPicPr>
              <a:picLocks noChangeAspect="1"/>
            </p:cNvPicPr>
            <p:nvPr/>
          </p:nvPicPr>
          <p:blipFill>
            <a:blip r:embed="rId6"/>
            <a:srcRect/>
            <a:stretch/>
          </p:blipFill>
          <p:spPr>
            <a:xfrm>
              <a:off x="4069532" y="2207522"/>
              <a:ext cx="365760" cy="365760"/>
            </a:xfrm>
            <a:prstGeom prst="rect">
              <a:avLst/>
            </a:prstGeom>
            <a:noFill/>
          </p:spPr>
        </p:pic>
      </p:grpSp>
      <p:grpSp>
        <p:nvGrpSpPr>
          <p:cNvPr id="22" name="Group 21">
            <a:extLst>
              <a:ext uri="{FF2B5EF4-FFF2-40B4-BE49-F238E27FC236}">
                <a16:creationId xmlns:a16="http://schemas.microsoft.com/office/drawing/2014/main" id="{8009440D-4E15-2493-EF75-6A338FC1B6E2}"/>
              </a:ext>
            </a:extLst>
          </p:cNvPr>
          <p:cNvGrpSpPr/>
          <p:nvPr/>
        </p:nvGrpSpPr>
        <p:grpSpPr>
          <a:xfrm>
            <a:off x="2352290" y="1798804"/>
            <a:ext cx="1908037" cy="1631216"/>
            <a:chOff x="2352290" y="1798804"/>
            <a:chExt cx="1908037" cy="1631216"/>
          </a:xfrm>
        </p:grpSpPr>
        <p:sp>
          <p:nvSpPr>
            <p:cNvPr id="18" name="TextBox 17">
              <a:extLst>
                <a:ext uri="{FF2B5EF4-FFF2-40B4-BE49-F238E27FC236}">
                  <a16:creationId xmlns:a16="http://schemas.microsoft.com/office/drawing/2014/main" id="{9626221C-A0E0-5B64-751C-FB2B851C8FA8}"/>
                </a:ext>
              </a:extLst>
            </p:cNvPr>
            <p:cNvSpPr txBox="1"/>
            <p:nvPr/>
          </p:nvSpPr>
          <p:spPr>
            <a:xfrm>
              <a:off x="2352290"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19" name="Rectangle 18">
              <a:extLst>
                <a:ext uri="{FF2B5EF4-FFF2-40B4-BE49-F238E27FC236}">
                  <a16:creationId xmlns:a16="http://schemas.microsoft.com/office/drawing/2014/main" id="{32A98A12-3C6E-52D3-029E-BC0C6D81E5EC}"/>
                </a:ext>
              </a:extLst>
            </p:cNvPr>
            <p:cNvSpPr/>
            <p:nvPr/>
          </p:nvSpPr>
          <p:spPr>
            <a:xfrm>
              <a:off x="3140286" y="2596206"/>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F079015B-C2A6-BA51-95EF-6FE14F3693A2}"/>
                </a:ext>
              </a:extLst>
            </p:cNvPr>
            <p:cNvPicPr>
              <a:picLocks noChangeAspect="1"/>
            </p:cNvPicPr>
            <p:nvPr/>
          </p:nvPicPr>
          <p:blipFill>
            <a:blip r:embed="rId6"/>
            <a:srcRect/>
            <a:stretch/>
          </p:blipFill>
          <p:spPr>
            <a:xfrm>
              <a:off x="3219955" y="2207522"/>
              <a:ext cx="365760" cy="365760"/>
            </a:xfrm>
            <a:prstGeom prst="rect">
              <a:avLst/>
            </a:prstGeom>
            <a:noFill/>
          </p:spPr>
        </p:pic>
      </p:grpSp>
    </p:spTree>
    <p:extLst>
      <p:ext uri="{BB962C8B-B14F-4D97-AF65-F5344CB8AC3E}">
        <p14:creationId xmlns:p14="http://schemas.microsoft.com/office/powerpoint/2010/main" val="3999271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27A7D930-3B51-0ABB-CF6B-5E9B9DF3670D}"/>
              </a:ext>
            </a:extLst>
          </p:cNvPr>
          <p:cNvPicPr>
            <a:picLocks noChangeAspect="1"/>
          </p:cNvPicPr>
          <p:nvPr/>
        </p:nvPicPr>
        <p:blipFill>
          <a:blip r:embed="rId2"/>
          <a:srcRect/>
          <a:stretch/>
        </p:blipFill>
        <p:spPr>
          <a:xfrm>
            <a:off x="5375586" y="2879210"/>
            <a:ext cx="1440828" cy="1099579"/>
          </a:xfrm>
          <a:prstGeom prst="rect">
            <a:avLst/>
          </a:prstGeom>
        </p:spPr>
      </p:pic>
    </p:spTree>
    <p:extLst>
      <p:ext uri="{BB962C8B-B14F-4D97-AF65-F5344CB8AC3E}">
        <p14:creationId xmlns:p14="http://schemas.microsoft.com/office/powerpoint/2010/main" val="332861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1616"/>
        </a:solidFill>
        <a:effectLst/>
      </p:bgPr>
    </p:bg>
    <p:spTree>
      <p:nvGrpSpPr>
        <p:cNvPr id="1" name=""/>
        <p:cNvGrpSpPr/>
        <p:nvPr/>
      </p:nvGrpSpPr>
      <p:grpSpPr>
        <a:xfrm>
          <a:off x="0" y="0"/>
          <a:ext cx="0" cy="0"/>
          <a:chOff x="0" y="0"/>
          <a:chExt cx="0" cy="0"/>
        </a:xfrm>
      </p:grpSpPr>
      <p:pic>
        <p:nvPicPr>
          <p:cNvPr id="16" name="Picture 15" descr="A blue sky with clouds&#10;&#10;Description automatically generated with medium confidence">
            <a:extLst>
              <a:ext uri="{FF2B5EF4-FFF2-40B4-BE49-F238E27FC236}">
                <a16:creationId xmlns:a16="http://schemas.microsoft.com/office/drawing/2014/main" id="{3BBD1B4A-CA23-2D40-A53E-1A90813138D7}"/>
              </a:ext>
            </a:extLst>
          </p:cNvPr>
          <p:cNvPicPr>
            <a:picLocks noChangeAspect="1"/>
          </p:cNvPicPr>
          <p:nvPr/>
        </p:nvPicPr>
        <p:blipFill rotWithShape="1">
          <a:blip r:embed="rId2">
            <a:alphaModFix amt="75000"/>
          </a:blip>
          <a:srcRect l="11137" t="29" r="4751" b="36617"/>
          <a:stretch/>
        </p:blipFill>
        <p:spPr>
          <a:xfrm>
            <a:off x="-7089" y="-14178"/>
            <a:ext cx="12206835" cy="6879266"/>
          </a:xfrm>
          <a:prstGeom prst="rect">
            <a:avLst/>
          </a:prstGeom>
        </p:spPr>
      </p:pic>
      <p:pic>
        <p:nvPicPr>
          <p:cNvPr id="2" name="Picture 1">
            <a:extLst>
              <a:ext uri="{FF2B5EF4-FFF2-40B4-BE49-F238E27FC236}">
                <a16:creationId xmlns:a16="http://schemas.microsoft.com/office/drawing/2014/main" id="{82F72A0A-1CE6-244C-0A68-9FF969C6BA34}"/>
              </a:ext>
            </a:extLst>
          </p:cNvPr>
          <p:cNvPicPr>
            <a:picLocks noChangeAspect="1"/>
          </p:cNvPicPr>
          <p:nvPr/>
        </p:nvPicPr>
        <p:blipFill rotWithShape="1">
          <a:blip r:embed="rId3"/>
          <a:srcRect t="-1" b="27565"/>
          <a:stretch/>
        </p:blipFill>
        <p:spPr>
          <a:xfrm>
            <a:off x="7010398" y="387088"/>
            <a:ext cx="4132446" cy="6478000"/>
          </a:xfrm>
          <a:prstGeom prst="rect">
            <a:avLst/>
          </a:prstGeom>
        </p:spPr>
      </p:pic>
      <p:pic>
        <p:nvPicPr>
          <p:cNvPr id="5" name="Picture 4" descr="A black rectangular device with a black screen&#10;&#10;Description automatically generated">
            <a:extLst>
              <a:ext uri="{FF2B5EF4-FFF2-40B4-BE49-F238E27FC236}">
                <a16:creationId xmlns:a16="http://schemas.microsoft.com/office/drawing/2014/main" id="{873476AC-5CD3-5F02-0752-2B5891DBAB44}"/>
              </a:ext>
            </a:extLst>
          </p:cNvPr>
          <p:cNvPicPr>
            <a:picLocks noChangeAspect="1"/>
          </p:cNvPicPr>
          <p:nvPr/>
        </p:nvPicPr>
        <p:blipFill rotWithShape="1">
          <a:blip r:embed="rId4"/>
          <a:srcRect t="-1" b="29210"/>
          <a:stretch/>
        </p:blipFill>
        <p:spPr>
          <a:xfrm>
            <a:off x="6661147" y="36355"/>
            <a:ext cx="4832350" cy="6821645"/>
          </a:xfrm>
          <a:prstGeom prst="rect">
            <a:avLst/>
          </a:prstGeom>
        </p:spPr>
      </p:pic>
      <p:sp>
        <p:nvSpPr>
          <p:cNvPr id="10" name="Footer Placeholder 1">
            <a:extLst>
              <a:ext uri="{FF2B5EF4-FFF2-40B4-BE49-F238E27FC236}">
                <a16:creationId xmlns:a16="http://schemas.microsoft.com/office/drawing/2014/main" id="{2CC03B27-2A5F-BA46-9890-7CA0D4D3E99D}"/>
              </a:ext>
            </a:extLst>
          </p:cNvPr>
          <p:cNvSpPr>
            <a:spLocks noGrp="1"/>
          </p:cNvSpPr>
          <p:nvPr>
            <p:ph type="ftr" sz="quarter" idx="10"/>
          </p:nvPr>
        </p:nvSpPr>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304799" y="411163"/>
            <a:ext cx="5510213" cy="639762"/>
          </a:xfrm>
        </p:spPr>
        <p:txBody>
          <a:bodyPr/>
          <a:lstStyle/>
          <a:p>
            <a:r>
              <a:rPr lang="en-US" dirty="0">
                <a:solidFill>
                  <a:schemeClr val="bg1"/>
                </a:solidFill>
              </a:rPr>
              <a:t>Weather</a:t>
            </a:r>
          </a:p>
        </p:txBody>
      </p:sp>
      <p:sp>
        <p:nvSpPr>
          <p:cNvPr id="8" name="Footer Placeholder 2">
            <a:extLst>
              <a:ext uri="{FF2B5EF4-FFF2-40B4-BE49-F238E27FC236}">
                <a16:creationId xmlns:a16="http://schemas.microsoft.com/office/drawing/2014/main" id="{4370B02C-1DB7-8749-B337-AAAAB1A31BA6}"/>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3</a:t>
            </a:fld>
            <a:endParaRPr lang="en-US" dirty="0">
              <a:latin typeface="IBM Plex Sans" panose="020B0503050203000203" pitchFamily="34" charset="0"/>
            </a:endParaRPr>
          </a:p>
        </p:txBody>
      </p:sp>
      <p:sp>
        <p:nvSpPr>
          <p:cNvPr id="14" name="Rectangle 13">
            <a:extLst>
              <a:ext uri="{FF2B5EF4-FFF2-40B4-BE49-F238E27FC236}">
                <a16:creationId xmlns:a16="http://schemas.microsoft.com/office/drawing/2014/main" id="{93BC0D68-6C87-1C43-ACB3-1492EBE9E5A0}"/>
              </a:ext>
            </a:extLst>
          </p:cNvPr>
          <p:cNvSpPr/>
          <p:nvPr/>
        </p:nvSpPr>
        <p:spPr>
          <a:xfrm>
            <a:off x="304887" y="1123655"/>
            <a:ext cx="5623216" cy="3631763"/>
          </a:xfrm>
          <a:prstGeom prst="rect">
            <a:avLst/>
          </a:prstGeom>
        </p:spPr>
        <p:txBody>
          <a:bodyPr wrap="square" lIns="0" tIns="0" rIns="0" bIns="0">
            <a:spAutoFit/>
          </a:bodyPr>
          <a:lstStyle/>
          <a:p>
            <a:pPr>
              <a:spcAft>
                <a:spcPts val="1200"/>
              </a:spcAft>
            </a:pPr>
            <a:r>
              <a:rPr lang="en-US" sz="1400" b="1" dirty="0">
                <a:solidFill>
                  <a:schemeClr val="bg1"/>
                </a:solidFill>
                <a:latin typeface="IBM Plex Sans" panose="020B0503050203000203" pitchFamily="34" charset="0"/>
              </a:rPr>
              <a:t>The Integrated Marquee must feature accurate weather imagery in an unobstructed sky. </a:t>
            </a:r>
          </a:p>
          <a:p>
            <a:pPr>
              <a:spcAft>
                <a:spcPts val="1200"/>
              </a:spcAft>
            </a:pPr>
            <a:r>
              <a:rPr lang="en-US" sz="1400" dirty="0">
                <a:solidFill>
                  <a:schemeClr val="bg1"/>
                </a:solidFill>
                <a:latin typeface="IBM Plex Sans" panose="020B0503050203000203" pitchFamily="34" charset="0"/>
              </a:rPr>
              <a:t>This creates contextual alignment between the data displayed in the app and the creative featured in the ad unit. It’s also what allows the unit to have such a large footprint on the app’s home screen.</a:t>
            </a:r>
          </a:p>
          <a:p>
            <a:pPr>
              <a:spcAft>
                <a:spcPts val="1200"/>
              </a:spcAft>
            </a:pPr>
            <a:r>
              <a:rPr lang="en-US" sz="1400" b="1" dirty="0">
                <a:solidFill>
                  <a:schemeClr val="bg1"/>
                </a:solidFill>
                <a:latin typeface="IBM Plex Sans" panose="020B0503050203000203" pitchFamily="34" charset="0"/>
              </a:rPr>
              <a:t>Who does what?</a:t>
            </a:r>
          </a:p>
          <a:p>
            <a:pPr>
              <a:spcAft>
                <a:spcPts val="1200"/>
              </a:spcAft>
            </a:pPr>
            <a:r>
              <a:rPr lang="en-US" sz="1400" dirty="0">
                <a:solidFill>
                  <a:schemeClr val="bg1"/>
                </a:solidFill>
                <a:latin typeface="IBM Plex Sans" panose="020B0503050203000203" pitchFamily="34" charset="0"/>
              </a:rPr>
              <a:t>All weather imagery is sourced or created by The Weather Company’s Creative Lab. This is to ensure that UI accessibility requirements are being met and that the weather imagery itself aligns with our product standards. </a:t>
            </a:r>
          </a:p>
          <a:p>
            <a:pPr>
              <a:spcAft>
                <a:spcPts val="1200"/>
              </a:spcAft>
            </a:pPr>
            <a:r>
              <a:rPr lang="en-US" sz="1400" dirty="0">
                <a:solidFill>
                  <a:schemeClr val="bg1"/>
                </a:solidFill>
                <a:latin typeface="IBM Plex Sans" panose="020B0503050203000203" pitchFamily="34" charset="0"/>
              </a:rPr>
              <a:t>Clients can simply deliver their key campaign art along with any other required elements (see “Production Assets” slide for more information) and the Creative Lab will build out the surrounding scenes, including the weather.</a:t>
            </a:r>
          </a:p>
        </p:txBody>
      </p:sp>
    </p:spTree>
    <p:extLst>
      <p:ext uri="{BB962C8B-B14F-4D97-AF65-F5344CB8AC3E}">
        <p14:creationId xmlns:p14="http://schemas.microsoft.com/office/powerpoint/2010/main" val="3545454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pic>
        <p:nvPicPr>
          <p:cNvPr id="11" name="conditions-energizer">
            <a:hlinkClick r:id="" action="ppaction://media"/>
            <a:extLst>
              <a:ext uri="{FF2B5EF4-FFF2-40B4-BE49-F238E27FC236}">
                <a16:creationId xmlns:a16="http://schemas.microsoft.com/office/drawing/2014/main" id="{B7BDB28D-DD6E-5C8B-9465-0512CC3A17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7651"/>
          <a:stretch/>
        </p:blipFill>
        <p:spPr>
          <a:xfrm>
            <a:off x="7010398" y="387087"/>
            <a:ext cx="4132446" cy="6470913"/>
          </a:xfrm>
          <a:prstGeom prst="rect">
            <a:avLst/>
          </a:prstGeom>
        </p:spPr>
      </p:pic>
      <p:sp>
        <p:nvSpPr>
          <p:cNvPr id="48" name="Footer Placeholder 2">
            <a:extLst>
              <a:ext uri="{FF2B5EF4-FFF2-40B4-BE49-F238E27FC236}">
                <a16:creationId xmlns:a16="http://schemas.microsoft.com/office/drawing/2014/main" id="{D27E6BB3-18D8-BA4A-B428-92CD6F6D689D}"/>
              </a:ext>
            </a:extLst>
          </p:cNvPr>
          <p:cNvSpPr>
            <a:spLocks noGrp="1"/>
          </p:cNvSpPr>
          <p:nvPr>
            <p:ph type="ftr" sz="quarter" idx="10"/>
          </p:nvPr>
        </p:nvSpPr>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
        <p:nvSpPr>
          <p:cNvPr id="49" name="Title 1">
            <a:extLst>
              <a:ext uri="{FF2B5EF4-FFF2-40B4-BE49-F238E27FC236}">
                <a16:creationId xmlns:a16="http://schemas.microsoft.com/office/drawing/2014/main" id="{A1EDDF83-BEBE-FE47-87B2-B586E530B523}"/>
              </a:ext>
            </a:extLst>
          </p:cNvPr>
          <p:cNvSpPr txBox="1">
            <a:spLocks/>
          </p:cNvSpPr>
          <p:nvPr/>
        </p:nvSpPr>
        <p:spPr>
          <a:xfrm>
            <a:off x="304888" y="411480"/>
            <a:ext cx="548631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chemeClr val="bg1"/>
                </a:solidFill>
                <a:latin typeface="IBM Plex Sans" panose="020B0503050203000203" pitchFamily="34" charset="0"/>
                <a:cs typeface="Arial" panose="020B0604020202020204" pitchFamily="34" charset="0"/>
              </a:rPr>
              <a:t>Weather Conditions Adaptor</a:t>
            </a:r>
          </a:p>
        </p:txBody>
      </p:sp>
      <p:sp>
        <p:nvSpPr>
          <p:cNvPr id="9" name="Footer Placeholder 2">
            <a:extLst>
              <a:ext uri="{FF2B5EF4-FFF2-40B4-BE49-F238E27FC236}">
                <a16:creationId xmlns:a16="http://schemas.microsoft.com/office/drawing/2014/main" id="{B3FDCE4D-A130-694D-B799-1E4EC0A17E46}"/>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4</a:t>
            </a:fld>
            <a:endParaRPr lang="en-US" dirty="0">
              <a:latin typeface="IBM Plex Sans" panose="020B0503050203000203" pitchFamily="34" charset="0"/>
            </a:endParaRPr>
          </a:p>
        </p:txBody>
      </p:sp>
      <p:pic>
        <p:nvPicPr>
          <p:cNvPr id="14" name="Picture 13">
            <a:extLst>
              <a:ext uri="{FF2B5EF4-FFF2-40B4-BE49-F238E27FC236}">
                <a16:creationId xmlns:a16="http://schemas.microsoft.com/office/drawing/2014/main" id="{75EA884A-CBE2-AE43-A466-116B811A26E6}"/>
              </a:ext>
            </a:extLst>
          </p:cNvPr>
          <p:cNvPicPr>
            <a:picLocks noChangeAspect="1"/>
          </p:cNvPicPr>
          <p:nvPr/>
        </p:nvPicPr>
        <p:blipFill>
          <a:blip r:embed="rId6"/>
          <a:srcRect/>
          <a:stretch/>
        </p:blipFill>
        <p:spPr>
          <a:xfrm>
            <a:off x="282029" y="2925937"/>
            <a:ext cx="5591721" cy="1763155"/>
          </a:xfrm>
          <a:prstGeom prst="rect">
            <a:avLst/>
          </a:prstGeom>
        </p:spPr>
      </p:pic>
      <p:sp>
        <p:nvSpPr>
          <p:cNvPr id="15" name="Text Placeholder 5">
            <a:extLst>
              <a:ext uri="{FF2B5EF4-FFF2-40B4-BE49-F238E27FC236}">
                <a16:creationId xmlns:a16="http://schemas.microsoft.com/office/drawing/2014/main" id="{EB40E50A-E9EA-DF46-90D9-BE9726F091DF}"/>
              </a:ext>
            </a:extLst>
          </p:cNvPr>
          <p:cNvSpPr txBox="1">
            <a:spLocks/>
          </p:cNvSpPr>
          <p:nvPr/>
        </p:nvSpPr>
        <p:spPr>
          <a:xfrm>
            <a:off x="304889" y="1123656"/>
            <a:ext cx="5591722" cy="1619544"/>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dirty="0">
                <a:solidFill>
                  <a:schemeClr val="bg1"/>
                </a:solidFill>
                <a:latin typeface="IBM Plex Sans" panose="020B0503050203000203" pitchFamily="34" charset="0"/>
                <a:ea typeface="Helvetica" charset="0"/>
                <a:cs typeface="Arial" panose="020B0604020202020204" pitchFamily="34" charset="0"/>
              </a:rPr>
              <a:t>Using a matrix of four general weather conditions and two dayparts (daytime and night), we build up to eight variations of a given creative. </a:t>
            </a:r>
          </a:p>
          <a:p>
            <a:pPr>
              <a:spcBef>
                <a:spcPts val="0"/>
              </a:spcBef>
              <a:spcAft>
                <a:spcPts val="1200"/>
              </a:spcAft>
            </a:pPr>
            <a:r>
              <a:rPr lang="en-US" sz="1400" dirty="0">
                <a:solidFill>
                  <a:schemeClr val="bg1"/>
                </a:solidFill>
                <a:latin typeface="IBM Plex Sans" panose="020B0503050203000203" pitchFamily="34" charset="0"/>
                <a:ea typeface="Helvetica" charset="0"/>
                <a:cs typeface="Arial" panose="020B0604020202020204" pitchFamily="34" charset="0"/>
              </a:rPr>
              <a:t>Each time the unit loads, the version that matches the time of day and current weather conditions for our user’s location or the location they are viewing will serve.</a:t>
            </a:r>
          </a:p>
          <a:p>
            <a:pPr>
              <a:spcBef>
                <a:spcPts val="0"/>
              </a:spcBef>
              <a:spcAft>
                <a:spcPts val="1200"/>
              </a:spcAft>
            </a:pPr>
            <a:r>
              <a:rPr lang="en-US" sz="1400" b="1" dirty="0">
                <a:solidFill>
                  <a:schemeClr val="bg1"/>
                </a:solidFill>
                <a:latin typeface="IBM Plex Sans" panose="020B0503050203000203" pitchFamily="34" charset="0"/>
                <a:ea typeface="Helvetica" charset="0"/>
                <a:cs typeface="Arial" panose="020B0604020202020204" pitchFamily="34" charset="0"/>
              </a:rPr>
              <a:t>Spend Level: Tier 1</a:t>
            </a:r>
          </a:p>
        </p:txBody>
      </p:sp>
      <p:sp>
        <p:nvSpPr>
          <p:cNvPr id="19" name="Text Placeholder 5">
            <a:extLst>
              <a:ext uri="{FF2B5EF4-FFF2-40B4-BE49-F238E27FC236}">
                <a16:creationId xmlns:a16="http://schemas.microsoft.com/office/drawing/2014/main" id="{CF7CC6B2-36AD-C148-A80E-81BA24D6DC80}"/>
              </a:ext>
            </a:extLst>
          </p:cNvPr>
          <p:cNvSpPr txBox="1">
            <a:spLocks/>
          </p:cNvSpPr>
          <p:nvPr/>
        </p:nvSpPr>
        <p:spPr>
          <a:xfrm>
            <a:off x="304889" y="4900820"/>
            <a:ext cx="5591722" cy="217321"/>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900" dirty="0">
                <a:solidFill>
                  <a:schemeClr val="bg1"/>
                </a:solidFill>
                <a:latin typeface="IBM Plex Sans" panose="020B0503050203000203" pitchFamily="34" charset="0"/>
                <a:ea typeface="Helvetica" charset="0"/>
                <a:cs typeface="Arial" panose="020B0604020202020204" pitchFamily="34" charset="0"/>
              </a:rPr>
              <a:t>Please note that Integrated Marquees do not run during severe weather conditions.</a:t>
            </a:r>
          </a:p>
        </p:txBody>
      </p:sp>
      <p:pic>
        <p:nvPicPr>
          <p:cNvPr id="8" name="Picture 7" descr="A black rectangular device with a black screen&#10;&#10;Description automatically generated">
            <a:extLst>
              <a:ext uri="{FF2B5EF4-FFF2-40B4-BE49-F238E27FC236}">
                <a16:creationId xmlns:a16="http://schemas.microsoft.com/office/drawing/2014/main" id="{811341B6-A1B9-BB31-8527-BF97FB811573}"/>
              </a:ext>
            </a:extLst>
          </p:cNvPr>
          <p:cNvPicPr>
            <a:picLocks noChangeAspect="1"/>
          </p:cNvPicPr>
          <p:nvPr/>
        </p:nvPicPr>
        <p:blipFill rotWithShape="1">
          <a:blip r:embed="rId7"/>
          <a:srcRect t="-1" b="29210"/>
          <a:stretch/>
        </p:blipFill>
        <p:spPr>
          <a:xfrm>
            <a:off x="6661147" y="36355"/>
            <a:ext cx="4832350" cy="6821645"/>
          </a:xfrm>
          <a:prstGeom prst="rect">
            <a:avLst/>
          </a:prstGeom>
        </p:spPr>
      </p:pic>
      <p:sp>
        <p:nvSpPr>
          <p:cNvPr id="46" name="Rectangle 45">
            <a:extLst>
              <a:ext uri="{FF2B5EF4-FFF2-40B4-BE49-F238E27FC236}">
                <a16:creationId xmlns:a16="http://schemas.microsoft.com/office/drawing/2014/main" id="{5298FB33-27C6-AE44-A9C5-092CB4CA1AF3}"/>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Tree>
    <p:extLst>
      <p:ext uri="{BB962C8B-B14F-4D97-AF65-F5344CB8AC3E}">
        <p14:creationId xmlns:p14="http://schemas.microsoft.com/office/powerpoint/2010/main" val="403605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DB32069-D598-7948-94CB-4E40DC946FF7}"/>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9" name="Picture 8">
            <a:extLst>
              <a:ext uri="{FF2B5EF4-FFF2-40B4-BE49-F238E27FC236}">
                <a16:creationId xmlns:a16="http://schemas.microsoft.com/office/drawing/2014/main" id="{8733044F-8842-F348-8BFB-7BC93BE1404E}"/>
              </a:ext>
            </a:extLst>
          </p:cNvPr>
          <p:cNvPicPr>
            <a:picLocks noChangeAspect="1"/>
          </p:cNvPicPr>
          <p:nvPr/>
        </p:nvPicPr>
        <p:blipFill>
          <a:blip r:embed="rId2"/>
          <a:srcRect/>
          <a:stretch/>
        </p:blipFill>
        <p:spPr>
          <a:xfrm>
            <a:off x="6487079" y="304904"/>
            <a:ext cx="2688060" cy="5817238"/>
          </a:xfrm>
          <a:prstGeom prst="rect">
            <a:avLst/>
          </a:prstGeom>
        </p:spPr>
      </p:pic>
      <p:pic>
        <p:nvPicPr>
          <p:cNvPr id="3" name="Picture 2">
            <a:extLst>
              <a:ext uri="{FF2B5EF4-FFF2-40B4-BE49-F238E27FC236}">
                <a16:creationId xmlns:a16="http://schemas.microsoft.com/office/drawing/2014/main" id="{E3993BE1-F23E-BF32-880C-1BBBAD447721}"/>
              </a:ext>
            </a:extLst>
          </p:cNvPr>
          <p:cNvPicPr>
            <a:picLocks noChangeAspect="1"/>
          </p:cNvPicPr>
          <p:nvPr/>
        </p:nvPicPr>
        <p:blipFill>
          <a:blip r:embed="rId3"/>
          <a:srcRect/>
          <a:stretch/>
        </p:blipFill>
        <p:spPr>
          <a:xfrm>
            <a:off x="6259572" y="80518"/>
            <a:ext cx="3139952" cy="6261568"/>
          </a:xfrm>
          <a:prstGeom prst="rect">
            <a:avLst/>
          </a:prstGeom>
        </p:spPr>
      </p:pic>
      <p:sp>
        <p:nvSpPr>
          <p:cNvPr id="14" name="Footer Placeholder 2">
            <a:extLst>
              <a:ext uri="{FF2B5EF4-FFF2-40B4-BE49-F238E27FC236}">
                <a16:creationId xmlns:a16="http://schemas.microsoft.com/office/drawing/2014/main" id="{7472D500-AAFB-504A-889E-23F2FF152EC5}"/>
              </a:ext>
            </a:extLst>
          </p:cNvPr>
          <p:cNvSpPr>
            <a:spLocks noGrp="1"/>
          </p:cNvSpPr>
          <p:nvPr>
            <p:ph type="ftr" sz="quarter" idx="10"/>
          </p:nvPr>
        </p:nvSpPr>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2" name="Slide Number Placeholder 1">
            <a:extLst>
              <a:ext uri="{FF2B5EF4-FFF2-40B4-BE49-F238E27FC236}">
                <a16:creationId xmlns:a16="http://schemas.microsoft.com/office/drawing/2014/main" id="{B0624951-696E-7340-B1AF-F57EF79594F7}"/>
              </a:ext>
            </a:extLst>
          </p:cNvPr>
          <p:cNvSpPr>
            <a:spLocks noGrp="1"/>
          </p:cNvSpPr>
          <p:nvPr>
            <p:ph type="sldNum" sz="quarter" idx="11"/>
          </p:nvPr>
        </p:nvSpPr>
        <p:spPr/>
        <p:txBody>
          <a:bodyPr/>
          <a:lstStyle/>
          <a:p>
            <a:fld id="{59395FB3-9C97-154F-86B2-7E381B951268}" type="slidenum">
              <a:rPr lang="en-US" smtClean="0"/>
              <a:pPr/>
              <a:t>5</a:t>
            </a:fld>
            <a:endParaRPr lang="en-US" dirty="0"/>
          </a:p>
        </p:txBody>
      </p:sp>
      <p:sp>
        <p:nvSpPr>
          <p:cNvPr id="5" name="Text Placeholder 4"/>
          <p:cNvSpPr>
            <a:spLocks noGrp="1"/>
          </p:cNvSpPr>
          <p:nvPr>
            <p:ph type="body" sz="quarter" idx="4294967295"/>
          </p:nvPr>
        </p:nvSpPr>
        <p:spPr>
          <a:xfrm>
            <a:off x="304887" y="1123949"/>
            <a:ext cx="5426075" cy="5215823"/>
          </a:xfrm>
        </p:spPr>
        <p:txBody>
          <a:bodyPr rIns="0"/>
          <a:lstStyle/>
          <a:p>
            <a:pPr>
              <a:spcBef>
                <a:spcPts val="1200"/>
              </a:spcBef>
            </a:pPr>
            <a:r>
              <a:rPr lang="en-US" sz="1400" dirty="0">
                <a:solidFill>
                  <a:srgbClr val="161616"/>
                </a:solidFill>
              </a:rPr>
              <a:t>Our primary method for combining brands and products with weather is to integrate them directly into an adaptive weather scene. </a:t>
            </a:r>
          </a:p>
          <a:p>
            <a:pPr>
              <a:spcBef>
                <a:spcPts val="1200"/>
              </a:spcBef>
            </a:pPr>
            <a:r>
              <a:rPr lang="en-US" sz="1400" dirty="0">
                <a:solidFill>
                  <a:srgbClr val="161616"/>
                </a:solidFill>
              </a:rPr>
              <a:t>Outdoor settings are most common but indoor scenes can also be created so long as unobstructed weather imagery is still present. </a:t>
            </a:r>
          </a:p>
          <a:p>
            <a:pPr>
              <a:spcBef>
                <a:spcPts val="1200"/>
              </a:spcBef>
            </a:pPr>
            <a:r>
              <a:rPr lang="en-US" sz="1100" dirty="0">
                <a:solidFill>
                  <a:srgbClr val="161616"/>
                </a:solidFill>
              </a:rPr>
              <a:t>Please note:</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Products must be integrated into a scene that includes a clear, unobstructed view of the sky. Indoor scenes must include a large, single-pane window to meet this requirement.</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Background image must meet WCAG-defined AA “small type” contrast levels for the App UI and not interfere with UI legibility.</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imagery is limited to the lower portion of the overall image. Logo, copy (20–24 characters recommended), and CTA (12–16 characters max) should use no more than 1/3 of that area.</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copy and product visuals may vary per condition. </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To support the native integration of brand elements within the app we recommend adopting the CTA styling used throughout the app for this unit.</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The creative may not include severe weather elements such as tornados, hurricanes, lightning bolts, etc.</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Weather imagery is sourced or created by The Weather Company in partnership with the Advertiser and/or Creative Agency.</a:t>
            </a:r>
          </a:p>
        </p:txBody>
      </p:sp>
      <p:sp>
        <p:nvSpPr>
          <p:cNvPr id="12" name="Text Placeholder 4">
            <a:extLst>
              <a:ext uri="{FF2B5EF4-FFF2-40B4-BE49-F238E27FC236}">
                <a16:creationId xmlns:a16="http://schemas.microsoft.com/office/drawing/2014/main" id="{76221C12-FEFE-314C-9F51-172C3B025E64}"/>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Weather Conditions Adaptor</a:t>
            </a:r>
          </a:p>
        </p:txBody>
      </p:sp>
      <p:sp>
        <p:nvSpPr>
          <p:cNvPr id="19" name="TextBox 18">
            <a:extLst>
              <a:ext uri="{FF2B5EF4-FFF2-40B4-BE49-F238E27FC236}">
                <a16:creationId xmlns:a16="http://schemas.microsoft.com/office/drawing/2014/main" id="{D3D7A348-3608-E54B-B9F0-B247560224E4}"/>
              </a:ext>
            </a:extLst>
          </p:cNvPr>
          <p:cNvSpPr txBox="1"/>
          <p:nvPr/>
        </p:nvSpPr>
        <p:spPr>
          <a:xfrm>
            <a:off x="9720993" y="6587281"/>
            <a:ext cx="1488050"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Indoor Scene</a:t>
            </a:r>
            <a:endParaRPr lang="en-US" sz="800" dirty="0">
              <a:latin typeface="IBM Plex Sans" panose="020B0503050203000203" pitchFamily="34" charset="0"/>
              <a:cs typeface="Arial" panose="020B0604020202020204" pitchFamily="34" charset="0"/>
            </a:endParaRPr>
          </a:p>
        </p:txBody>
      </p:sp>
      <p:sp>
        <p:nvSpPr>
          <p:cNvPr id="20" name="TextBox 19">
            <a:extLst>
              <a:ext uri="{FF2B5EF4-FFF2-40B4-BE49-F238E27FC236}">
                <a16:creationId xmlns:a16="http://schemas.microsoft.com/office/drawing/2014/main" id="{75FD217B-BA8E-194A-9AE5-77A7D98E088E}"/>
              </a:ext>
            </a:extLst>
          </p:cNvPr>
          <p:cNvSpPr txBox="1"/>
          <p:nvPr/>
        </p:nvSpPr>
        <p:spPr>
          <a:xfrm>
            <a:off x="7062560" y="6349206"/>
            <a:ext cx="1533976"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Outdoor Scene</a:t>
            </a:r>
            <a:endParaRPr lang="en-US" sz="800" dirty="0">
              <a:latin typeface="IBM Plex Sans" panose="020B0503050203000203" pitchFamily="34" charset="0"/>
              <a:cs typeface="Arial" panose="020B0604020202020204" pitchFamily="34" charset="0"/>
            </a:endParaRPr>
          </a:p>
        </p:txBody>
      </p:sp>
      <p:sp>
        <p:nvSpPr>
          <p:cNvPr id="22" name="Title 1">
            <a:extLst>
              <a:ext uri="{FF2B5EF4-FFF2-40B4-BE49-F238E27FC236}">
                <a16:creationId xmlns:a16="http://schemas.microsoft.com/office/drawing/2014/main" id="{0738F6C7-CC5D-724E-8429-A6FF0B5B5B38}"/>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Brand Integration: In-Scene</a:t>
            </a:r>
          </a:p>
        </p:txBody>
      </p:sp>
      <p:pic>
        <p:nvPicPr>
          <p:cNvPr id="11" name="Picture 10">
            <a:extLst>
              <a:ext uri="{FF2B5EF4-FFF2-40B4-BE49-F238E27FC236}">
                <a16:creationId xmlns:a16="http://schemas.microsoft.com/office/drawing/2014/main" id="{BA15A117-DA96-15A5-65A4-D3DD3C8F97CC}"/>
              </a:ext>
            </a:extLst>
          </p:cNvPr>
          <p:cNvPicPr>
            <a:picLocks noChangeAspect="1"/>
          </p:cNvPicPr>
          <p:nvPr/>
        </p:nvPicPr>
        <p:blipFill>
          <a:blip r:embed="rId4"/>
          <a:srcRect/>
          <a:stretch/>
        </p:blipFill>
        <p:spPr>
          <a:xfrm>
            <a:off x="9122549" y="550099"/>
            <a:ext cx="2688060" cy="5817237"/>
          </a:xfrm>
          <a:prstGeom prst="rect">
            <a:avLst/>
          </a:prstGeom>
        </p:spPr>
      </p:pic>
      <p:pic>
        <p:nvPicPr>
          <p:cNvPr id="13" name="Picture 12">
            <a:extLst>
              <a:ext uri="{FF2B5EF4-FFF2-40B4-BE49-F238E27FC236}">
                <a16:creationId xmlns:a16="http://schemas.microsoft.com/office/drawing/2014/main" id="{48B38D31-9B9E-28C8-EDF1-23794F5EEB61}"/>
              </a:ext>
            </a:extLst>
          </p:cNvPr>
          <p:cNvPicPr>
            <a:picLocks noChangeAspect="1"/>
          </p:cNvPicPr>
          <p:nvPr/>
        </p:nvPicPr>
        <p:blipFill>
          <a:blip r:embed="rId3"/>
          <a:srcRect/>
          <a:stretch/>
        </p:blipFill>
        <p:spPr>
          <a:xfrm>
            <a:off x="8895042" y="325713"/>
            <a:ext cx="3139952" cy="6261568"/>
          </a:xfrm>
          <a:prstGeom prst="rect">
            <a:avLst/>
          </a:prstGeom>
        </p:spPr>
      </p:pic>
    </p:spTree>
    <p:extLst>
      <p:ext uri="{BB962C8B-B14F-4D97-AF65-F5344CB8AC3E}">
        <p14:creationId xmlns:p14="http://schemas.microsoft.com/office/powerpoint/2010/main" val="554193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07961F-A8F7-FE4B-B699-FB5CB7DCAE27}"/>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sp>
        <p:nvSpPr>
          <p:cNvPr id="2" name="Slide Number Placeholder 1">
            <a:extLst>
              <a:ext uri="{FF2B5EF4-FFF2-40B4-BE49-F238E27FC236}">
                <a16:creationId xmlns:a16="http://schemas.microsoft.com/office/drawing/2014/main" id="{85B5AFD4-CC2E-6A49-95BE-534744AB16BD}"/>
              </a:ext>
            </a:extLst>
          </p:cNvPr>
          <p:cNvSpPr>
            <a:spLocks noGrp="1"/>
          </p:cNvSpPr>
          <p:nvPr>
            <p:ph type="sldNum" sz="quarter" idx="11"/>
          </p:nvPr>
        </p:nvSpPr>
        <p:spPr/>
        <p:txBody>
          <a:bodyPr/>
          <a:lstStyle/>
          <a:p>
            <a:fld id="{59395FB3-9C97-154F-86B2-7E381B951268}" type="slidenum">
              <a:rPr lang="en-US" smtClean="0"/>
              <a:pPr/>
              <a:t>6</a:t>
            </a:fld>
            <a:endParaRPr lang="en-US" dirty="0"/>
          </a:p>
        </p:txBody>
      </p:sp>
      <p:sp>
        <p:nvSpPr>
          <p:cNvPr id="5" name="Text Placeholder 4"/>
          <p:cNvSpPr>
            <a:spLocks noGrp="1"/>
          </p:cNvSpPr>
          <p:nvPr>
            <p:ph type="body" sz="quarter" idx="4294967295"/>
          </p:nvPr>
        </p:nvSpPr>
        <p:spPr>
          <a:xfrm>
            <a:off x="304887" y="1123950"/>
            <a:ext cx="5486222" cy="5259388"/>
          </a:xfrm>
        </p:spPr>
        <p:txBody>
          <a:bodyPr/>
          <a:lstStyle/>
          <a:p>
            <a:pPr>
              <a:spcBef>
                <a:spcPts val="1200"/>
              </a:spcBef>
            </a:pPr>
            <a:r>
              <a:rPr lang="en-US" sz="1400" dirty="0">
                <a:solidFill>
                  <a:srgbClr val="161616"/>
                </a:solidFill>
              </a:rPr>
              <a:t>If a featured product will not optimally integrate into an adaptive weather scene, it can be “floated” above it as part of the brand lockup. </a:t>
            </a:r>
          </a:p>
          <a:p>
            <a:pPr>
              <a:spcBef>
                <a:spcPts val="1200"/>
              </a:spcBef>
            </a:pPr>
            <a:r>
              <a:rPr lang="en-US" sz="1400" dirty="0">
                <a:solidFill>
                  <a:srgbClr val="161616"/>
                </a:solidFill>
              </a:rPr>
              <a:t>Similarly, if the featured content is a service versus a physical product the brand lockup floats above a custom weather scene. </a:t>
            </a:r>
          </a:p>
          <a:p>
            <a:pPr>
              <a:spcBef>
                <a:spcPts val="1200"/>
              </a:spcBef>
            </a:pPr>
            <a:r>
              <a:rPr lang="en-US" sz="1100" dirty="0">
                <a:solidFill>
                  <a:srgbClr val="161616"/>
                </a:solidFill>
              </a:rPr>
              <a:t>Please note:</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Product cannot be cropped or placed at the viewport edge due to variability in user device widths.</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The background scene must include a clear, unobstructed view of the sky.</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Background image must meet WCAG-defined AA “small type” contrast levels for the App UI and not interfere with UI legibility.</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imagery is limited to the lower portion of the overall image. Logo, copy (20–24 characters recommended), and CTA (12–16 characters max) should use no more than 1/3 of that area.</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Brand copy and imagery may vary per condition. </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rPr>
              <a:t>To support the native integration of brand elements within the app we recommend adopting the CTA styling used throughout the app for this unit.</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The creative may not include severe weather elements such as tornados, hurricanes, lightning bolts, etc. </a:t>
            </a:r>
          </a:p>
          <a:p>
            <a:pPr marL="228600" indent="-228600">
              <a:lnSpc>
                <a:spcPct val="90000"/>
              </a:lnSpc>
              <a:spcBef>
                <a:spcPts val="1200"/>
              </a:spcBef>
              <a:buClr>
                <a:srgbClr val="161616"/>
              </a:buClr>
              <a:buSzPct val="80000"/>
              <a:buFont typeface="Arial" panose="020B0604020202020204" pitchFamily="34" charset="0"/>
              <a:buChar char="•"/>
            </a:pPr>
            <a:r>
              <a:rPr lang="en-US" sz="1100" dirty="0">
                <a:solidFill>
                  <a:srgbClr val="161616"/>
                </a:solidFill>
                <a:ea typeface="Helvetica" charset="0"/>
              </a:rPr>
              <a:t>Weather imagery is sourced or created by The Weather Company in partnership with the Advertiser and/or Creative Agency.</a:t>
            </a:r>
          </a:p>
        </p:txBody>
      </p:sp>
      <p:sp>
        <p:nvSpPr>
          <p:cNvPr id="10" name="Text Placeholder 4">
            <a:extLst>
              <a:ext uri="{FF2B5EF4-FFF2-40B4-BE49-F238E27FC236}">
                <a16:creationId xmlns:a16="http://schemas.microsoft.com/office/drawing/2014/main" id="{532F18D5-B2FC-3147-8C07-021DD70547EE}"/>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Weather Conditions Adaptor</a:t>
            </a:r>
          </a:p>
        </p:txBody>
      </p:sp>
      <p:sp>
        <p:nvSpPr>
          <p:cNvPr id="15" name="Title 1">
            <a:extLst>
              <a:ext uri="{FF2B5EF4-FFF2-40B4-BE49-F238E27FC236}">
                <a16:creationId xmlns:a16="http://schemas.microsoft.com/office/drawing/2014/main" id="{4E900CD5-12F4-7145-AEF0-BA3F86D50931}"/>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Brand Integration: Floating</a:t>
            </a:r>
          </a:p>
        </p:txBody>
      </p:sp>
      <p:sp>
        <p:nvSpPr>
          <p:cNvPr id="6" name="Footer Placeholder 2">
            <a:extLst>
              <a:ext uri="{FF2B5EF4-FFF2-40B4-BE49-F238E27FC236}">
                <a16:creationId xmlns:a16="http://schemas.microsoft.com/office/drawing/2014/main" id="{00BA6714-32E3-2FC2-CC87-69200B4C6AE9}"/>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pic>
        <p:nvPicPr>
          <p:cNvPr id="7" name="Picture 6">
            <a:extLst>
              <a:ext uri="{FF2B5EF4-FFF2-40B4-BE49-F238E27FC236}">
                <a16:creationId xmlns:a16="http://schemas.microsoft.com/office/drawing/2014/main" id="{F10DF6D7-E9A6-61DF-027E-DDFD94523793}"/>
              </a:ext>
            </a:extLst>
          </p:cNvPr>
          <p:cNvPicPr>
            <a:picLocks noChangeAspect="1"/>
          </p:cNvPicPr>
          <p:nvPr/>
        </p:nvPicPr>
        <p:blipFill>
          <a:blip r:embed="rId2"/>
          <a:srcRect/>
          <a:stretch/>
        </p:blipFill>
        <p:spPr>
          <a:xfrm>
            <a:off x="6487079" y="304904"/>
            <a:ext cx="2688060" cy="5817237"/>
          </a:xfrm>
          <a:prstGeom prst="rect">
            <a:avLst/>
          </a:prstGeom>
        </p:spPr>
      </p:pic>
      <p:sp>
        <p:nvSpPr>
          <p:cNvPr id="9" name="TextBox 8">
            <a:extLst>
              <a:ext uri="{FF2B5EF4-FFF2-40B4-BE49-F238E27FC236}">
                <a16:creationId xmlns:a16="http://schemas.microsoft.com/office/drawing/2014/main" id="{56E41E63-1B3A-7FD8-75EE-1485849BF468}"/>
              </a:ext>
            </a:extLst>
          </p:cNvPr>
          <p:cNvSpPr txBox="1"/>
          <p:nvPr/>
        </p:nvSpPr>
        <p:spPr>
          <a:xfrm>
            <a:off x="9720993" y="6587281"/>
            <a:ext cx="1488050"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Service (No Product)</a:t>
            </a:r>
            <a:endParaRPr lang="en-US" sz="800" dirty="0">
              <a:latin typeface="IBM Plex Sans" panose="020B0503050203000203" pitchFamily="34" charset="0"/>
              <a:cs typeface="Arial" panose="020B0604020202020204" pitchFamily="34" charset="0"/>
            </a:endParaRPr>
          </a:p>
        </p:txBody>
      </p:sp>
      <p:sp>
        <p:nvSpPr>
          <p:cNvPr id="11" name="TextBox 10">
            <a:extLst>
              <a:ext uri="{FF2B5EF4-FFF2-40B4-BE49-F238E27FC236}">
                <a16:creationId xmlns:a16="http://schemas.microsoft.com/office/drawing/2014/main" id="{263277E6-EB2F-463C-36C4-F76B037D0EB1}"/>
              </a:ext>
            </a:extLst>
          </p:cNvPr>
          <p:cNvSpPr txBox="1"/>
          <p:nvPr/>
        </p:nvSpPr>
        <p:spPr>
          <a:xfrm>
            <a:off x="7062560" y="6349206"/>
            <a:ext cx="1533976" cy="136256"/>
          </a:xfrm>
          <a:prstGeom prst="rect">
            <a:avLst/>
          </a:prstGeom>
          <a:noFill/>
        </p:spPr>
        <p:txBody>
          <a:bodyPr wrap="square" lIns="0" tIns="0" rIns="0" bIns="0" rtlCol="0">
            <a:spAutoFit/>
          </a:bodyPr>
          <a:lstStyle/>
          <a:p>
            <a:pPr algn="ctr">
              <a:lnSpc>
                <a:spcPct val="120000"/>
              </a:lnSpc>
            </a:pPr>
            <a:r>
              <a:rPr lang="en-US" sz="800" kern="0" dirty="0">
                <a:solidFill>
                  <a:schemeClr val="bg1"/>
                </a:solidFill>
                <a:latin typeface="IBM Plex Sans" panose="020B0503050203000203" pitchFamily="34" charset="0"/>
                <a:cs typeface="Arial" panose="020B0604020202020204" pitchFamily="34" charset="0"/>
              </a:rPr>
              <a:t>Floating Product</a:t>
            </a:r>
            <a:endParaRPr lang="en-US" sz="800" dirty="0">
              <a:latin typeface="IBM Plex Sans" panose="020B0503050203000203" pitchFamily="34" charset="0"/>
              <a:cs typeface="Arial" panose="020B0604020202020204" pitchFamily="34" charset="0"/>
            </a:endParaRPr>
          </a:p>
        </p:txBody>
      </p:sp>
      <p:pic>
        <p:nvPicPr>
          <p:cNvPr id="8" name="Picture 7">
            <a:extLst>
              <a:ext uri="{FF2B5EF4-FFF2-40B4-BE49-F238E27FC236}">
                <a16:creationId xmlns:a16="http://schemas.microsoft.com/office/drawing/2014/main" id="{053B3888-3E71-6FA1-FB7C-C2D9983E0C2F}"/>
              </a:ext>
            </a:extLst>
          </p:cNvPr>
          <p:cNvPicPr>
            <a:picLocks noChangeAspect="1"/>
          </p:cNvPicPr>
          <p:nvPr/>
        </p:nvPicPr>
        <p:blipFill>
          <a:blip r:embed="rId3"/>
          <a:srcRect/>
          <a:stretch/>
        </p:blipFill>
        <p:spPr>
          <a:xfrm>
            <a:off x="6259572" y="80518"/>
            <a:ext cx="3139952" cy="6261568"/>
          </a:xfrm>
          <a:prstGeom prst="rect">
            <a:avLst/>
          </a:prstGeom>
        </p:spPr>
      </p:pic>
      <p:pic>
        <p:nvPicPr>
          <p:cNvPr id="12" name="Picture 11">
            <a:extLst>
              <a:ext uri="{FF2B5EF4-FFF2-40B4-BE49-F238E27FC236}">
                <a16:creationId xmlns:a16="http://schemas.microsoft.com/office/drawing/2014/main" id="{B90D3719-3D6A-87A7-7595-12B81FBDCEB0}"/>
              </a:ext>
            </a:extLst>
          </p:cNvPr>
          <p:cNvPicPr>
            <a:picLocks noChangeAspect="1"/>
          </p:cNvPicPr>
          <p:nvPr/>
        </p:nvPicPr>
        <p:blipFill>
          <a:blip r:embed="rId4"/>
          <a:srcRect/>
          <a:stretch/>
        </p:blipFill>
        <p:spPr>
          <a:xfrm>
            <a:off x="9122549" y="550099"/>
            <a:ext cx="2688059" cy="5817237"/>
          </a:xfrm>
          <a:prstGeom prst="rect">
            <a:avLst/>
          </a:prstGeom>
        </p:spPr>
      </p:pic>
      <p:pic>
        <p:nvPicPr>
          <p:cNvPr id="19" name="Picture 18">
            <a:extLst>
              <a:ext uri="{FF2B5EF4-FFF2-40B4-BE49-F238E27FC236}">
                <a16:creationId xmlns:a16="http://schemas.microsoft.com/office/drawing/2014/main" id="{1C6E23C6-ACE2-BD21-3FF6-2B938C3926D8}"/>
              </a:ext>
            </a:extLst>
          </p:cNvPr>
          <p:cNvPicPr>
            <a:picLocks noChangeAspect="1"/>
          </p:cNvPicPr>
          <p:nvPr/>
        </p:nvPicPr>
        <p:blipFill>
          <a:blip r:embed="rId3"/>
          <a:srcRect/>
          <a:stretch/>
        </p:blipFill>
        <p:spPr>
          <a:xfrm>
            <a:off x="8895042" y="325713"/>
            <a:ext cx="3139952" cy="6261568"/>
          </a:xfrm>
          <a:prstGeom prst="rect">
            <a:avLst/>
          </a:prstGeom>
        </p:spPr>
      </p:pic>
    </p:spTree>
    <p:extLst>
      <p:ext uri="{BB962C8B-B14F-4D97-AF65-F5344CB8AC3E}">
        <p14:creationId xmlns:p14="http://schemas.microsoft.com/office/powerpoint/2010/main" val="4036005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D9A30F4-ED06-2FAE-6584-555416A061F2}"/>
              </a:ext>
            </a:extLst>
          </p:cNvPr>
          <p:cNvPicPr>
            <a:picLocks noChangeAspect="1"/>
          </p:cNvPicPr>
          <p:nvPr/>
        </p:nvPicPr>
        <p:blipFill>
          <a:blip r:embed="rId2"/>
          <a:srcRect/>
          <a:stretch/>
        </p:blipFill>
        <p:spPr>
          <a:xfrm>
            <a:off x="8252084" y="603212"/>
            <a:ext cx="1786906" cy="3867047"/>
          </a:xfrm>
          <a:prstGeom prst="rect">
            <a:avLst/>
          </a:prstGeom>
        </p:spPr>
      </p:pic>
      <p:pic>
        <p:nvPicPr>
          <p:cNvPr id="14" name="Picture 13">
            <a:extLst>
              <a:ext uri="{FF2B5EF4-FFF2-40B4-BE49-F238E27FC236}">
                <a16:creationId xmlns:a16="http://schemas.microsoft.com/office/drawing/2014/main" id="{8D466D1A-BBFF-DCE8-E8E5-444BAED96F60}"/>
              </a:ext>
            </a:extLst>
          </p:cNvPr>
          <p:cNvPicPr>
            <a:picLocks noChangeAspect="1"/>
          </p:cNvPicPr>
          <p:nvPr/>
        </p:nvPicPr>
        <p:blipFill>
          <a:blip r:embed="rId3"/>
          <a:srcRect/>
          <a:stretch/>
        </p:blipFill>
        <p:spPr>
          <a:xfrm>
            <a:off x="4362709" y="603212"/>
            <a:ext cx="1786906" cy="3867047"/>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596EC102-3B20-AD3C-9E9D-6931415FAC6E}"/>
              </a:ext>
            </a:extLst>
          </p:cNvPr>
          <p:cNvPicPr>
            <a:picLocks noChangeAspect="1"/>
          </p:cNvPicPr>
          <p:nvPr/>
        </p:nvPicPr>
        <p:blipFill>
          <a:blip r:embed="rId4"/>
          <a:stretch>
            <a:fillRect/>
          </a:stretch>
        </p:blipFill>
        <p:spPr>
          <a:xfrm>
            <a:off x="469524" y="603211"/>
            <a:ext cx="1786906" cy="3867050"/>
          </a:xfrm>
          <a:prstGeom prst="rect">
            <a:avLst/>
          </a:prstGeom>
        </p:spPr>
      </p:pic>
      <p:pic>
        <p:nvPicPr>
          <p:cNvPr id="2" name="Picture 1">
            <a:extLst>
              <a:ext uri="{FF2B5EF4-FFF2-40B4-BE49-F238E27FC236}">
                <a16:creationId xmlns:a16="http://schemas.microsoft.com/office/drawing/2014/main" id="{A5C4FE73-9400-10E1-CBB0-1CF7B9E7E574}"/>
              </a:ext>
            </a:extLst>
          </p:cNvPr>
          <p:cNvPicPr>
            <a:picLocks noChangeAspect="1"/>
          </p:cNvPicPr>
          <p:nvPr/>
        </p:nvPicPr>
        <p:blipFill>
          <a:blip r:embed="rId5"/>
          <a:srcRect/>
          <a:stretch/>
        </p:blipFill>
        <p:spPr>
          <a:xfrm>
            <a:off x="316484" y="449750"/>
            <a:ext cx="2090106" cy="4168007"/>
          </a:xfrm>
          <a:prstGeom prst="rect">
            <a:avLst/>
          </a:prstGeom>
        </p:spPr>
      </p:pic>
      <p:pic>
        <p:nvPicPr>
          <p:cNvPr id="8" name="Picture 7">
            <a:extLst>
              <a:ext uri="{FF2B5EF4-FFF2-40B4-BE49-F238E27FC236}">
                <a16:creationId xmlns:a16="http://schemas.microsoft.com/office/drawing/2014/main" id="{ED4F1059-30EE-EDF6-F0B1-B4C1A4A56ABB}"/>
              </a:ext>
            </a:extLst>
          </p:cNvPr>
          <p:cNvPicPr>
            <a:picLocks noChangeAspect="1"/>
          </p:cNvPicPr>
          <p:nvPr/>
        </p:nvPicPr>
        <p:blipFill>
          <a:blip r:embed="rId5"/>
          <a:srcRect/>
          <a:stretch/>
        </p:blipFill>
        <p:spPr>
          <a:xfrm>
            <a:off x="4209216" y="449750"/>
            <a:ext cx="2090106" cy="4168007"/>
          </a:xfrm>
          <a:prstGeom prst="rect">
            <a:avLst/>
          </a:prstGeom>
        </p:spPr>
      </p:pic>
      <p:pic>
        <p:nvPicPr>
          <p:cNvPr id="19" name="Picture 18">
            <a:extLst>
              <a:ext uri="{FF2B5EF4-FFF2-40B4-BE49-F238E27FC236}">
                <a16:creationId xmlns:a16="http://schemas.microsoft.com/office/drawing/2014/main" id="{5ED9ACB4-77D9-26C4-A36B-5D90DFDB6369}"/>
              </a:ext>
            </a:extLst>
          </p:cNvPr>
          <p:cNvPicPr>
            <a:picLocks noChangeAspect="1"/>
          </p:cNvPicPr>
          <p:nvPr/>
        </p:nvPicPr>
        <p:blipFill>
          <a:blip r:embed="rId5"/>
          <a:srcRect/>
          <a:stretch/>
        </p:blipFill>
        <p:spPr>
          <a:xfrm>
            <a:off x="8101947" y="449750"/>
            <a:ext cx="2090106" cy="4168007"/>
          </a:xfrm>
          <a:prstGeom prst="rect">
            <a:avLst/>
          </a:prstGeom>
        </p:spPr>
      </p:pic>
      <p:sp>
        <p:nvSpPr>
          <p:cNvPr id="16" name="Footer Placeholder 1">
            <a:extLst>
              <a:ext uri="{FF2B5EF4-FFF2-40B4-BE49-F238E27FC236}">
                <a16:creationId xmlns:a16="http://schemas.microsoft.com/office/drawing/2014/main" id="{D4ED441D-0C66-3741-862C-D6942E3190FB}"/>
              </a:ext>
            </a:extLst>
          </p:cNvPr>
          <p:cNvSpPr>
            <a:spLocks noGrp="1"/>
          </p:cNvSpPr>
          <p:nvPr>
            <p:ph type="ftr" sz="quarter" idx="10"/>
          </p:nvPr>
        </p:nvSpPr>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
        <p:nvSpPr>
          <p:cNvPr id="17" name="Footer Placeholder 2">
            <a:extLst>
              <a:ext uri="{FF2B5EF4-FFF2-40B4-BE49-F238E27FC236}">
                <a16:creationId xmlns:a16="http://schemas.microsoft.com/office/drawing/2014/main" id="{23C57CD9-D6A4-6248-BFF1-D4B60570705F}"/>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7</a:t>
            </a:fld>
            <a:endParaRPr lang="en-US" dirty="0">
              <a:latin typeface="IBM Plex Sans" panose="020B0503050203000203" pitchFamily="34" charset="0"/>
            </a:endParaRPr>
          </a:p>
        </p:txBody>
      </p:sp>
      <p:sp>
        <p:nvSpPr>
          <p:cNvPr id="18" name="Text Placeholder 4">
            <a:extLst>
              <a:ext uri="{FF2B5EF4-FFF2-40B4-BE49-F238E27FC236}">
                <a16:creationId xmlns:a16="http://schemas.microsoft.com/office/drawing/2014/main" id="{0F30331E-A091-9D41-88A0-1EDADD14906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chemeClr val="bg1"/>
                </a:solidFill>
                <a:latin typeface="IBM Plex Sans" panose="020B0503050203000203" pitchFamily="34" charset="0"/>
                <a:cs typeface="Arial" panose="020B0604020202020204" pitchFamily="34" charset="0"/>
              </a:rPr>
              <a:t>Brand Integration Examples</a:t>
            </a:r>
          </a:p>
        </p:txBody>
      </p:sp>
      <p:pic>
        <p:nvPicPr>
          <p:cNvPr id="13" name="Picture 12">
            <a:extLst>
              <a:ext uri="{FF2B5EF4-FFF2-40B4-BE49-F238E27FC236}">
                <a16:creationId xmlns:a16="http://schemas.microsoft.com/office/drawing/2014/main" id="{F8AB682E-E6E6-6E00-746A-A263FF614B66}"/>
              </a:ext>
            </a:extLst>
          </p:cNvPr>
          <p:cNvPicPr>
            <a:picLocks noChangeAspect="1"/>
          </p:cNvPicPr>
          <p:nvPr/>
        </p:nvPicPr>
        <p:blipFill>
          <a:blip r:embed="rId6"/>
          <a:srcRect/>
          <a:stretch/>
        </p:blipFill>
        <p:spPr>
          <a:xfrm>
            <a:off x="2220985" y="2177617"/>
            <a:ext cx="1786906" cy="3867047"/>
          </a:xfrm>
          <a:prstGeom prst="rect">
            <a:avLst/>
          </a:prstGeom>
        </p:spPr>
      </p:pic>
      <p:pic>
        <p:nvPicPr>
          <p:cNvPr id="21" name="Picture 20">
            <a:extLst>
              <a:ext uri="{FF2B5EF4-FFF2-40B4-BE49-F238E27FC236}">
                <a16:creationId xmlns:a16="http://schemas.microsoft.com/office/drawing/2014/main" id="{3147FA76-7787-4260-2D8C-3BA617E4486D}"/>
              </a:ext>
            </a:extLst>
          </p:cNvPr>
          <p:cNvPicPr>
            <a:picLocks noChangeAspect="1"/>
          </p:cNvPicPr>
          <p:nvPr/>
        </p:nvPicPr>
        <p:blipFill>
          <a:blip r:embed="rId7"/>
          <a:srcRect/>
          <a:stretch/>
        </p:blipFill>
        <p:spPr>
          <a:xfrm>
            <a:off x="6115114" y="2177617"/>
            <a:ext cx="1786905" cy="3867047"/>
          </a:xfrm>
          <a:prstGeom prst="rect">
            <a:avLst/>
          </a:prstGeom>
        </p:spPr>
      </p:pic>
      <p:pic>
        <p:nvPicPr>
          <p:cNvPr id="23" name="Picture 22">
            <a:extLst>
              <a:ext uri="{FF2B5EF4-FFF2-40B4-BE49-F238E27FC236}">
                <a16:creationId xmlns:a16="http://schemas.microsoft.com/office/drawing/2014/main" id="{E9FCB918-44B5-F141-B911-0BC39BAC0CA5}"/>
              </a:ext>
            </a:extLst>
          </p:cNvPr>
          <p:cNvPicPr>
            <a:picLocks noChangeAspect="1"/>
          </p:cNvPicPr>
          <p:nvPr/>
        </p:nvPicPr>
        <p:blipFill>
          <a:blip r:embed="rId8"/>
          <a:srcRect/>
          <a:stretch/>
        </p:blipFill>
        <p:spPr>
          <a:xfrm>
            <a:off x="10006720" y="2177617"/>
            <a:ext cx="1786905" cy="3867047"/>
          </a:xfrm>
          <a:prstGeom prst="rect">
            <a:avLst/>
          </a:prstGeom>
        </p:spPr>
      </p:pic>
      <p:pic>
        <p:nvPicPr>
          <p:cNvPr id="3" name="Picture 2">
            <a:extLst>
              <a:ext uri="{FF2B5EF4-FFF2-40B4-BE49-F238E27FC236}">
                <a16:creationId xmlns:a16="http://schemas.microsoft.com/office/drawing/2014/main" id="{D58FC393-8D1A-3119-451A-CE9347378F46}"/>
              </a:ext>
            </a:extLst>
          </p:cNvPr>
          <p:cNvPicPr>
            <a:picLocks noChangeAspect="1"/>
          </p:cNvPicPr>
          <p:nvPr/>
        </p:nvPicPr>
        <p:blipFill>
          <a:blip r:embed="rId5"/>
          <a:srcRect/>
          <a:stretch/>
        </p:blipFill>
        <p:spPr>
          <a:xfrm>
            <a:off x="2070782" y="2028198"/>
            <a:ext cx="2090106" cy="4168007"/>
          </a:xfrm>
          <a:prstGeom prst="rect">
            <a:avLst/>
          </a:prstGeom>
        </p:spPr>
      </p:pic>
      <p:pic>
        <p:nvPicPr>
          <p:cNvPr id="11" name="Picture 10">
            <a:extLst>
              <a:ext uri="{FF2B5EF4-FFF2-40B4-BE49-F238E27FC236}">
                <a16:creationId xmlns:a16="http://schemas.microsoft.com/office/drawing/2014/main" id="{60843EC5-E1FD-359D-0347-5505B1BD4A9D}"/>
              </a:ext>
            </a:extLst>
          </p:cNvPr>
          <p:cNvPicPr>
            <a:picLocks noChangeAspect="1"/>
          </p:cNvPicPr>
          <p:nvPr/>
        </p:nvPicPr>
        <p:blipFill>
          <a:blip r:embed="rId5"/>
          <a:srcRect/>
          <a:stretch/>
        </p:blipFill>
        <p:spPr>
          <a:xfrm>
            <a:off x="5963514" y="2028198"/>
            <a:ext cx="2090106" cy="4168007"/>
          </a:xfrm>
          <a:prstGeom prst="rect">
            <a:avLst/>
          </a:prstGeom>
        </p:spPr>
      </p:pic>
      <p:pic>
        <p:nvPicPr>
          <p:cNvPr id="20" name="Picture 19">
            <a:extLst>
              <a:ext uri="{FF2B5EF4-FFF2-40B4-BE49-F238E27FC236}">
                <a16:creationId xmlns:a16="http://schemas.microsoft.com/office/drawing/2014/main" id="{066316AE-EB19-C772-A302-03DCA952B365}"/>
              </a:ext>
            </a:extLst>
          </p:cNvPr>
          <p:cNvPicPr>
            <a:picLocks noChangeAspect="1"/>
          </p:cNvPicPr>
          <p:nvPr/>
        </p:nvPicPr>
        <p:blipFill>
          <a:blip r:embed="rId5"/>
          <a:srcRect/>
          <a:stretch/>
        </p:blipFill>
        <p:spPr>
          <a:xfrm>
            <a:off x="9856245" y="2028198"/>
            <a:ext cx="2090106" cy="4168007"/>
          </a:xfrm>
          <a:prstGeom prst="rect">
            <a:avLst/>
          </a:prstGeom>
        </p:spPr>
      </p:pic>
    </p:spTree>
    <p:extLst>
      <p:ext uri="{BB962C8B-B14F-4D97-AF65-F5344CB8AC3E}">
        <p14:creationId xmlns:p14="http://schemas.microsoft.com/office/powerpoint/2010/main" val="421377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sp>
        <p:nvSpPr>
          <p:cNvPr id="14" name="Footer Placeholder 1">
            <a:extLst>
              <a:ext uri="{FF2B5EF4-FFF2-40B4-BE49-F238E27FC236}">
                <a16:creationId xmlns:a16="http://schemas.microsoft.com/office/drawing/2014/main" id="{95735374-DF8A-DC4E-A905-578930602333}"/>
              </a:ext>
            </a:extLst>
          </p:cNvPr>
          <p:cNvSpPr>
            <a:spLocks noGrp="1"/>
          </p:cNvSpPr>
          <p:nvPr>
            <p:ph type="ftr" sz="quarter" idx="10"/>
          </p:nvPr>
        </p:nvSpPr>
        <p:spPr/>
        <p:txBody>
          <a:bodyPr/>
          <a:lstStyle/>
          <a:p>
            <a:pPr marL="0" lvl="0" indent="0" algn="l" rtl="0">
              <a:spcBef>
                <a:spcPts val="0"/>
              </a:spcBef>
              <a:spcAft>
                <a:spcPts val="0"/>
              </a:spcAft>
              <a:buNone/>
            </a:pPr>
            <a:r>
              <a:rPr lang="en-US" sz="800" dirty="0">
                <a:latin typeface="IBM Plex Sans"/>
                <a:ea typeface="IBM Plex Sans"/>
                <a:cs typeface="IBM Plex Sans"/>
                <a:sym typeface="IBM Plex Sans"/>
              </a:rPr>
              <a:t>© The Weather Company, LLC 2024</a:t>
            </a:r>
          </a:p>
        </p:txBody>
      </p:sp>
      <p:sp>
        <p:nvSpPr>
          <p:cNvPr id="3" name="Slide Number Placeholder 2">
            <a:extLst>
              <a:ext uri="{FF2B5EF4-FFF2-40B4-BE49-F238E27FC236}">
                <a16:creationId xmlns:a16="http://schemas.microsoft.com/office/drawing/2014/main" id="{FC7CA9CC-B74F-014E-8DB1-7404A9322E6D}"/>
              </a:ext>
            </a:extLst>
          </p:cNvPr>
          <p:cNvSpPr>
            <a:spLocks noGrp="1"/>
          </p:cNvSpPr>
          <p:nvPr>
            <p:ph type="sldNum" sz="quarter" idx="11"/>
          </p:nvPr>
        </p:nvSpPr>
        <p:spPr/>
        <p:txBody>
          <a:bodyPr/>
          <a:lstStyle/>
          <a:p>
            <a:fld id="{59395FB3-9C97-154F-86B2-7E381B951268}" type="slidenum">
              <a:rPr lang="en-US" smtClean="0"/>
              <a:pPr/>
              <a:t>8</a:t>
            </a:fld>
            <a:endParaRPr lang="en-US" dirty="0"/>
          </a:p>
        </p:txBody>
      </p:sp>
      <p:sp>
        <p:nvSpPr>
          <p:cNvPr id="2" name="Title 1">
            <a:extLst>
              <a:ext uri="{FF2B5EF4-FFF2-40B4-BE49-F238E27FC236}">
                <a16:creationId xmlns:a16="http://schemas.microsoft.com/office/drawing/2014/main" id="{23B8D6BB-6692-6644-9E42-B6D722BC6509}"/>
              </a:ext>
            </a:extLst>
          </p:cNvPr>
          <p:cNvSpPr>
            <a:spLocks noGrp="1"/>
          </p:cNvSpPr>
          <p:nvPr>
            <p:ph type="title" idx="4294967295"/>
          </p:nvPr>
        </p:nvSpPr>
        <p:spPr>
          <a:xfrm>
            <a:off x="304888" y="409575"/>
            <a:ext cx="6972300" cy="581025"/>
          </a:xfrm>
        </p:spPr>
        <p:txBody>
          <a:bodyPr/>
          <a:lstStyle/>
          <a:p>
            <a:r>
              <a:rPr lang="en-US" dirty="0">
                <a:solidFill>
                  <a:srgbClr val="FFFFFF"/>
                </a:solidFill>
                <a:ea typeface="Helvetica" charset="0"/>
                <a:cs typeface="Arial" panose="020B0604020202020204" pitchFamily="34" charset="0"/>
              </a:rPr>
              <a:t>Additional Adaptor Functionalities</a:t>
            </a:r>
            <a:br>
              <a:rPr lang="en-US" dirty="0">
                <a:solidFill>
                  <a:srgbClr val="FFFFFF"/>
                </a:solidFill>
                <a:ea typeface="Helvetica" charset="0"/>
                <a:cs typeface="Arial" panose="020B0604020202020204" pitchFamily="34" charset="0"/>
                <a:sym typeface="Arial"/>
              </a:rPr>
            </a:br>
            <a:endParaRPr lang="en-US" dirty="0"/>
          </a:p>
        </p:txBody>
      </p:sp>
      <p:sp>
        <p:nvSpPr>
          <p:cNvPr id="13" name="Text Placeholder 4">
            <a:extLst>
              <a:ext uri="{FF2B5EF4-FFF2-40B4-BE49-F238E27FC236}">
                <a16:creationId xmlns:a16="http://schemas.microsoft.com/office/drawing/2014/main" id="{98EFD7F5-0B17-8148-9282-D58E7D6B0E2F}"/>
              </a:ext>
            </a:extLst>
          </p:cNvPr>
          <p:cNvSpPr txBox="1">
            <a:spLocks/>
          </p:cNvSpPr>
          <p:nvPr/>
        </p:nvSpPr>
        <p:spPr>
          <a:xfrm>
            <a:off x="304887" y="1105638"/>
            <a:ext cx="6714891" cy="4864571"/>
          </a:xfrm>
          <a:prstGeom prst="rect">
            <a:avLst/>
          </a:prstGeom>
        </p:spPr>
        <p:txBody>
          <a:bodyPr lIns="0" tIns="0" rIns="0" bIns="0"/>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latin typeface="IBM Plex Sans" panose="020B0503050203000203" pitchFamily="34" charset="0"/>
              </a:rPr>
              <a:t>These optional functionalities further extend the unit’s weather-based adaptability, creating an even more contextually-relevant brand experience for our users.</a:t>
            </a:r>
          </a:p>
          <a:p>
            <a:pPr>
              <a:spcBef>
                <a:spcPts val="0"/>
              </a:spcBef>
              <a:spcAft>
                <a:spcPts val="1200"/>
              </a:spcAft>
              <a:buClr>
                <a:schemeClr val="accent2"/>
              </a:buClr>
              <a:buSzPct val="25000"/>
            </a:pPr>
            <a:r>
              <a:rPr lang="en-US" sz="1400" b="1" kern="0" dirty="0">
                <a:latin typeface="IBM Plex Sans" panose="020B0503050203000203" pitchFamily="34" charset="0"/>
                <a:ea typeface="Helvetica" charset="0"/>
              </a:rPr>
              <a:t>Spend Level: Tier 1</a:t>
            </a:r>
            <a:endParaRPr lang="en-US" sz="1200" b="1" kern="0" dirty="0">
              <a:latin typeface="IBM Plex Sans" panose="020B0503050203000203" pitchFamily="34" charset="0"/>
              <a:ea typeface="Helvetica" charset="0"/>
            </a:endParaRPr>
          </a:p>
        </p:txBody>
      </p:sp>
    </p:spTree>
    <p:extLst>
      <p:ext uri="{BB962C8B-B14F-4D97-AF65-F5344CB8AC3E}">
        <p14:creationId xmlns:p14="http://schemas.microsoft.com/office/powerpoint/2010/main" val="214841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4E4C968-1420-4341-970D-6AF1FAF9FBF2}"/>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37" name="Picture 36">
            <a:extLst>
              <a:ext uri="{FF2B5EF4-FFF2-40B4-BE49-F238E27FC236}">
                <a16:creationId xmlns:a16="http://schemas.microsoft.com/office/drawing/2014/main" id="{40AE65F7-A47C-43CD-A15E-392AC2CEDEAE}"/>
              </a:ext>
            </a:extLst>
          </p:cNvPr>
          <p:cNvPicPr>
            <a:picLocks noChangeAspect="1"/>
          </p:cNvPicPr>
          <p:nvPr/>
        </p:nvPicPr>
        <p:blipFill>
          <a:blip r:embed="rId2"/>
          <a:srcRect/>
          <a:stretch/>
        </p:blipFill>
        <p:spPr>
          <a:xfrm>
            <a:off x="6487079" y="304904"/>
            <a:ext cx="2688060" cy="5817237"/>
          </a:xfrm>
          <a:prstGeom prst="rect">
            <a:avLst/>
          </a:prstGeom>
        </p:spPr>
      </p:pic>
      <p:pic>
        <p:nvPicPr>
          <p:cNvPr id="38" name="Picture 37">
            <a:extLst>
              <a:ext uri="{FF2B5EF4-FFF2-40B4-BE49-F238E27FC236}">
                <a16:creationId xmlns:a16="http://schemas.microsoft.com/office/drawing/2014/main" id="{6AE5F3F1-E237-C701-94B8-24B1ED9B3CCD}"/>
              </a:ext>
            </a:extLst>
          </p:cNvPr>
          <p:cNvPicPr>
            <a:picLocks noChangeAspect="1"/>
          </p:cNvPicPr>
          <p:nvPr/>
        </p:nvPicPr>
        <p:blipFill>
          <a:blip r:embed="rId3"/>
          <a:srcRect/>
          <a:stretch/>
        </p:blipFill>
        <p:spPr>
          <a:xfrm>
            <a:off x="6259572" y="80518"/>
            <a:ext cx="3139952" cy="6261568"/>
          </a:xfrm>
          <a:prstGeom prst="rect">
            <a:avLst/>
          </a:prstGeom>
        </p:spPr>
      </p:pic>
      <p:pic>
        <p:nvPicPr>
          <p:cNvPr id="39" name="Picture 38">
            <a:extLst>
              <a:ext uri="{FF2B5EF4-FFF2-40B4-BE49-F238E27FC236}">
                <a16:creationId xmlns:a16="http://schemas.microsoft.com/office/drawing/2014/main" id="{0686A08A-79B6-8E84-FFCE-9498F247AF9C}"/>
              </a:ext>
            </a:extLst>
          </p:cNvPr>
          <p:cNvPicPr>
            <a:picLocks noChangeAspect="1"/>
          </p:cNvPicPr>
          <p:nvPr/>
        </p:nvPicPr>
        <p:blipFill>
          <a:blip r:embed="rId4"/>
          <a:srcRect/>
          <a:stretch/>
        </p:blipFill>
        <p:spPr>
          <a:xfrm>
            <a:off x="9122549" y="550099"/>
            <a:ext cx="2688059" cy="5817237"/>
          </a:xfrm>
          <a:prstGeom prst="rect">
            <a:avLst/>
          </a:prstGeom>
        </p:spPr>
      </p:pic>
      <p:sp>
        <p:nvSpPr>
          <p:cNvPr id="2" name="Slide Number Placeholder 1">
            <a:extLst>
              <a:ext uri="{FF2B5EF4-FFF2-40B4-BE49-F238E27FC236}">
                <a16:creationId xmlns:a16="http://schemas.microsoft.com/office/drawing/2014/main" id="{3BA01F61-7DD6-8A4D-94C8-B742FE954632}"/>
              </a:ext>
            </a:extLst>
          </p:cNvPr>
          <p:cNvSpPr>
            <a:spLocks noGrp="1"/>
          </p:cNvSpPr>
          <p:nvPr>
            <p:ph type="sldNum" sz="quarter" idx="11"/>
          </p:nvPr>
        </p:nvSpPr>
        <p:spPr/>
        <p:txBody>
          <a:bodyPr/>
          <a:lstStyle/>
          <a:p>
            <a:fld id="{59395FB3-9C97-154F-86B2-7E381B951268}" type="slidenum">
              <a:rPr lang="en-US" smtClean="0"/>
              <a:pPr/>
              <a:t>9</a:t>
            </a:fld>
            <a:endParaRPr lang="en-US" dirty="0"/>
          </a:p>
        </p:txBody>
      </p:sp>
      <p:sp>
        <p:nvSpPr>
          <p:cNvPr id="32" name="Title 1">
            <a:extLst>
              <a:ext uri="{FF2B5EF4-FFF2-40B4-BE49-F238E27FC236}">
                <a16:creationId xmlns:a16="http://schemas.microsoft.com/office/drawing/2014/main" id="{F4FFBC33-9533-414B-BC3E-6FBAB44E58E4}"/>
              </a:ext>
            </a:extLst>
          </p:cNvPr>
          <p:cNvSpPr txBox="1">
            <a:spLocks/>
          </p:cNvSpPr>
          <p:nvPr/>
        </p:nvSpPr>
        <p:spPr>
          <a:xfrm>
            <a:off x="304888" y="411480"/>
            <a:ext cx="411480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Temperature Range</a:t>
            </a:r>
          </a:p>
        </p:txBody>
      </p:sp>
      <p:sp>
        <p:nvSpPr>
          <p:cNvPr id="21" name="Text Placeholder 4">
            <a:extLst>
              <a:ext uri="{FF2B5EF4-FFF2-40B4-BE49-F238E27FC236}">
                <a16:creationId xmlns:a16="http://schemas.microsoft.com/office/drawing/2014/main" id="{4D9CED0F-14DC-A549-9B45-5CB7E3306A80}"/>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Additional Adaptor Functionalities</a:t>
            </a:r>
          </a:p>
        </p:txBody>
      </p:sp>
      <p:sp>
        <p:nvSpPr>
          <p:cNvPr id="9" name="Footer Placeholder 2">
            <a:extLst>
              <a:ext uri="{FF2B5EF4-FFF2-40B4-BE49-F238E27FC236}">
                <a16:creationId xmlns:a16="http://schemas.microsoft.com/office/drawing/2014/main" id="{1E87C008-2CC0-E597-2388-E1914F816F94}"/>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lt1"/>
                </a:solidFill>
                <a:latin typeface="IBM Plex Sans"/>
                <a:ea typeface="IBM Plex Sans"/>
                <a:cs typeface="IBM Plex Sans"/>
                <a:sym typeface="IBM Plex Sans"/>
              </a:rPr>
              <a:t>© The Weather Company, LLC 2024</a:t>
            </a:r>
            <a:endParaRPr lang="en-US" sz="800" dirty="0">
              <a:solidFill>
                <a:srgbClr val="343A3F"/>
              </a:solidFill>
              <a:latin typeface="IBM Plex Sans"/>
              <a:ea typeface="IBM Plex Sans"/>
              <a:cs typeface="IBM Plex Sans"/>
              <a:sym typeface="IBM Plex Sans"/>
            </a:endParaRPr>
          </a:p>
        </p:txBody>
      </p:sp>
      <p:sp>
        <p:nvSpPr>
          <p:cNvPr id="10" name="Text Placeholder 4">
            <a:extLst>
              <a:ext uri="{FF2B5EF4-FFF2-40B4-BE49-F238E27FC236}">
                <a16:creationId xmlns:a16="http://schemas.microsoft.com/office/drawing/2014/main" id="{6CB935D0-D4E8-1E48-AF13-2A314A1B4267}"/>
              </a:ext>
            </a:extLst>
          </p:cNvPr>
          <p:cNvSpPr txBox="1">
            <a:spLocks/>
          </p:cNvSpPr>
          <p:nvPr/>
        </p:nvSpPr>
        <p:spPr>
          <a:xfrm>
            <a:off x="304888" y="1120776"/>
            <a:ext cx="5421313" cy="2058718"/>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This logic allows advertisers to assign different visuals and messaging to different temperature ranges. </a:t>
            </a:r>
          </a:p>
          <a:p>
            <a:pPr>
              <a:spcBef>
                <a:spcPts val="0"/>
              </a:spcBef>
              <a:spcAft>
                <a:spcPts val="1200"/>
              </a:spcAft>
            </a:pPr>
            <a:r>
              <a:rPr lang="en-US" sz="1400" dirty="0">
                <a:solidFill>
                  <a:srgbClr val="161616"/>
                </a:solidFill>
                <a:latin typeface="IBM Plex Sans" panose="020B0503050203000203" pitchFamily="34" charset="0"/>
                <a:ea typeface="Helvetica" charset="0"/>
              </a:rPr>
              <a:t>For example, an outdoor retailer could choose to market lightweight gear and accessories on a hot day and cold weather gear on a cold day. Similarly, a QSR advertiser could feature hot beverages on a cold day and cold beverages on a hot day.</a:t>
            </a:r>
            <a:endParaRPr lang="en-US" sz="1200" dirty="0">
              <a:solidFill>
                <a:srgbClr val="161616"/>
              </a:solidFill>
              <a:latin typeface="IBM Plex Sans" panose="020B0503050203000203" pitchFamily="34" charset="0"/>
              <a:cs typeface="Arial" panose="020B0604020202020204" pitchFamily="34" charset="0"/>
            </a:endParaRPr>
          </a:p>
          <a:p>
            <a:pPr>
              <a:spcBef>
                <a:spcPts val="0"/>
              </a:spcBef>
              <a:spcAft>
                <a:spcPts val="1200"/>
              </a:spcAft>
            </a:pPr>
            <a:endParaRPr lang="en-US" sz="1100" dirty="0">
              <a:solidFill>
                <a:srgbClr val="161616"/>
              </a:solidFill>
              <a:latin typeface="IBM Plex Sans" panose="020B0503050203000203" pitchFamily="34" charset="0"/>
              <a:cs typeface="Arial" panose="020B0604020202020204" pitchFamily="34" charset="0"/>
            </a:endParaRPr>
          </a:p>
          <a:p>
            <a:pPr>
              <a:spcBef>
                <a:spcPts val="0"/>
              </a:spcBef>
              <a:spcAft>
                <a:spcPts val="1200"/>
              </a:spcAft>
            </a:pPr>
            <a:r>
              <a:rPr lang="en-US" sz="1100" dirty="0">
                <a:solidFill>
                  <a:srgbClr val="161616"/>
                </a:solidFill>
                <a:latin typeface="IBM Plex Sans" panose="020B0503050203000203" pitchFamily="34" charset="0"/>
                <a:cs typeface="Arial" panose="020B0604020202020204" pitchFamily="34" charset="0"/>
              </a:rPr>
              <a:t>Example Temperature Range Matrix:</a:t>
            </a:r>
          </a:p>
        </p:txBody>
      </p:sp>
      <p:grpSp>
        <p:nvGrpSpPr>
          <p:cNvPr id="11" name="Group 10">
            <a:extLst>
              <a:ext uri="{FF2B5EF4-FFF2-40B4-BE49-F238E27FC236}">
                <a16:creationId xmlns:a16="http://schemas.microsoft.com/office/drawing/2014/main" id="{706563A8-39E4-D148-FC30-4ED74392BD99}"/>
              </a:ext>
            </a:extLst>
          </p:cNvPr>
          <p:cNvGrpSpPr/>
          <p:nvPr/>
        </p:nvGrpSpPr>
        <p:grpSpPr>
          <a:xfrm>
            <a:off x="309871" y="3303139"/>
            <a:ext cx="5574869" cy="924768"/>
            <a:chOff x="309871" y="2738337"/>
            <a:chExt cx="5574869" cy="924768"/>
          </a:xfrm>
        </p:grpSpPr>
        <p:sp>
          <p:nvSpPr>
            <p:cNvPr id="12" name="Rectangle 11">
              <a:extLst>
                <a:ext uri="{FF2B5EF4-FFF2-40B4-BE49-F238E27FC236}">
                  <a16:creationId xmlns:a16="http://schemas.microsoft.com/office/drawing/2014/main" id="{1AF40EB9-84E8-5A8F-534D-F43E43D3C5CA}"/>
                </a:ext>
              </a:extLst>
            </p:cNvPr>
            <p:cNvSpPr/>
            <p:nvPr/>
          </p:nvSpPr>
          <p:spPr bwMode="auto">
            <a:xfrm>
              <a:off x="309871" y="2738337"/>
              <a:ext cx="5379634" cy="115924"/>
            </a:xfrm>
            <a:prstGeom prst="rect">
              <a:avLst/>
            </a:prstGeom>
            <a:gradFill>
              <a:gsLst>
                <a:gs pos="0">
                  <a:srgbClr val="D72F6D"/>
                </a:gs>
                <a:gs pos="100000">
                  <a:schemeClr val="accent2"/>
                </a:gs>
              </a:gsLst>
              <a:lin ang="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3" name="Oval 12">
              <a:extLst>
                <a:ext uri="{FF2B5EF4-FFF2-40B4-BE49-F238E27FC236}">
                  <a16:creationId xmlns:a16="http://schemas.microsoft.com/office/drawing/2014/main" id="{FADC27F3-A07A-1D3E-9954-5795675CDB89}"/>
                </a:ext>
              </a:extLst>
            </p:cNvPr>
            <p:cNvSpPr>
              <a:spLocks noChangeAspect="1"/>
            </p:cNvSpPr>
            <p:nvPr/>
          </p:nvSpPr>
          <p:spPr bwMode="auto">
            <a:xfrm>
              <a:off x="350175"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4" name="Oval 13">
              <a:extLst>
                <a:ext uri="{FF2B5EF4-FFF2-40B4-BE49-F238E27FC236}">
                  <a16:creationId xmlns:a16="http://schemas.microsoft.com/office/drawing/2014/main" id="{8A251E13-F9F8-8D2B-2967-7FDBCFAAA83F}"/>
                </a:ext>
              </a:extLst>
            </p:cNvPr>
            <p:cNvSpPr>
              <a:spLocks noChangeAspect="1"/>
            </p:cNvSpPr>
            <p:nvPr/>
          </p:nvSpPr>
          <p:spPr bwMode="auto">
            <a:xfrm>
              <a:off x="1588724"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8" name="Oval 17">
              <a:extLst>
                <a:ext uri="{FF2B5EF4-FFF2-40B4-BE49-F238E27FC236}">
                  <a16:creationId xmlns:a16="http://schemas.microsoft.com/office/drawing/2014/main" id="{8ADA1D5E-FAB7-0CEC-3D12-9C6DF2256356}"/>
                </a:ext>
              </a:extLst>
            </p:cNvPr>
            <p:cNvSpPr>
              <a:spLocks noChangeAspect="1"/>
            </p:cNvSpPr>
            <p:nvPr/>
          </p:nvSpPr>
          <p:spPr bwMode="auto">
            <a:xfrm>
              <a:off x="2545353"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9" name="Oval 18">
              <a:extLst>
                <a:ext uri="{FF2B5EF4-FFF2-40B4-BE49-F238E27FC236}">
                  <a16:creationId xmlns:a16="http://schemas.microsoft.com/office/drawing/2014/main" id="{F8896930-438E-8273-8426-8EC13684DC90}"/>
                </a:ext>
              </a:extLst>
            </p:cNvPr>
            <p:cNvSpPr>
              <a:spLocks noChangeAspect="1"/>
            </p:cNvSpPr>
            <p:nvPr/>
          </p:nvSpPr>
          <p:spPr bwMode="auto">
            <a:xfrm>
              <a:off x="3693296"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20" name="Oval 19">
              <a:extLst>
                <a:ext uri="{FF2B5EF4-FFF2-40B4-BE49-F238E27FC236}">
                  <a16:creationId xmlns:a16="http://schemas.microsoft.com/office/drawing/2014/main" id="{470DE510-E7B5-E4B7-64A5-07CFF44EAF85}"/>
                </a:ext>
              </a:extLst>
            </p:cNvPr>
            <p:cNvSpPr>
              <a:spLocks noChangeAspect="1"/>
            </p:cNvSpPr>
            <p:nvPr/>
          </p:nvSpPr>
          <p:spPr bwMode="auto">
            <a:xfrm>
              <a:off x="5022933"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25" name="TextBox 24">
              <a:extLst>
                <a:ext uri="{FF2B5EF4-FFF2-40B4-BE49-F238E27FC236}">
                  <a16:creationId xmlns:a16="http://schemas.microsoft.com/office/drawing/2014/main" id="{2D6FAF5A-D4CA-63E6-0B23-0A64F59DD392}"/>
                </a:ext>
              </a:extLst>
            </p:cNvPr>
            <p:cNvSpPr txBox="1"/>
            <p:nvPr/>
          </p:nvSpPr>
          <p:spPr>
            <a:xfrm>
              <a:off x="324455" y="2939830"/>
              <a:ext cx="1093408"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91° or higher</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t>
              </a:r>
              <a:br>
                <a:rPr lang="en-US" sz="900" dirty="0">
                  <a:solidFill>
                    <a:srgbClr val="161616"/>
                  </a:solidFill>
                  <a:latin typeface="IBM Plex Sans" panose="020B0503050203000203" pitchFamily="34" charset="0"/>
                  <a:ea typeface="Helvetica" charset="0"/>
                  <a:cs typeface="Arial" panose="020B0604020202020204" pitchFamily="34" charset="0"/>
                </a:rPr>
              </a:br>
              <a:r>
                <a:rPr lang="en-US" sz="900" dirty="0">
                  <a:solidFill>
                    <a:srgbClr val="161616"/>
                  </a:solidFill>
                  <a:latin typeface="IBM Plex Sans" panose="020B0503050203000203" pitchFamily="34" charset="0"/>
                  <a:ea typeface="Helvetica" charset="0"/>
                  <a:cs typeface="Arial" panose="020B0604020202020204" pitchFamily="34" charset="0"/>
                </a:rPr>
                <a:t>and messaging address extremely hot temperatures.</a:t>
              </a:r>
            </a:p>
          </p:txBody>
        </p:sp>
        <p:sp>
          <p:nvSpPr>
            <p:cNvPr id="33" name="TextBox 32">
              <a:extLst>
                <a:ext uri="{FF2B5EF4-FFF2-40B4-BE49-F238E27FC236}">
                  <a16:creationId xmlns:a16="http://schemas.microsoft.com/office/drawing/2014/main" id="{367ED8C0-9776-848D-BA33-8D5E9B454B97}"/>
                </a:ext>
              </a:extLst>
            </p:cNvPr>
            <p:cNvSpPr txBox="1"/>
            <p:nvPr/>
          </p:nvSpPr>
          <p:spPr>
            <a:xfrm>
              <a:off x="1614521" y="2939830"/>
              <a:ext cx="832926"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51°– 90°</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General message for moderate temperatures. </a:t>
              </a:r>
            </a:p>
          </p:txBody>
        </p:sp>
        <p:sp>
          <p:nvSpPr>
            <p:cNvPr id="34" name="TextBox 33">
              <a:extLst>
                <a:ext uri="{FF2B5EF4-FFF2-40B4-BE49-F238E27FC236}">
                  <a16:creationId xmlns:a16="http://schemas.microsoft.com/office/drawing/2014/main" id="{71A38EC3-97EC-6D40-CD89-8EE7F427CE95}"/>
                </a:ext>
              </a:extLst>
            </p:cNvPr>
            <p:cNvSpPr txBox="1"/>
            <p:nvPr/>
          </p:nvSpPr>
          <p:spPr>
            <a:xfrm>
              <a:off x="2585305" y="2939830"/>
              <a:ext cx="1064380"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31°– 50°</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and messaging address cool temperatures.</a:t>
              </a:r>
            </a:p>
          </p:txBody>
        </p:sp>
        <p:sp>
          <p:nvSpPr>
            <p:cNvPr id="35" name="TextBox 34">
              <a:extLst>
                <a:ext uri="{FF2B5EF4-FFF2-40B4-BE49-F238E27FC236}">
                  <a16:creationId xmlns:a16="http://schemas.microsoft.com/office/drawing/2014/main" id="{2F0907D2-6984-1114-BB20-A3192269784B}"/>
                </a:ext>
              </a:extLst>
            </p:cNvPr>
            <p:cNvSpPr txBox="1"/>
            <p:nvPr/>
          </p:nvSpPr>
          <p:spPr>
            <a:xfrm>
              <a:off x="3682769" y="2939830"/>
              <a:ext cx="1203243"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30° or lower</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and messaging address extremely cold temperatures.</a:t>
              </a:r>
            </a:p>
          </p:txBody>
        </p:sp>
        <p:sp>
          <p:nvSpPr>
            <p:cNvPr id="36" name="TextBox 35">
              <a:extLst>
                <a:ext uri="{FF2B5EF4-FFF2-40B4-BE49-F238E27FC236}">
                  <a16:creationId xmlns:a16="http://schemas.microsoft.com/office/drawing/2014/main" id="{CC3C4376-CC5A-14E1-A0D5-49BF04DE7C75}"/>
                </a:ext>
              </a:extLst>
            </p:cNvPr>
            <p:cNvSpPr txBox="1"/>
            <p:nvPr/>
          </p:nvSpPr>
          <p:spPr>
            <a:xfrm>
              <a:off x="5007733" y="2939830"/>
              <a:ext cx="877007"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Default</a:t>
              </a:r>
              <a:br>
                <a:rPr lang="en-US" sz="1100" dirty="0">
                  <a:solidFill>
                    <a:srgbClr val="161616"/>
                  </a:solidFill>
                  <a:latin typeface="IBM Plex Sans" panose="020B0503050203000203" pitchFamily="34" charset="0"/>
                  <a:ea typeface="Helvetica" charset="0"/>
                  <a:cs typeface="Arial" panose="020B0604020202020204" pitchFamily="34" charset="0"/>
                </a:rPr>
              </a:br>
              <a:r>
                <a:rPr lang="en-US" sz="900" dirty="0">
                  <a:solidFill>
                    <a:srgbClr val="161616"/>
                  </a:solidFill>
                  <a:latin typeface="IBM Plex Sans" panose="020B0503050203000203" pitchFamily="34" charset="0"/>
                  <a:ea typeface="Helvetica" charset="0"/>
                  <a:cs typeface="Arial" panose="020B0604020202020204" pitchFamily="34" charset="0"/>
                </a:rPr>
                <a:t>Displays if targeted conditions are unavailable</a:t>
              </a:r>
            </a:p>
          </p:txBody>
        </p:sp>
      </p:grpSp>
      <p:pic>
        <p:nvPicPr>
          <p:cNvPr id="40" name="Picture 39">
            <a:extLst>
              <a:ext uri="{FF2B5EF4-FFF2-40B4-BE49-F238E27FC236}">
                <a16:creationId xmlns:a16="http://schemas.microsoft.com/office/drawing/2014/main" id="{9DB1A075-B2E9-51F0-925D-F959E50059A6}"/>
              </a:ext>
            </a:extLst>
          </p:cNvPr>
          <p:cNvPicPr>
            <a:picLocks noChangeAspect="1"/>
          </p:cNvPicPr>
          <p:nvPr/>
        </p:nvPicPr>
        <p:blipFill>
          <a:blip r:embed="rId3"/>
          <a:srcRect/>
          <a:stretch/>
        </p:blipFill>
        <p:spPr>
          <a:xfrm>
            <a:off x="8895042" y="325713"/>
            <a:ext cx="3139952" cy="6261568"/>
          </a:xfrm>
          <a:prstGeom prst="rect">
            <a:avLst/>
          </a:prstGeom>
        </p:spPr>
      </p:pic>
    </p:spTree>
    <p:extLst>
      <p:ext uri="{BB962C8B-B14F-4D97-AF65-F5344CB8AC3E}">
        <p14:creationId xmlns:p14="http://schemas.microsoft.com/office/powerpoint/2010/main" val="2014246826"/>
      </p:ext>
    </p:extLst>
  </p:cSld>
  <p:clrMapOvr>
    <a:masterClrMapping/>
  </p:clrMapOvr>
</p:sld>
</file>

<file path=ppt/theme/theme1.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2.xml><?xml version="1.0" encoding="utf-8"?>
<a:theme xmlns:a="http://schemas.openxmlformats.org/drawingml/2006/main" name="1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99244</TotalTime>
  <Words>3404</Words>
  <Application>Microsoft Macintosh PowerPoint</Application>
  <PresentationFormat>Widescreen</PresentationFormat>
  <Paragraphs>309</Paragraphs>
  <Slides>25</Slides>
  <Notes>8</Notes>
  <HiddenSlides>0</HiddenSlides>
  <MMClips>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.AppleSystemUIFont</vt:lpstr>
      <vt:lpstr>Arial</vt:lpstr>
      <vt:lpstr>Helvetica</vt:lpstr>
      <vt:lpstr>IBM Plex Sans</vt:lpstr>
      <vt:lpstr>Wingdings</vt:lpstr>
      <vt:lpstr>HelvNeue Light for IBM</vt:lpstr>
      <vt:lpstr>Arial Black</vt:lpstr>
      <vt:lpstr>IBM BxD 2018 black background</vt:lpstr>
      <vt:lpstr>1_IBM BxD 2018 black background</vt:lpstr>
      <vt:lpstr>PowerPoint Presentation</vt:lpstr>
      <vt:lpstr>Overview</vt:lpstr>
      <vt:lpstr>Weather</vt:lpstr>
      <vt:lpstr>PowerPoint Presentation</vt:lpstr>
      <vt:lpstr>PowerPoint Presentation</vt:lpstr>
      <vt:lpstr>PowerPoint Presentation</vt:lpstr>
      <vt:lpstr>PowerPoint Presentation</vt:lpstr>
      <vt:lpstr>Additional Adaptor Functionalities </vt:lpstr>
      <vt:lpstr>PowerPoint Presentation</vt:lpstr>
      <vt:lpstr>PowerPoint Presentation</vt:lpstr>
      <vt:lpstr>PowerPoint Presentation</vt:lpstr>
      <vt:lpstr>PowerPoint Presentation</vt:lpstr>
      <vt:lpstr>Additional Features </vt:lpstr>
      <vt:lpstr>Animation</vt:lpstr>
      <vt:lpstr>PowerPoint Presentation</vt:lpstr>
      <vt:lpstr>PowerPoint Presentation</vt:lpstr>
      <vt:lpstr>PowerPoint Presentation</vt:lpstr>
      <vt:lpstr>PowerPoint Presentation</vt:lpstr>
      <vt:lpstr>PowerPoint Presentation</vt:lpstr>
      <vt:lpstr>Click2Cart®</vt:lpstr>
      <vt:lpstr>PowerPoint Presentation</vt:lpstr>
      <vt:lpstr>Production Assets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JULIANA GUIMARAES</dc:creator>
  <cp:lastModifiedBy>Joshua Hearn</cp:lastModifiedBy>
  <cp:revision>724</cp:revision>
  <dcterms:created xsi:type="dcterms:W3CDTF">2019-08-29T17:38:12Z</dcterms:created>
  <dcterms:modified xsi:type="dcterms:W3CDTF">2024-01-10T20:04:58Z</dcterms:modified>
</cp:coreProperties>
</file>