
<file path=[Content_Types].xml><?xml version="1.0" encoding="utf-8"?>
<Types xmlns="http://schemas.openxmlformats.org/package/2006/content-types">
  <Default Extension="fntdata" ContentType="application/x-fontdata"/>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808" r:id="rId2"/>
    <p:sldMasterId id="2147483816" r:id="rId3"/>
  </p:sldMasterIdLst>
  <p:notesMasterIdLst>
    <p:notesMasterId r:id="rId23"/>
  </p:notesMasterIdLst>
  <p:sldIdLst>
    <p:sldId id="659" r:id="rId4"/>
    <p:sldId id="345" r:id="rId5"/>
    <p:sldId id="657" r:id="rId6"/>
    <p:sldId id="647" r:id="rId7"/>
    <p:sldId id="630" r:id="rId8"/>
    <p:sldId id="631" r:id="rId9"/>
    <p:sldId id="632" r:id="rId10"/>
    <p:sldId id="633" r:id="rId11"/>
    <p:sldId id="658" r:id="rId12"/>
    <p:sldId id="635" r:id="rId13"/>
    <p:sldId id="636" r:id="rId14"/>
    <p:sldId id="637" r:id="rId15"/>
    <p:sldId id="638" r:id="rId16"/>
    <p:sldId id="640" r:id="rId17"/>
    <p:sldId id="664" r:id="rId18"/>
    <p:sldId id="653" r:id="rId19"/>
    <p:sldId id="680" r:id="rId20"/>
    <p:sldId id="681" r:id="rId21"/>
    <p:sldId id="674" r:id="rId22"/>
  </p:sldIdLst>
  <p:sldSz cx="12192000" cy="6858000"/>
  <p:notesSz cx="6858000" cy="9144000"/>
  <p:embeddedFontLst>
    <p:embeddedFont>
      <p:font typeface="Arial Black" panose="020B0604020202020204" pitchFamily="34" charset="0"/>
      <p:bold r:id="rId24"/>
    </p:embeddedFont>
    <p:embeddedFont>
      <p:font typeface="IBM Plex Sans" panose="020B0503050203000203"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7676"/>
    <a:srgbClr val="161616"/>
    <a:srgbClr val="F2F4F8"/>
    <a:srgbClr val="171717"/>
    <a:srgbClr val="8A3FFC"/>
    <a:srgbClr val="0F62FE"/>
    <a:srgbClr val="F3F3F3"/>
    <a:srgbClr val="924CFC"/>
    <a:srgbClr val="FF00E1"/>
    <a:srgbClr val="0F6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27"/>
    <p:restoredTop sz="94870"/>
  </p:normalViewPr>
  <p:slideViewPr>
    <p:cSldViewPr snapToGrid="0" snapToObjects="1">
      <p:cViewPr varScale="1">
        <p:scale>
          <a:sx n="102" d="100"/>
          <a:sy n="102" d="100"/>
        </p:scale>
        <p:origin x="90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BM Plex Sans" panose="020B05030502030002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BM Plex Sans" panose="020B0503050203000203" pitchFamily="34" charset="0"/>
              </a:defRPr>
            </a:lvl1pPr>
          </a:lstStyle>
          <a:p>
            <a:fld id="{B9E6DB07-8BF9-1E41-AB6E-4164DB5B9FB4}" type="datetimeFigureOut">
              <a:rPr lang="en-US" smtClean="0"/>
              <a:pPr/>
              <a:t>1/18/24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BM Plex Sans" panose="020B05030502030002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BM Plex Sans" panose="020B0503050203000203" pitchFamily="34" charset="0"/>
              </a:defRPr>
            </a:lvl1pPr>
          </a:lstStyle>
          <a:p>
            <a:fld id="{5D2C33AC-54C0-7D44-B266-328907ACAA94}" type="slidenum">
              <a:rPr lang="en-US" smtClean="0"/>
              <a:pPr/>
              <a:t>‹#›</a:t>
            </a:fld>
            <a:endParaRPr lang="en-US" dirty="0"/>
          </a:p>
        </p:txBody>
      </p:sp>
    </p:spTree>
    <p:extLst>
      <p:ext uri="{BB962C8B-B14F-4D97-AF65-F5344CB8AC3E}">
        <p14:creationId xmlns:p14="http://schemas.microsoft.com/office/powerpoint/2010/main" val="3676984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BM Plex Sans" panose="020B0503050203000203" pitchFamily="34" charset="0"/>
        <a:ea typeface="+mn-ea"/>
        <a:cs typeface="+mn-cs"/>
      </a:defRPr>
    </a:lvl1pPr>
    <a:lvl2pPr marL="457200" algn="l" defTabSz="914400" rtl="0" eaLnBrk="1" latinLnBrk="0" hangingPunct="1">
      <a:defRPr sz="1200" b="0" i="0" kern="1200">
        <a:solidFill>
          <a:schemeClr val="tx1"/>
        </a:solidFill>
        <a:latin typeface="IBM Plex Sans" panose="020B0503050203000203" pitchFamily="34" charset="0"/>
        <a:ea typeface="+mn-ea"/>
        <a:cs typeface="+mn-cs"/>
      </a:defRPr>
    </a:lvl2pPr>
    <a:lvl3pPr marL="914400" algn="l" defTabSz="914400" rtl="0" eaLnBrk="1" latinLnBrk="0" hangingPunct="1">
      <a:defRPr sz="1200" b="0" i="0" kern="1200">
        <a:solidFill>
          <a:schemeClr val="tx1"/>
        </a:solidFill>
        <a:latin typeface="IBM Plex Sans" panose="020B0503050203000203" pitchFamily="34" charset="0"/>
        <a:ea typeface="+mn-ea"/>
        <a:cs typeface="+mn-cs"/>
      </a:defRPr>
    </a:lvl3pPr>
    <a:lvl4pPr marL="1371600" algn="l" defTabSz="914400" rtl="0" eaLnBrk="1" latinLnBrk="0" hangingPunct="1">
      <a:defRPr sz="1200" b="0" i="0" kern="1200">
        <a:solidFill>
          <a:schemeClr val="tx1"/>
        </a:solidFill>
        <a:latin typeface="IBM Plex Sans" panose="020B0503050203000203" pitchFamily="34" charset="0"/>
        <a:ea typeface="+mn-ea"/>
        <a:cs typeface="+mn-cs"/>
      </a:defRPr>
    </a:lvl4pPr>
    <a:lvl5pPr marL="1828800" algn="l" defTabSz="914400" rtl="0" eaLnBrk="1" latinLnBrk="0" hangingPunct="1">
      <a:defRPr sz="1200" b="0" i="0" kern="1200">
        <a:solidFill>
          <a:schemeClr val="tx1"/>
        </a:solidFill>
        <a:latin typeface="IBM Plex Sans" panose="020B050305020300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15</a:t>
            </a:fld>
            <a:endParaRPr lang="en-US" dirty="0"/>
          </a:p>
        </p:txBody>
      </p:sp>
    </p:spTree>
    <p:extLst>
      <p:ext uri="{BB962C8B-B14F-4D97-AF65-F5344CB8AC3E}">
        <p14:creationId xmlns:p14="http://schemas.microsoft.com/office/powerpoint/2010/main" val="4221801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2C33AC-54C0-7D44-B266-328907ACAA94}" type="slidenum">
              <a:rPr lang="en-US" smtClean="0"/>
              <a:t>16</a:t>
            </a:fld>
            <a:endParaRPr lang="en-US" dirty="0"/>
          </a:p>
        </p:txBody>
      </p:sp>
    </p:spTree>
    <p:extLst>
      <p:ext uri="{BB962C8B-B14F-4D97-AF65-F5344CB8AC3E}">
        <p14:creationId xmlns:p14="http://schemas.microsoft.com/office/powerpoint/2010/main" val="1591902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C33AC-54C0-7D44-B266-328907ACAA94}" type="slidenum">
              <a:rPr kumimoji="0" lang="en-US" sz="1200" b="0" i="0" u="none" strike="noStrike" kern="1200" cap="none" spc="0" normalizeH="0" baseline="0" noProof="0" smtClean="0">
                <a:ln>
                  <a:noFill/>
                </a:ln>
                <a:solidFill>
                  <a:prstClr val="black"/>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1100464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2C33AC-54C0-7D44-B266-328907ACAA94}" type="slidenum">
              <a:rPr kumimoji="0" lang="en-US" sz="1200" b="0" i="0" u="none" strike="noStrike" kern="1200" cap="none" spc="0" normalizeH="0" baseline="0" noProof="0" smtClean="0">
                <a:ln>
                  <a:noFill/>
                </a:ln>
                <a:solidFill>
                  <a:prstClr val="black"/>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3166692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rgbClr val="F3F3F3"/>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b="0" i="0"/>
            </a:lvl1p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
        <p:nvSpPr>
          <p:cNvPr id="4" name="Slide Number Placeholder 3"/>
          <p:cNvSpPr>
            <a:spLocks noGrp="1"/>
          </p:cNvSpPr>
          <p:nvPr>
            <p:ph type="sldNum" sz="quarter" idx="11"/>
          </p:nvPr>
        </p:nvSpPr>
        <p:spPr>
          <a:xfrm>
            <a:off x="11551920" y="6383868"/>
            <a:ext cx="335189" cy="222249"/>
          </a:xfrm>
        </p:spPr>
        <p:txBody>
          <a:bodyPr/>
          <a:lstStyle>
            <a:lvl1pPr>
              <a:defRPr b="0" i="0">
                <a:solidFill>
                  <a:schemeClr val="bg2"/>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452416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80416" y="268224"/>
            <a:ext cx="5522976" cy="5726176"/>
          </a:xfrm>
        </p:spPr>
        <p:txBody>
          <a:bodyPr/>
          <a:lstStyle>
            <a:lvl1pPr>
              <a:defRPr b="0" i="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b="0" i="0"/>
            </a:lvl1p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
        <p:nvSpPr>
          <p:cNvPr id="4" name="Slide Number Placeholder 3"/>
          <p:cNvSpPr>
            <a:spLocks noGrp="1"/>
          </p:cNvSpPr>
          <p:nvPr>
            <p:ph type="sldNum" sz="quarter" idx="11"/>
          </p:nvPr>
        </p:nvSpPr>
        <p:spPr/>
        <p:txBody>
          <a:bodyPr/>
          <a:lstStyle>
            <a:lvl1pPr>
              <a:defRPr b="0" i="0"/>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6388608" y="268224"/>
            <a:ext cx="5498592" cy="5726176"/>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080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a:solidFill>
                  <a:schemeClr val="bg1"/>
                </a:solidFill>
              </a:defRPr>
            </a:lvl1p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
        <p:nvSpPr>
          <p:cNvPr id="4" name="Slide Number Placeholder 3"/>
          <p:cNvSpPr>
            <a:spLocks noGrp="1"/>
          </p:cNvSpPr>
          <p:nvPr>
            <p:ph type="sldNum" sz="quarter" idx="11"/>
          </p:nvPr>
        </p:nvSpPr>
        <p:spPr>
          <a:xfrm>
            <a:off x="11551920" y="6383868"/>
            <a:ext cx="335189" cy="222249"/>
          </a:xfrm>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206060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Spec Deck Base">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04888" y="6383868"/>
            <a:ext cx="2575472" cy="222249"/>
          </a:xfrm>
        </p:spPr>
        <p:txBody>
          <a:bodyPr/>
          <a:lstStyle>
            <a:lvl1pPr>
              <a:defRPr>
                <a:solidFill>
                  <a:schemeClr val="bg1"/>
                </a:solidFill>
              </a:defRPr>
            </a:lvl1p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
        <p:nvSpPr>
          <p:cNvPr id="4" name="Slide Number Placeholder 3"/>
          <p:cNvSpPr>
            <a:spLocks noGrp="1"/>
          </p:cNvSpPr>
          <p:nvPr>
            <p:ph type="sldNum" sz="quarter" idx="11"/>
          </p:nvPr>
        </p:nvSpPr>
        <p:spPr>
          <a:xfrm>
            <a:off x="11551920" y="6383868"/>
            <a:ext cx="335189" cy="222249"/>
          </a:xfrm>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974328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68226"/>
            <a:ext cx="5486400" cy="5988135"/>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6400800" y="256034"/>
            <a:ext cx="5486400" cy="6000327"/>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9144000" y="6435307"/>
            <a:ext cx="2743200" cy="182880"/>
          </a:xfrm>
          <a:prstGeom prst="rect">
            <a:avLst/>
          </a:prstGeom>
        </p:spPr>
        <p:txBody>
          <a:bodyPr vert="horz" lIns="0" tIns="0" rIns="0" bIns="0" rtlCol="0" anchor="ctr"/>
          <a:lstStyle>
            <a:lvl1pPr algn="r">
              <a:defRPr sz="800" b="0" i="0" baseline="0">
                <a:solidFill>
                  <a:schemeClr val="bg2"/>
                </a:solidFill>
                <a:latin typeface="IBM Plex Sans" panose="020B0503050203000203" pitchFamily="34" charset="0"/>
                <a:ea typeface="IBM Plex Sans" panose="020B0503050203000203" pitchFamily="34" charset="0"/>
                <a:cs typeface="Arial" charset="0"/>
              </a:defRPr>
            </a:lvl1pPr>
          </a:lstStyle>
          <a:p>
            <a:fld id="{3FD999D4-B456-9943-89B7-30D56181CE18}" type="slidenum">
              <a:rPr lang="en-US" smtClean="0"/>
              <a:pPr/>
              <a:t>‹#›</a:t>
            </a:fld>
            <a:endParaRPr lang="en-US" dirty="0"/>
          </a:p>
        </p:txBody>
      </p:sp>
      <p:sp>
        <p:nvSpPr>
          <p:cNvPr id="9" name="Footer Placeholder 8"/>
          <p:cNvSpPr>
            <a:spLocks noGrp="1"/>
          </p:cNvSpPr>
          <p:nvPr>
            <p:ph type="ftr" sz="quarter" idx="3"/>
          </p:nvPr>
        </p:nvSpPr>
        <p:spPr>
          <a:xfrm>
            <a:off x="304800" y="6435307"/>
            <a:ext cx="8534400" cy="182880"/>
          </a:xfrm>
          <a:prstGeom prst="rect">
            <a:avLst/>
          </a:prstGeom>
        </p:spPr>
        <p:txBody>
          <a:bodyPr vert="horz" lIns="0" tIns="0" rIns="0" bIns="0" rtlCol="0" anchor="ctr"/>
          <a:lstStyle>
            <a:lvl1pPr algn="l">
              <a:defRPr sz="800" b="0" i="0" baseline="0">
                <a:solidFill>
                  <a:schemeClr val="bg2"/>
                </a:solidFill>
                <a:latin typeface="IBM Plex Sans" panose="020B0503050203000203" pitchFamily="34" charset="0"/>
                <a:ea typeface="IBM Plex Sans" panose="020B0503050203000203" pitchFamily="34" charset="0"/>
                <a:cs typeface="Arial" charset="0"/>
              </a:defRPr>
            </a:lvl1p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4009185673"/>
      </p:ext>
    </p:extLst>
  </p:cSld>
  <p:clrMap bg1="lt1" tx1="dk1" bg2="lt2" tx2="dk2" accent1="accent1" accent2="accent2" accent3="accent3" accent4="accent4" accent5="accent5" accent6="accent6" hlink="hlink" folHlink="folHlink"/>
  <p:sldLayoutIdLst>
    <p:sldLayoutId id="2147483802" r:id="rId1"/>
    <p:sldLayoutId id="2147483803" r:id="rId2"/>
  </p:sldLayoutIdLst>
  <p:hf hdr="0" dt="0"/>
  <p:txStyles>
    <p:titleStyle>
      <a:lvl1pPr algn="l" defTabSz="609593" rtl="0" eaLnBrk="1" latinLnBrk="0" hangingPunct="1">
        <a:lnSpc>
          <a:spcPct val="90000"/>
        </a:lnSpc>
        <a:spcBef>
          <a:spcPct val="0"/>
        </a:spcBef>
        <a:buNone/>
        <a:defRPr sz="3200" b="0" i="0" kern="1200">
          <a:solidFill>
            <a:schemeClr val="bg2"/>
          </a:solidFill>
          <a:latin typeface="IBM Plex Sans" panose="020B0503050203000203" pitchFamily="34" charset="0"/>
          <a:ea typeface="IBM Plex Sans" panose="020B0503050203000203" pitchFamily="34" charset="0"/>
          <a:cs typeface="Arial" charset="0"/>
        </a:defRPr>
      </a:lvl1pPr>
    </p:titleStyle>
    <p:bodyStyle>
      <a:lvl1pPr marL="0" indent="0" algn="l" defTabSz="609593" rtl="0" eaLnBrk="1" latinLnBrk="0" hangingPunct="1">
        <a:lnSpc>
          <a:spcPct val="100000"/>
        </a:lnSpc>
        <a:spcBef>
          <a:spcPts val="1467"/>
        </a:spcBef>
        <a:buFont typeface="Arial"/>
        <a:buNone/>
        <a:defRPr sz="1867" b="0" i="0" kern="1200">
          <a:solidFill>
            <a:schemeClr val="bg2"/>
          </a:solidFill>
          <a:latin typeface="IBM Plex Sans" panose="020B0503050203000203" pitchFamily="34" charset="0"/>
          <a:ea typeface="IBM Plex Sans" panose="020B0503050203000203" pitchFamily="34"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IBM Plex Sans" panose="020B0503050203000203" pitchFamily="34" charset="0"/>
          <a:ea typeface="IBM Plex Sans" panose="020B0503050203000203" pitchFamily="34"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IBM Plex Sans" panose="020B0503050203000203" pitchFamily="34" charset="0"/>
          <a:ea typeface="IBM Plex Sans" panose="020B0503050203000203" pitchFamily="34"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IBM Plex Sans" panose="020B0503050203000203" pitchFamily="34" charset="0"/>
          <a:ea typeface="IBM Plex Sans" panose="020B0503050203000203" pitchFamily="34"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IBM Plex Sans" panose="020B0503050203000203" pitchFamily="34" charset="0"/>
          <a:ea typeface="IBM Plex Sans" panose="020B0503050203000203" pitchFamily="34"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93" rtl="0" eaLnBrk="1" latinLnBrk="0" hangingPunct="1">
        <a:defRPr sz="2400" kern="1200">
          <a:solidFill>
            <a:schemeClr val="tx1"/>
          </a:solidFill>
          <a:latin typeface="+mn-lt"/>
          <a:ea typeface="+mn-ea"/>
          <a:cs typeface="+mn-cs"/>
        </a:defRPr>
      </a:lvl1pPr>
      <a:lvl2pPr marL="609593" algn="l" defTabSz="609593" rtl="0" eaLnBrk="1" latinLnBrk="0" hangingPunct="1">
        <a:defRPr sz="2400" kern="1200">
          <a:solidFill>
            <a:schemeClr val="tx1"/>
          </a:solidFill>
          <a:latin typeface="+mn-lt"/>
          <a:ea typeface="+mn-ea"/>
          <a:cs typeface="+mn-cs"/>
        </a:defRPr>
      </a:lvl2pPr>
      <a:lvl3pPr marL="1219184" algn="l" defTabSz="609593" rtl="0" eaLnBrk="1" latinLnBrk="0" hangingPunct="1">
        <a:defRPr sz="2400" kern="1200">
          <a:solidFill>
            <a:schemeClr val="tx1"/>
          </a:solidFill>
          <a:latin typeface="+mn-lt"/>
          <a:ea typeface="+mn-ea"/>
          <a:cs typeface="+mn-cs"/>
        </a:defRPr>
      </a:lvl3pPr>
      <a:lvl4pPr marL="1828777" algn="l" defTabSz="609593" rtl="0" eaLnBrk="1" latinLnBrk="0" hangingPunct="1">
        <a:defRPr sz="2400" kern="1200">
          <a:solidFill>
            <a:schemeClr val="tx1"/>
          </a:solidFill>
          <a:latin typeface="+mn-lt"/>
          <a:ea typeface="+mn-ea"/>
          <a:cs typeface="+mn-cs"/>
        </a:defRPr>
      </a:lvl4pPr>
      <a:lvl5pPr marL="2438370" algn="l" defTabSz="609593" rtl="0" eaLnBrk="1" latinLnBrk="0" hangingPunct="1">
        <a:defRPr sz="2400" kern="1200">
          <a:solidFill>
            <a:schemeClr val="tx1"/>
          </a:solidFill>
          <a:latin typeface="+mn-lt"/>
          <a:ea typeface="+mn-ea"/>
          <a:cs typeface="+mn-cs"/>
        </a:defRPr>
      </a:lvl5pPr>
      <a:lvl6pPr marL="3047962" algn="l" defTabSz="609593" rtl="0" eaLnBrk="1" latinLnBrk="0" hangingPunct="1">
        <a:defRPr sz="2400" kern="1200">
          <a:solidFill>
            <a:schemeClr val="tx1"/>
          </a:solidFill>
          <a:latin typeface="+mn-lt"/>
          <a:ea typeface="+mn-ea"/>
          <a:cs typeface="+mn-cs"/>
        </a:defRPr>
      </a:lvl6pPr>
      <a:lvl7pPr marL="3657554" algn="l" defTabSz="609593" rtl="0" eaLnBrk="1" latinLnBrk="0" hangingPunct="1">
        <a:defRPr sz="2400" kern="1200">
          <a:solidFill>
            <a:schemeClr val="tx1"/>
          </a:solidFill>
          <a:latin typeface="+mn-lt"/>
          <a:ea typeface="+mn-ea"/>
          <a:cs typeface="+mn-cs"/>
        </a:defRPr>
      </a:lvl7pPr>
      <a:lvl8pPr marL="4267147" algn="l" defTabSz="609593" rtl="0" eaLnBrk="1" latinLnBrk="0" hangingPunct="1">
        <a:defRPr sz="2400" kern="1200">
          <a:solidFill>
            <a:schemeClr val="tx1"/>
          </a:solidFill>
          <a:latin typeface="+mn-lt"/>
          <a:ea typeface="+mn-ea"/>
          <a:cs typeface="+mn-cs"/>
        </a:defRPr>
      </a:lvl8pPr>
      <a:lvl9pPr marL="4876739" algn="l" defTabSz="60959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b="0" i="0">
                <a:solidFill>
                  <a:schemeClr val="bg1"/>
                </a:solidFill>
                <a:latin typeface="IBM Plex Sans" panose="020B0503050203000203" pitchFamily="34" charset="0"/>
              </a:defRPr>
            </a:lvl1p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4005822471"/>
      </p:ext>
    </p:extLst>
  </p:cSld>
  <p:clrMap bg1="dk1" tx1="lt1" bg2="dk2" tx2="lt2" accent1="accent1" accent2="accent2" accent3="accent3" accent4="accent4" accent5="accent5" accent6="accent6" hlink="hlink" folHlink="folHlink"/>
  <p:sldLayoutIdLst>
    <p:sldLayoutId id="2147483811" r:id="rId1"/>
  </p:sldLayoutIdLst>
  <p:hf hdr="0" dt="0"/>
  <p:txStyles>
    <p:titleStyle>
      <a:lvl1pPr algn="l" rtl="0" eaLnBrk="1" fontAlgn="base" hangingPunct="1">
        <a:lnSpc>
          <a:spcPct val="90000"/>
        </a:lnSpc>
        <a:spcBef>
          <a:spcPct val="0"/>
        </a:spcBef>
        <a:spcAft>
          <a:spcPct val="0"/>
        </a:spcAft>
        <a:defRPr sz="3200" b="0" i="0">
          <a:solidFill>
            <a:schemeClr val="bg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IBM Plex Sans" panose="020B0503050203000203" pitchFamily="34" charset="0"/>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IBM Plex Sans" panose="020B0503050203000203" pitchFamily="34" charset="0"/>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IBM Plex Sans" panose="020B0503050203000203" pitchFamily="34" charset="0"/>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80416" y="268224"/>
            <a:ext cx="5522976" cy="5726176"/>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6388608" y="268224"/>
            <a:ext cx="5498592" cy="572617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304888" y="6383868"/>
            <a:ext cx="5486312" cy="222249"/>
          </a:xfrm>
          <a:prstGeom prst="rect">
            <a:avLst/>
          </a:prstGeom>
        </p:spPr>
        <p:txBody>
          <a:bodyPr vert="horz" lIns="0" tIns="0" rIns="0" bIns="0" rtlCol="0" anchor="ctr"/>
          <a:lstStyle>
            <a:lvl1pPr marL="0" marR="0" indent="0" algn="l" defTabSz="914621"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
        <p:nvSpPr>
          <p:cNvPr id="8" name="Slide Number Placeholder 7"/>
          <p:cNvSpPr>
            <a:spLocks noGrp="1"/>
          </p:cNvSpPr>
          <p:nvPr>
            <p:ph type="sldNum" sz="quarter" idx="4"/>
          </p:nvPr>
        </p:nvSpPr>
        <p:spPr>
          <a:xfrm>
            <a:off x="9448800" y="6383868"/>
            <a:ext cx="2438309" cy="222249"/>
          </a:xfrm>
          <a:prstGeom prst="rect">
            <a:avLst/>
          </a:prstGeom>
        </p:spPr>
        <p:txBody>
          <a:bodyPr vert="horz" lIns="0" tIns="0" rIns="0" bIns="0" rtlCol="0" anchor="ctr"/>
          <a:lstStyle>
            <a:lvl1pPr algn="r">
              <a:defRPr sz="800" b="0" i="0">
                <a:solidFill>
                  <a:schemeClr val="bg1"/>
                </a:solidFill>
                <a:latin typeface="IBM Plex Sans" panose="020B0503050203000203" pitchFamily="34" charset="0"/>
              </a:defRPr>
            </a:lvl1pPr>
          </a:lstStyle>
          <a:p>
            <a:fld id="{59395FB3-9C97-154F-86B2-7E381B951268}" type="slidenum">
              <a:rPr lang="en-US" smtClean="0"/>
              <a:pPr/>
              <a:t>‹#›</a:t>
            </a:fld>
            <a:endParaRPr lang="en-US" dirty="0"/>
          </a:p>
        </p:txBody>
      </p:sp>
      <p:grpSp>
        <p:nvGrpSpPr>
          <p:cNvPr id="59" name="Group 58"/>
          <p:cNvGrpSpPr/>
          <p:nvPr userDrawn="1"/>
        </p:nvGrpSpPr>
        <p:grpSpPr>
          <a:xfrm>
            <a:off x="-146307" y="-147320"/>
            <a:ext cx="12485627" cy="715264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4201172409"/>
      </p:ext>
    </p:extLst>
  </p:cSld>
  <p:clrMap bg1="dk1" tx1="lt1" bg2="dk2" tx2="lt2" accent1="accent1" accent2="accent2" accent3="accent3" accent4="accent4" accent5="accent5" accent6="accent6" hlink="hlink" folHlink="folHlink"/>
  <p:sldLayoutIdLst>
    <p:sldLayoutId id="2147483819" r:id="rId1"/>
  </p:sldLayoutIdLst>
  <p:hf hdr="0" dt="0"/>
  <p:txStyles>
    <p:titleStyle>
      <a:lvl1pPr algn="l" rtl="0" eaLnBrk="1" fontAlgn="base" hangingPunct="1">
        <a:lnSpc>
          <a:spcPct val="90000"/>
        </a:lnSpc>
        <a:spcBef>
          <a:spcPct val="0"/>
        </a:spcBef>
        <a:spcAft>
          <a:spcPct val="0"/>
        </a:spcAft>
        <a:defRPr sz="3200" b="0" i="0">
          <a:solidFill>
            <a:schemeClr val="bg1"/>
          </a:solidFill>
          <a:latin typeface="IBM Plex Sans" panose="020B0503050203000203" pitchFamily="34" charset="0"/>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p:titleStyle>
    <p:body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IBM Plex Sans" panose="020B0503050203000203" pitchFamily="34" charset="0"/>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IBM Plex Sans" panose="020B0503050203000203" pitchFamily="34" charset="0"/>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IBM Plex Sans" panose="020B0503050203000203" pitchFamily="34" charset="0"/>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IBM Plex Sans" panose="020B0503050203000203" pitchFamily="34" charset="0"/>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p:bodyStyle>
    <p:otherStyle>
      <a:defPPr>
        <a:defRPr lang="en-US"/>
      </a:defPPr>
      <a:lvl1pPr marL="0" algn="l" defTabSz="966816" rtl="0" eaLnBrk="1" latinLnBrk="0" hangingPunct="1">
        <a:defRPr sz="1904" kern="1200">
          <a:solidFill>
            <a:schemeClr val="tx1"/>
          </a:solidFill>
          <a:latin typeface="+mn-lt"/>
          <a:ea typeface="+mn-ea"/>
          <a:cs typeface="+mn-cs"/>
        </a:defRPr>
      </a:lvl1pPr>
      <a:lvl2pPr marL="483407" algn="l" defTabSz="966816" rtl="0" eaLnBrk="1" latinLnBrk="0" hangingPunct="1">
        <a:defRPr sz="1904" kern="1200">
          <a:solidFill>
            <a:schemeClr val="tx1"/>
          </a:solidFill>
          <a:latin typeface="+mn-lt"/>
          <a:ea typeface="+mn-ea"/>
          <a:cs typeface="+mn-cs"/>
        </a:defRPr>
      </a:lvl2pPr>
      <a:lvl3pPr marL="966816" algn="l" defTabSz="966816" rtl="0" eaLnBrk="1" latinLnBrk="0" hangingPunct="1">
        <a:defRPr sz="1904" kern="1200">
          <a:solidFill>
            <a:schemeClr val="tx1"/>
          </a:solidFill>
          <a:latin typeface="+mn-lt"/>
          <a:ea typeface="+mn-ea"/>
          <a:cs typeface="+mn-cs"/>
        </a:defRPr>
      </a:lvl3pPr>
      <a:lvl4pPr marL="1450221" algn="l" defTabSz="966816" rtl="0" eaLnBrk="1" latinLnBrk="0" hangingPunct="1">
        <a:defRPr sz="1904" kern="1200">
          <a:solidFill>
            <a:schemeClr val="tx1"/>
          </a:solidFill>
          <a:latin typeface="+mn-lt"/>
          <a:ea typeface="+mn-ea"/>
          <a:cs typeface="+mn-cs"/>
        </a:defRPr>
      </a:lvl4pPr>
      <a:lvl5pPr marL="1933629" algn="l" defTabSz="966816" rtl="0" eaLnBrk="1" latinLnBrk="0" hangingPunct="1">
        <a:defRPr sz="1904" kern="1200">
          <a:solidFill>
            <a:schemeClr val="tx1"/>
          </a:solidFill>
          <a:latin typeface="+mn-lt"/>
          <a:ea typeface="+mn-ea"/>
          <a:cs typeface="+mn-cs"/>
        </a:defRPr>
      </a:lvl5pPr>
      <a:lvl6pPr marL="2417037" algn="l" defTabSz="966816" rtl="0" eaLnBrk="1" latinLnBrk="0" hangingPunct="1">
        <a:defRPr sz="1904" kern="1200">
          <a:solidFill>
            <a:schemeClr val="tx1"/>
          </a:solidFill>
          <a:latin typeface="+mn-lt"/>
          <a:ea typeface="+mn-ea"/>
          <a:cs typeface="+mn-cs"/>
        </a:defRPr>
      </a:lvl6pPr>
      <a:lvl7pPr marL="2900443" algn="l" defTabSz="966816" rtl="0" eaLnBrk="1" latinLnBrk="0" hangingPunct="1">
        <a:defRPr sz="1904" kern="1200">
          <a:solidFill>
            <a:schemeClr val="tx1"/>
          </a:solidFill>
          <a:latin typeface="+mn-lt"/>
          <a:ea typeface="+mn-ea"/>
          <a:cs typeface="+mn-cs"/>
        </a:defRPr>
      </a:lvl7pPr>
      <a:lvl8pPr marL="3383850" algn="l" defTabSz="966816" rtl="0" eaLnBrk="1" latinLnBrk="0" hangingPunct="1">
        <a:defRPr sz="1904" kern="1200">
          <a:solidFill>
            <a:schemeClr val="tx1"/>
          </a:solidFill>
          <a:latin typeface="+mn-lt"/>
          <a:ea typeface="+mn-ea"/>
          <a:cs typeface="+mn-cs"/>
        </a:defRPr>
      </a:lvl8pPr>
      <a:lvl9pPr marL="3867258" algn="l" defTabSz="966816" rtl="0" eaLnBrk="1" latinLnBrk="0" hangingPunct="1">
        <a:defRPr sz="190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ov"/><Relationship Id="rId1" Type="http://schemas.openxmlformats.org/officeDocument/2006/relationships/video" Target="NULL"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7.png"/><Relationship Id="rId5" Type="http://schemas.openxmlformats.org/officeDocument/2006/relationships/image" Target="../media/image21.jp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29.png"/><Relationship Id="rId5" Type="http://schemas.openxmlformats.org/officeDocument/2006/relationships/image" Target="../media/image18.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video" Target="NULL" TargetMode="External"/><Relationship Id="rId7" Type="http://schemas.openxmlformats.org/officeDocument/2006/relationships/image" Target="../media/image32.jpg"/><Relationship Id="rId2" Type="http://schemas.openxmlformats.org/officeDocument/2006/relationships/video" Target="../media/media5.mov"/><Relationship Id="rId1" Type="http://schemas.microsoft.com/office/2007/relationships/media" Target="../media/media5.mov"/><Relationship Id="rId6" Type="http://schemas.openxmlformats.org/officeDocument/2006/relationships/image" Target="../media/image30.png"/><Relationship Id="rId5" Type="http://schemas.openxmlformats.org/officeDocument/2006/relationships/slideLayout" Target="../slideLayouts/slideLayout1.xml"/><Relationship Id="rId4" Type="http://schemas.microsoft.com/office/2007/relationships/media" Target="../media/media6.mov"/><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drive.google.com/open?id=1LLJJFqJlR31zjmonAgUYiPPcO0b68CyP&amp;usp=drive_copy"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hyperlink" Target="https://drive.google.com/file/d/1VUpepO-p3gpaUOwopKZ5350m0iZdljq7/view?usp=sharing" TargetMode="External"/><Relationship Id="rId4" Type="http://schemas.openxmlformats.org/officeDocument/2006/relationships/hyperlink" Target="https://drive.google.com/open?id=1LK_l-2e1yKvZAL6HAJ7ssZPHKWs_L4bd&amp;usp=drive_cop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ibm.box.com/s/984cknufgcstzwlrbyzmsbjcbk314pii"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hyperlink" Target="https://ibm.box.com/s/jueeopdu9d0c821b4f3a7185idwo3rnv" TargetMode="External"/><Relationship Id="rId4" Type="http://schemas.openxmlformats.org/officeDocument/2006/relationships/hyperlink" Target="https://drive.google.com/file/d/1VUpepO-p3gpaUOwopKZ5350m0iZdljq7/view?usp=sharin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ue sky with white clouds&#10;&#10;Description automatically generated with medium confidence">
            <a:extLst>
              <a:ext uri="{FF2B5EF4-FFF2-40B4-BE49-F238E27FC236}">
                <a16:creationId xmlns:a16="http://schemas.microsoft.com/office/drawing/2014/main" id="{046A94DF-8EE7-2CE3-2932-B5C99AE0DC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6231" cy="6858000"/>
          </a:xfrm>
          <a:prstGeom prst="rect">
            <a:avLst/>
          </a:prstGeom>
        </p:spPr>
      </p:pic>
      <p:sp>
        <p:nvSpPr>
          <p:cNvPr id="8" name="Title 1">
            <a:extLst>
              <a:ext uri="{FF2B5EF4-FFF2-40B4-BE49-F238E27FC236}">
                <a16:creationId xmlns:a16="http://schemas.microsoft.com/office/drawing/2014/main" id="{6CD8CC91-BA1F-B84A-BAC9-AACB3CC58225}"/>
              </a:ext>
            </a:extLst>
          </p:cNvPr>
          <p:cNvSpPr txBox="1">
            <a:spLocks/>
          </p:cNvSpPr>
          <p:nvPr/>
        </p:nvSpPr>
        <p:spPr>
          <a:xfrm>
            <a:off x="304801" y="411480"/>
            <a:ext cx="7310202" cy="1394108"/>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a:spcAft>
                <a:spcPts val="0"/>
              </a:spcAft>
            </a:pPr>
            <a:r>
              <a:rPr lang="en-US" kern="0" dirty="0">
                <a:solidFill>
                  <a:schemeClr val="bg2"/>
                </a:solidFill>
                <a:latin typeface="IBM Plex Sans" panose="020B0503050203000203" pitchFamily="34" charset="0"/>
                <a:ea typeface="Helvetica" charset="0"/>
                <a:cs typeface="Arial" panose="020B0604020202020204" pitchFamily="34" charset="0"/>
              </a:rPr>
              <a:t>The Weather Company </a:t>
            </a:r>
            <a:br>
              <a:rPr lang="en-US" kern="0" dirty="0">
                <a:solidFill>
                  <a:schemeClr val="bg2"/>
                </a:solidFill>
                <a:latin typeface="IBM Plex Sans" panose="020B0503050203000203" pitchFamily="34" charset="0"/>
                <a:ea typeface="Helvetica" charset="0"/>
                <a:cs typeface="Arial" panose="020B0604020202020204" pitchFamily="34" charset="0"/>
              </a:rPr>
            </a:br>
            <a:r>
              <a:rPr lang="en-US" kern="0" dirty="0">
                <a:solidFill>
                  <a:schemeClr val="bg2"/>
                </a:solidFill>
                <a:latin typeface="IBM Plex Sans" panose="020B0503050203000203" pitchFamily="34" charset="0"/>
                <a:ea typeface="Helvetica" charset="0"/>
                <a:cs typeface="Arial" panose="020B0604020202020204" pitchFamily="34" charset="0"/>
              </a:rPr>
              <a:t>Dynamic Creative Adaptors</a:t>
            </a:r>
          </a:p>
          <a:p>
            <a:pPr>
              <a:spcAft>
                <a:spcPts val="0"/>
              </a:spcAft>
            </a:pPr>
            <a:r>
              <a:rPr lang="en-US" kern="0" dirty="0">
                <a:solidFill>
                  <a:schemeClr val="bg2"/>
                </a:solidFill>
                <a:latin typeface="IBM Plex Sans" panose="020B0503050203000203" pitchFamily="34" charset="0"/>
                <a:cs typeface="Arial" panose="020B0604020202020204" pitchFamily="34" charset="0"/>
              </a:rPr>
              <a:t>—</a:t>
            </a:r>
          </a:p>
          <a:p>
            <a:pPr>
              <a:spcAft>
                <a:spcPts val="0"/>
              </a:spcAft>
            </a:pPr>
            <a:r>
              <a:rPr lang="en-US" sz="2400" kern="0" dirty="0">
                <a:solidFill>
                  <a:schemeClr val="bg2"/>
                </a:solidFill>
                <a:latin typeface="IBM Plex Sans" panose="020B0503050203000203" pitchFamily="34" charset="0"/>
                <a:cs typeface="Arial" panose="020B0604020202020204" pitchFamily="34" charset="0"/>
              </a:rPr>
              <a:t>Specifications and Style Guide </a:t>
            </a:r>
            <a:r>
              <a:rPr lang="en-US" sz="1800" kern="0" dirty="0">
                <a:solidFill>
                  <a:schemeClr val="bg2"/>
                </a:solidFill>
                <a:latin typeface="IBM Plex Sans" panose="020B0503050203000203" pitchFamily="34" charset="0"/>
                <a:cs typeface="Arial" panose="020B0604020202020204" pitchFamily="34" charset="0"/>
              </a:rPr>
              <a:t>2024.Q1.V1</a:t>
            </a:r>
            <a:endParaRPr lang="en-US" sz="1800" kern="0" dirty="0">
              <a:solidFill>
                <a:schemeClr val="bg2"/>
              </a:solidFill>
              <a:latin typeface="IBM Plex Sans" panose="020B0503050203000203" pitchFamily="34" charset="0"/>
              <a:ea typeface="IBM Plex Sans" charset="0"/>
              <a:cs typeface="Arial" panose="020B0604020202020204" pitchFamily="34" charset="0"/>
            </a:endParaRPr>
          </a:p>
        </p:txBody>
      </p:sp>
      <p:sp>
        <p:nvSpPr>
          <p:cNvPr id="3" name="Rectangle 2">
            <a:extLst>
              <a:ext uri="{FF2B5EF4-FFF2-40B4-BE49-F238E27FC236}">
                <a16:creationId xmlns:a16="http://schemas.microsoft.com/office/drawing/2014/main" id="{90B7A8CF-E73E-238A-A4A4-E12370C5413A}"/>
              </a:ext>
            </a:extLst>
          </p:cNvPr>
          <p:cNvSpPr/>
          <p:nvPr/>
        </p:nvSpPr>
        <p:spPr>
          <a:xfrm>
            <a:off x="304800" y="2262118"/>
            <a:ext cx="3528646" cy="335364"/>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Please use Presentation Mode to view animated examples.</a:t>
            </a:r>
          </a:p>
        </p:txBody>
      </p:sp>
      <p:pic>
        <p:nvPicPr>
          <p:cNvPr id="4" name="Picture">
            <a:extLst>
              <a:ext uri="{FF2B5EF4-FFF2-40B4-BE49-F238E27FC236}">
                <a16:creationId xmlns:a16="http://schemas.microsoft.com/office/drawing/2014/main" id="{8303BC01-4AE3-76AE-2000-FB7C88B218CC}"/>
              </a:ext>
            </a:extLst>
          </p:cNvPr>
          <p:cNvPicPr>
            <a:picLocks noChangeAspect="1"/>
          </p:cNvPicPr>
          <p:nvPr/>
        </p:nvPicPr>
        <p:blipFill>
          <a:blip r:embed="rId3"/>
          <a:srcRect/>
          <a:stretch/>
        </p:blipFill>
        <p:spPr>
          <a:xfrm>
            <a:off x="11171905" y="5928332"/>
            <a:ext cx="739679" cy="558003"/>
          </a:xfrm>
          <a:prstGeom prst="rect">
            <a:avLst/>
          </a:prstGeom>
        </p:spPr>
      </p:pic>
    </p:spTree>
    <p:extLst>
      <p:ext uri="{BB962C8B-B14F-4D97-AF65-F5344CB8AC3E}">
        <p14:creationId xmlns:p14="http://schemas.microsoft.com/office/powerpoint/2010/main" val="3747712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56F9042-6C21-254E-A33E-A416348E38CF}"/>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14" name="Picture 13">
            <a:extLst>
              <a:ext uri="{FF2B5EF4-FFF2-40B4-BE49-F238E27FC236}">
                <a16:creationId xmlns:a16="http://schemas.microsoft.com/office/drawing/2014/main" id="{B7525563-3F53-4341-BBD4-7ED2FBDC6E74}"/>
              </a:ext>
            </a:extLst>
          </p:cNvPr>
          <p:cNvPicPr>
            <a:picLocks noChangeAspect="1"/>
          </p:cNvPicPr>
          <p:nvPr/>
        </p:nvPicPr>
        <p:blipFill>
          <a:blip r:embed="rId4"/>
          <a:srcRect/>
          <a:stretch/>
        </p:blipFill>
        <p:spPr>
          <a:xfrm>
            <a:off x="7359253" y="172593"/>
            <a:ext cx="3569671" cy="6602588"/>
          </a:xfrm>
          <a:prstGeom prst="rect">
            <a:avLst/>
          </a:prstGeom>
        </p:spPr>
      </p:pic>
      <p:sp>
        <p:nvSpPr>
          <p:cNvPr id="10" name="Title 1">
            <a:extLst>
              <a:ext uri="{FF2B5EF4-FFF2-40B4-BE49-F238E27FC236}">
                <a16:creationId xmlns:a16="http://schemas.microsoft.com/office/drawing/2014/main" id="{531221A5-BE42-104F-9350-8AD1578930C0}"/>
              </a:ext>
            </a:extLst>
          </p:cNvPr>
          <p:cNvSpPr txBox="1">
            <a:spLocks/>
          </p:cNvSpPr>
          <p:nvPr/>
        </p:nvSpPr>
        <p:spPr>
          <a:xfrm>
            <a:off x="304888"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Swipe / Carousel</a:t>
            </a:r>
          </a:p>
        </p:txBody>
      </p:sp>
      <p:sp>
        <p:nvSpPr>
          <p:cNvPr id="11" name="Text Placeholder 4">
            <a:extLst>
              <a:ext uri="{FF2B5EF4-FFF2-40B4-BE49-F238E27FC236}">
                <a16:creationId xmlns:a16="http://schemas.microsoft.com/office/drawing/2014/main" id="{32F35721-63BA-B14E-82F8-F77475524E0D}"/>
              </a:ext>
            </a:extLst>
          </p:cNvPr>
          <p:cNvSpPr txBox="1">
            <a:spLocks/>
          </p:cNvSpPr>
          <p:nvPr/>
        </p:nvSpPr>
        <p:spPr>
          <a:xfrm>
            <a:off x="304889"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pic>
        <p:nvPicPr>
          <p:cNvPr id="16" name="CampbellsDC.mov">
            <a:hlinkClick r:id="" action="ppaction://media"/>
            <a:extLst>
              <a:ext uri="{FF2B5EF4-FFF2-40B4-BE49-F238E27FC236}">
                <a16:creationId xmlns:a16="http://schemas.microsoft.com/office/drawing/2014/main" id="{0FAF1D24-D573-C141-846C-9DC086F9AF20}"/>
              </a:ext>
            </a:extLst>
          </p:cNvPr>
          <p:cNvPicPr>
            <a:picLocks noChangeAspect="1"/>
          </p:cNvPicPr>
          <p:nvPr>
            <a:videoFile r:link="rId1"/>
            <p:extLst>
              <p:ext uri="{DAA4B4D4-6D71-4841-9C94-3DE7FCFB9230}">
                <p14:media xmlns:p14="http://schemas.microsoft.com/office/powerpoint/2010/main" r:embed="rId2">
                  <p14:trim st="972.9591"/>
                </p14:media>
              </p:ext>
            </p:extLst>
          </p:nvPr>
        </p:nvPicPr>
        <p:blipFill rotWithShape="1">
          <a:blip r:embed="rId5"/>
          <a:srcRect l="3209" t="3880" r="3710" b="4180"/>
          <a:stretch>
            <a:fillRect/>
          </a:stretch>
        </p:blipFill>
        <p:spPr>
          <a:xfrm>
            <a:off x="8070822" y="3181397"/>
            <a:ext cx="2128086" cy="1771488"/>
          </a:xfrm>
          <a:prstGeom prst="rect">
            <a:avLst/>
          </a:prstGeom>
        </p:spPr>
      </p:pic>
      <p:sp>
        <p:nvSpPr>
          <p:cNvPr id="2" name="Slide Number Placeholder 1">
            <a:extLst>
              <a:ext uri="{FF2B5EF4-FFF2-40B4-BE49-F238E27FC236}">
                <a16:creationId xmlns:a16="http://schemas.microsoft.com/office/drawing/2014/main" id="{59526FFB-5C5E-9D42-BC8D-7771774C1106}"/>
              </a:ext>
            </a:extLst>
          </p:cNvPr>
          <p:cNvSpPr>
            <a:spLocks noGrp="1"/>
          </p:cNvSpPr>
          <p:nvPr>
            <p:ph type="sldNum" sz="quarter" idx="11"/>
          </p:nvPr>
        </p:nvSpPr>
        <p:spPr/>
        <p:txBody>
          <a:bodyPr/>
          <a:lstStyle/>
          <a:p>
            <a:fld id="{59395FB3-9C97-154F-86B2-7E381B951268}" type="slidenum">
              <a:rPr lang="en-US" smtClean="0"/>
              <a:pPr/>
              <a:t>10</a:t>
            </a:fld>
            <a:endParaRPr lang="en-US" dirty="0"/>
          </a:p>
        </p:txBody>
      </p:sp>
      <p:sp>
        <p:nvSpPr>
          <p:cNvPr id="15" name="Text Placeholder 4">
            <a:extLst>
              <a:ext uri="{FF2B5EF4-FFF2-40B4-BE49-F238E27FC236}">
                <a16:creationId xmlns:a16="http://schemas.microsoft.com/office/drawing/2014/main" id="{D81ADF01-9939-C545-8D0C-F1AB43F7C68C}"/>
              </a:ext>
            </a:extLst>
          </p:cNvPr>
          <p:cNvSpPr txBox="1">
            <a:spLocks/>
          </p:cNvSpPr>
          <p:nvPr/>
        </p:nvSpPr>
        <p:spPr>
          <a:xfrm>
            <a:off x="304888" y="1155700"/>
            <a:ext cx="5230813" cy="3490913"/>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rPr>
              <a:t>Swipe interfaces encourage casual user interaction by offering a way to explore additional content inside the ad unit without leaving the screen they are currently on. </a:t>
            </a:r>
          </a:p>
          <a:p>
            <a:pPr marL="228594" indent="-228594">
              <a:spcBef>
                <a:spcPts val="0"/>
              </a:spcBef>
              <a:spcAft>
                <a:spcPts val="1200"/>
              </a:spcAft>
              <a:buFont typeface="Arial" panose="020B0604020202020204" pitchFamily="34" charset="0"/>
              <a:buChar char="•"/>
            </a:pPr>
            <a:r>
              <a:rPr lang="en-US" sz="1100" dirty="0">
                <a:solidFill>
                  <a:srgbClr val="161616"/>
                </a:solidFill>
                <a:latin typeface="IBM Plex Sans" panose="020B0503050203000203" pitchFamily="34" charset="0"/>
                <a:ea typeface="Helvetica" charset="0"/>
              </a:rPr>
              <a:t>Minimum 2, maximum 11 frames/items.</a:t>
            </a:r>
          </a:p>
          <a:p>
            <a:pPr marL="228594" indent="-228594">
              <a:spcBef>
                <a:spcPts val="0"/>
              </a:spcBef>
              <a:spcAft>
                <a:spcPts val="1200"/>
              </a:spcAft>
              <a:buFont typeface="Arial" panose="020B0604020202020204" pitchFamily="34" charset="0"/>
              <a:buChar char="•"/>
            </a:pPr>
            <a:r>
              <a:rPr lang="en-US" sz="1100" dirty="0">
                <a:solidFill>
                  <a:srgbClr val="161616"/>
                </a:solidFill>
                <a:latin typeface="IBM Plex Sans" panose="020B0503050203000203" pitchFamily="34" charset="0"/>
                <a:ea typeface="Helvetica" charset="0"/>
              </a:rPr>
              <a:t>Individual frames can contain unique click-throughs, or the entire unit can click to a single consistent landing page.</a:t>
            </a:r>
          </a:p>
          <a:p>
            <a:pPr marL="228594" indent="-228594">
              <a:spcBef>
                <a:spcPts val="0"/>
              </a:spcBef>
              <a:spcAft>
                <a:spcPts val="1200"/>
              </a:spcAft>
              <a:buFont typeface="Arial" panose="020B0604020202020204" pitchFamily="34" charset="0"/>
              <a:buChar char="•"/>
            </a:pPr>
            <a:r>
              <a:rPr lang="en-US" sz="1100" dirty="0">
                <a:solidFill>
                  <a:srgbClr val="161616"/>
                </a:solidFill>
                <a:latin typeface="IBM Plex Sans" panose="020B0503050203000203" pitchFamily="34" charset="0"/>
                <a:ea typeface="Helvetica" charset="0"/>
              </a:rPr>
              <a:t>Deep-linking is permitted if functionality exists within the brand's app and URI information is provided.</a:t>
            </a:r>
          </a:p>
        </p:txBody>
      </p:sp>
      <p:grpSp>
        <p:nvGrpSpPr>
          <p:cNvPr id="21" name="Group 20">
            <a:extLst>
              <a:ext uri="{FF2B5EF4-FFF2-40B4-BE49-F238E27FC236}">
                <a16:creationId xmlns:a16="http://schemas.microsoft.com/office/drawing/2014/main" id="{F9CBCCFA-BD7E-1B49-ABC2-E97ACD8373F6}"/>
              </a:ext>
            </a:extLst>
          </p:cNvPr>
          <p:cNvGrpSpPr/>
          <p:nvPr/>
        </p:nvGrpSpPr>
        <p:grpSpPr>
          <a:xfrm>
            <a:off x="299541" y="5596758"/>
            <a:ext cx="5522975" cy="612894"/>
            <a:chOff x="199696" y="5559973"/>
            <a:chExt cx="5522975" cy="612894"/>
          </a:xfrm>
        </p:grpSpPr>
        <p:sp>
          <p:nvSpPr>
            <p:cNvPr id="23" name="Rectangle 22">
              <a:extLst>
                <a:ext uri="{FF2B5EF4-FFF2-40B4-BE49-F238E27FC236}">
                  <a16:creationId xmlns:a16="http://schemas.microsoft.com/office/drawing/2014/main" id="{A29F68FB-ED6F-8B43-BC0C-A5165480C96C}"/>
                </a:ext>
              </a:extLst>
            </p:cNvPr>
            <p:cNvSpPr/>
            <p:nvPr/>
          </p:nvSpPr>
          <p:spPr>
            <a:xfrm>
              <a:off x="199696" y="5559973"/>
              <a:ext cx="5522975" cy="561817"/>
            </a:xfrm>
            <a:prstGeom prst="rect">
              <a:avLst/>
            </a:prstGeom>
            <a:solidFill>
              <a:srgbClr val="F2F4F8"/>
            </a:solidFill>
            <a:ln w="6350">
              <a:noFill/>
            </a:ln>
          </p:spPr>
          <p:txBody>
            <a:bodyPr wrap="square" lIns="0" tIns="0" rIns="0" bIns="0" rtlCol="0" anchor="ctr">
              <a:noAutofit/>
            </a:bodyPr>
            <a:lstStyle/>
            <a:p>
              <a:pPr algn="ctr"/>
              <a:endParaRPr lang="en-US" sz="1200" dirty="0" err="1">
                <a:solidFill>
                  <a:srgbClr val="FFFFFF"/>
                </a:solidFill>
                <a:latin typeface="IBM Plex Sans" panose="020B0503050203000203" pitchFamily="34" charset="0"/>
                <a:cs typeface="Arial"/>
              </a:endParaRPr>
            </a:p>
          </p:txBody>
        </p:sp>
        <p:grpSp>
          <p:nvGrpSpPr>
            <p:cNvPr id="24" name="Group 23">
              <a:extLst>
                <a:ext uri="{FF2B5EF4-FFF2-40B4-BE49-F238E27FC236}">
                  <a16:creationId xmlns:a16="http://schemas.microsoft.com/office/drawing/2014/main" id="{EFC042C8-7F1A-5A4A-B24F-3D8680072895}"/>
                </a:ext>
              </a:extLst>
            </p:cNvPr>
            <p:cNvGrpSpPr/>
            <p:nvPr/>
          </p:nvGrpSpPr>
          <p:grpSpPr>
            <a:xfrm>
              <a:off x="371602" y="5664537"/>
              <a:ext cx="4946311" cy="508330"/>
              <a:chOff x="371602" y="5566649"/>
              <a:chExt cx="4946311" cy="508330"/>
            </a:xfrm>
          </p:grpSpPr>
          <p:sp>
            <p:nvSpPr>
              <p:cNvPr id="25" name="Text Placeholder 5">
                <a:extLst>
                  <a:ext uri="{FF2B5EF4-FFF2-40B4-BE49-F238E27FC236}">
                    <a16:creationId xmlns:a16="http://schemas.microsoft.com/office/drawing/2014/main" id="{E4232458-CE74-044C-BCEF-37A4A96C0B3E}"/>
                  </a:ext>
                </a:extLst>
              </p:cNvPr>
              <p:cNvSpPr txBox="1">
                <a:spLocks/>
              </p:cNvSpPr>
              <p:nvPr/>
            </p:nvSpPr>
            <p:spPr>
              <a:xfrm>
                <a:off x="1248577" y="5566649"/>
                <a:ext cx="1340534"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App</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320x480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800" dirty="0">
                    <a:solidFill>
                      <a:srgbClr val="161616"/>
                    </a:solidFill>
                    <a:latin typeface="IBM Plex Sans" panose="020B0503050203000203" pitchFamily="34" charset="0"/>
                    <a:ea typeface="Helvetica" charset="0"/>
                    <a:cs typeface="Arial" panose="020B0604020202020204" pitchFamily="34" charset="0"/>
                  </a:rPr>
                  <a:t>(Interstitial)</a:t>
                </a:r>
              </a:p>
              <a:p>
                <a:pPr marL="114300" indent="-114300">
                  <a:spcBef>
                    <a:spcPts val="0"/>
                  </a:spcBef>
                  <a:spcAft>
                    <a:spcPts val="0"/>
                  </a:spcAft>
                  <a:buFont typeface="Arial" panose="020B0604020202020204" pitchFamily="34" charset="0"/>
                  <a:buChar char="•"/>
                  <a:tabLst>
                    <a:tab pos="109538" algn="l"/>
                  </a:tabLs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tabLst>
                    <a:tab pos="109538" algn="l"/>
                  </a:tabLs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tabLst>
                    <a:tab pos="109538" algn="l"/>
                  </a:tabLs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tabLst>
                    <a:tab pos="109538" algn="l"/>
                  </a:tabLst>
                </a:pPr>
                <a:endParaRPr lang="en-US" sz="800" dirty="0">
                  <a:solidFill>
                    <a:srgbClr val="161616"/>
                  </a:solidFill>
                  <a:latin typeface="IBM Plex Sans" panose="020B0503050203000203" pitchFamily="34" charset="0"/>
                  <a:ea typeface="Helvetica" charset="0"/>
                  <a:cs typeface="Arial" panose="020B0604020202020204" pitchFamily="34" charset="0"/>
                </a:endParaRPr>
              </a:p>
            </p:txBody>
          </p:sp>
          <p:sp>
            <p:nvSpPr>
              <p:cNvPr id="26" name="Text Placeholder 5">
                <a:extLst>
                  <a:ext uri="{FF2B5EF4-FFF2-40B4-BE49-F238E27FC236}">
                    <a16:creationId xmlns:a16="http://schemas.microsoft.com/office/drawing/2014/main" id="{2B5D303D-E478-5241-B1F7-1DF573ECF3D9}"/>
                  </a:ext>
                </a:extLst>
              </p:cNvPr>
              <p:cNvSpPr txBox="1">
                <a:spLocks/>
              </p:cNvSpPr>
              <p:nvPr/>
            </p:nvSpPr>
            <p:spPr>
              <a:xfrm>
                <a:off x="371602" y="5566649"/>
                <a:ext cx="705069" cy="347721"/>
              </a:xfrm>
              <a:prstGeom prst="rect">
                <a:avLst/>
              </a:prstGeom>
            </p:spPr>
            <p:txBody>
              <a:bodyPr lIns="0" tIns="0" rIns="0" bIns="0" numCol="1"/>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800" dirty="0">
                    <a:solidFill>
                      <a:srgbClr val="161616"/>
                    </a:solidFill>
                    <a:latin typeface="IBM Plex Sans" panose="020B0503050203000203" pitchFamily="34" charset="0"/>
                    <a:ea typeface="Helvetica" charset="0"/>
                    <a:cs typeface="Arial" panose="020B0604020202020204" pitchFamily="34" charset="0"/>
                  </a:rPr>
                  <a:t>Available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800" dirty="0">
                    <a:solidFill>
                      <a:srgbClr val="161616"/>
                    </a:solidFill>
                    <a:latin typeface="IBM Plex Sans" panose="020B0503050203000203" pitchFamily="34" charset="0"/>
                    <a:ea typeface="Helvetica" charset="0"/>
                    <a:cs typeface="Arial" panose="020B0604020202020204" pitchFamily="34" charset="0"/>
                  </a:rPr>
                  <a:t>Placements</a:t>
                </a:r>
              </a:p>
            </p:txBody>
          </p:sp>
          <p:sp>
            <p:nvSpPr>
              <p:cNvPr id="27" name="Text Placeholder 5">
                <a:extLst>
                  <a:ext uri="{FF2B5EF4-FFF2-40B4-BE49-F238E27FC236}">
                    <a16:creationId xmlns:a16="http://schemas.microsoft.com/office/drawing/2014/main" id="{90B05775-A454-B24A-A936-54167507268E}"/>
                  </a:ext>
                </a:extLst>
              </p:cNvPr>
              <p:cNvSpPr txBox="1">
                <a:spLocks/>
              </p:cNvSpPr>
              <p:nvPr/>
            </p:nvSpPr>
            <p:spPr>
              <a:xfrm>
                <a:off x="2707435" y="5566650"/>
                <a:ext cx="1238594" cy="245572"/>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Web</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300x250</a:t>
                </a:r>
              </a:p>
            </p:txBody>
          </p:sp>
          <p:sp>
            <p:nvSpPr>
              <p:cNvPr id="28" name="Text Placeholder 5">
                <a:extLst>
                  <a:ext uri="{FF2B5EF4-FFF2-40B4-BE49-F238E27FC236}">
                    <a16:creationId xmlns:a16="http://schemas.microsoft.com/office/drawing/2014/main" id="{DA989551-8E18-4D4B-8E15-EBAA288ED7D4}"/>
                  </a:ext>
                </a:extLst>
              </p:cNvPr>
              <p:cNvSpPr txBox="1">
                <a:spLocks/>
              </p:cNvSpPr>
              <p:nvPr/>
            </p:nvSpPr>
            <p:spPr>
              <a:xfrm>
                <a:off x="4166646" y="5566649"/>
                <a:ext cx="1151267"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Large Web</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300x600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970x250</a:t>
                </a:r>
              </a:p>
            </p:txBody>
          </p:sp>
        </p:grpSp>
      </p:grpSp>
      <p:sp>
        <p:nvSpPr>
          <p:cNvPr id="4" name="Rectangle 3">
            <a:extLst>
              <a:ext uri="{FF2B5EF4-FFF2-40B4-BE49-F238E27FC236}">
                <a16:creationId xmlns:a16="http://schemas.microsoft.com/office/drawing/2014/main" id="{147DB894-D4D0-B717-1989-A2DADF1C3A86}"/>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5" name="Footer Placeholder 2">
            <a:extLst>
              <a:ext uri="{FF2B5EF4-FFF2-40B4-BE49-F238E27FC236}">
                <a16:creationId xmlns:a16="http://schemas.microsoft.com/office/drawing/2014/main" id="{8D3F14CB-BCAD-006A-2E1C-F1CBEFF4BB14}"/>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11050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6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CE0C915-7BE0-D04F-AC26-11692EFFA7EE}"/>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sp>
        <p:nvSpPr>
          <p:cNvPr id="10" name="Title 1">
            <a:extLst>
              <a:ext uri="{FF2B5EF4-FFF2-40B4-BE49-F238E27FC236}">
                <a16:creationId xmlns:a16="http://schemas.microsoft.com/office/drawing/2014/main" id="{B3094115-9D43-2F4C-AC26-4C974CB65B33}"/>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Video Player</a:t>
            </a:r>
          </a:p>
        </p:txBody>
      </p:sp>
      <p:sp>
        <p:nvSpPr>
          <p:cNvPr id="11" name="Text Placeholder 4">
            <a:extLst>
              <a:ext uri="{FF2B5EF4-FFF2-40B4-BE49-F238E27FC236}">
                <a16:creationId xmlns:a16="http://schemas.microsoft.com/office/drawing/2014/main" id="{0E1CDE15-4DC3-DE43-9202-6BA1004E4C59}"/>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pic>
        <p:nvPicPr>
          <p:cNvPr id="18" name="Picture 17">
            <a:extLst>
              <a:ext uri="{FF2B5EF4-FFF2-40B4-BE49-F238E27FC236}">
                <a16:creationId xmlns:a16="http://schemas.microsoft.com/office/drawing/2014/main" id="{0A5C33C7-4F40-BB4A-BC2B-B13692A5124C}"/>
              </a:ext>
            </a:extLst>
          </p:cNvPr>
          <p:cNvPicPr>
            <a:picLocks noChangeAspect="1"/>
          </p:cNvPicPr>
          <p:nvPr/>
        </p:nvPicPr>
        <p:blipFill rotWithShape="1">
          <a:blip r:embed="rId4"/>
          <a:srcRect l="43376"/>
          <a:stretch/>
        </p:blipFill>
        <p:spPr>
          <a:xfrm>
            <a:off x="6096000" y="177882"/>
            <a:ext cx="6056289" cy="6428235"/>
          </a:xfrm>
          <a:prstGeom prst="rect">
            <a:avLst/>
          </a:prstGeom>
        </p:spPr>
      </p:pic>
      <p:pic>
        <p:nvPicPr>
          <p:cNvPr id="19" name="Picture 18">
            <a:extLst>
              <a:ext uri="{FF2B5EF4-FFF2-40B4-BE49-F238E27FC236}">
                <a16:creationId xmlns:a16="http://schemas.microsoft.com/office/drawing/2014/main" id="{54898D80-D43A-2C40-838A-74476EFE5B2F}"/>
              </a:ext>
            </a:extLst>
          </p:cNvPr>
          <p:cNvPicPr>
            <a:picLocks noChangeAspect="1"/>
          </p:cNvPicPr>
          <p:nvPr/>
        </p:nvPicPr>
        <p:blipFill rotWithShape="1">
          <a:blip r:embed="rId5"/>
          <a:srcRect l="38805" r="-1" b="17790"/>
          <a:stretch/>
        </p:blipFill>
        <p:spPr>
          <a:xfrm>
            <a:off x="6096000" y="819146"/>
            <a:ext cx="4592797" cy="4915198"/>
          </a:xfrm>
          <a:prstGeom prst="rect">
            <a:avLst/>
          </a:prstGeom>
        </p:spPr>
      </p:pic>
      <p:pic>
        <p:nvPicPr>
          <p:cNvPr id="13" name="facebook300x600.mov">
            <a:hlinkClick r:id="" action="ppaction://media"/>
            <a:extLst>
              <a:ext uri="{FF2B5EF4-FFF2-40B4-BE49-F238E27FC236}">
                <a16:creationId xmlns:a16="http://schemas.microsoft.com/office/drawing/2014/main" id="{4E22A69D-B587-7543-8620-69056DA9731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51448" y="943417"/>
            <a:ext cx="2352893" cy="4705786"/>
          </a:xfrm>
          <a:prstGeom prst="rect">
            <a:avLst/>
          </a:prstGeom>
        </p:spPr>
      </p:pic>
      <p:sp>
        <p:nvSpPr>
          <p:cNvPr id="2" name="Slide Number Placeholder 1">
            <a:extLst>
              <a:ext uri="{FF2B5EF4-FFF2-40B4-BE49-F238E27FC236}">
                <a16:creationId xmlns:a16="http://schemas.microsoft.com/office/drawing/2014/main" id="{EEFCCC28-2249-BB46-87FF-B62F7A06F661}"/>
              </a:ext>
            </a:extLst>
          </p:cNvPr>
          <p:cNvSpPr>
            <a:spLocks noGrp="1"/>
          </p:cNvSpPr>
          <p:nvPr>
            <p:ph type="sldNum" sz="quarter" idx="11"/>
          </p:nvPr>
        </p:nvSpPr>
        <p:spPr/>
        <p:txBody>
          <a:bodyPr/>
          <a:lstStyle/>
          <a:p>
            <a:fld id="{59395FB3-9C97-154F-86B2-7E381B951268}" type="slidenum">
              <a:rPr lang="en-US" smtClean="0"/>
              <a:pPr/>
              <a:t>11</a:t>
            </a:fld>
            <a:endParaRPr lang="en-US" dirty="0"/>
          </a:p>
        </p:txBody>
      </p:sp>
      <p:sp>
        <p:nvSpPr>
          <p:cNvPr id="14" name="Text Placeholder 4">
            <a:extLst>
              <a:ext uri="{FF2B5EF4-FFF2-40B4-BE49-F238E27FC236}">
                <a16:creationId xmlns:a16="http://schemas.microsoft.com/office/drawing/2014/main" id="{96D59B5F-877B-364A-B203-FB4F6D0624E0}"/>
              </a:ext>
            </a:extLst>
          </p:cNvPr>
          <p:cNvSpPr txBox="1">
            <a:spLocks/>
          </p:cNvSpPr>
          <p:nvPr/>
        </p:nvSpPr>
        <p:spPr>
          <a:xfrm>
            <a:off x="332320" y="1123656"/>
            <a:ext cx="5243815" cy="3490404"/>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1400" kern="0" dirty="0">
                <a:solidFill>
                  <a:srgbClr val="161616"/>
                </a:solidFill>
                <a:latin typeface="IBM Plex Sans" panose="020B0503050203000203" pitchFamily="34" charset="0"/>
                <a:ea typeface="Helvetica" charset="0"/>
                <a:cs typeface="Arial" panose="020B0604020202020204" pitchFamily="34" charset="0"/>
              </a:rPr>
              <a:t>Featuring an embedded video player in the Integrated Marquee space is an excellent way to get video content in front of a massive audience.</a:t>
            </a:r>
          </a:p>
          <a:p>
            <a:pPr>
              <a:spcBef>
                <a:spcPts val="0"/>
              </a:spcBef>
              <a:spcAft>
                <a:spcPts val="1200"/>
              </a:spcAft>
            </a:pPr>
            <a:r>
              <a:rPr lang="en-US" sz="1400" kern="0" dirty="0">
                <a:solidFill>
                  <a:srgbClr val="161616"/>
                </a:solidFill>
                <a:latin typeface="IBM Plex Sans" panose="020B0503050203000203" pitchFamily="34" charset="0"/>
                <a:ea typeface="Helvetica" charset="0"/>
                <a:cs typeface="Arial" panose="020B0604020202020204" pitchFamily="34" charset="0"/>
              </a:rPr>
              <a:t>Videos will auto-play on page load, with the sound disabled: user interaction unmutes the video. When the video ends, a poster image will be displayed along with the option to replay the video.</a:t>
            </a:r>
          </a:p>
          <a:p>
            <a:pPr>
              <a:spcBef>
                <a:spcPts val="0"/>
              </a:spcBef>
              <a:spcAft>
                <a:spcPts val="1200"/>
              </a:spcAft>
            </a:pPr>
            <a:r>
              <a:rPr lang="en-US" sz="900" kern="0" dirty="0">
                <a:solidFill>
                  <a:srgbClr val="767676"/>
                </a:solidFill>
                <a:latin typeface="IBM Plex Sans" panose="020B0503050203000203" pitchFamily="34" charset="0"/>
                <a:ea typeface="Helvetica" charset="0"/>
                <a:cs typeface="Arial" panose="020B0604020202020204" pitchFamily="34" charset="0"/>
              </a:rPr>
              <a:t>Video content must be approved and rights-owned, as needed, and must be hosted by The Weather Company.</a:t>
            </a:r>
          </a:p>
        </p:txBody>
      </p:sp>
      <p:grpSp>
        <p:nvGrpSpPr>
          <p:cNvPr id="27" name="Group 26">
            <a:extLst>
              <a:ext uri="{FF2B5EF4-FFF2-40B4-BE49-F238E27FC236}">
                <a16:creationId xmlns:a16="http://schemas.microsoft.com/office/drawing/2014/main" id="{744E4902-957A-3D4D-A358-A88F506D0615}"/>
              </a:ext>
            </a:extLst>
          </p:cNvPr>
          <p:cNvGrpSpPr/>
          <p:nvPr/>
        </p:nvGrpSpPr>
        <p:grpSpPr>
          <a:xfrm>
            <a:off x="299541" y="5596758"/>
            <a:ext cx="5522975" cy="612894"/>
            <a:chOff x="199696" y="5559973"/>
            <a:chExt cx="5522975" cy="612894"/>
          </a:xfrm>
        </p:grpSpPr>
        <p:sp>
          <p:nvSpPr>
            <p:cNvPr id="28" name="Rectangle 27">
              <a:extLst>
                <a:ext uri="{FF2B5EF4-FFF2-40B4-BE49-F238E27FC236}">
                  <a16:creationId xmlns:a16="http://schemas.microsoft.com/office/drawing/2014/main" id="{298E7938-B410-F344-92A9-111F32772867}"/>
                </a:ext>
              </a:extLst>
            </p:cNvPr>
            <p:cNvSpPr/>
            <p:nvPr/>
          </p:nvSpPr>
          <p:spPr>
            <a:xfrm>
              <a:off x="199696" y="5559973"/>
              <a:ext cx="5522975" cy="561817"/>
            </a:xfrm>
            <a:prstGeom prst="rect">
              <a:avLst/>
            </a:prstGeom>
            <a:solidFill>
              <a:srgbClr val="F2F4F8"/>
            </a:solidFill>
            <a:ln w="6350">
              <a:noFill/>
            </a:ln>
          </p:spPr>
          <p:txBody>
            <a:bodyPr wrap="square" lIns="0" tIns="0" rIns="0" bIns="0" rtlCol="0" anchor="ctr">
              <a:noAutofit/>
            </a:bodyPr>
            <a:lstStyle/>
            <a:p>
              <a:pPr algn="ctr"/>
              <a:endParaRPr lang="en-US" sz="1200" dirty="0" err="1">
                <a:solidFill>
                  <a:srgbClr val="FFFFFF"/>
                </a:solidFill>
                <a:latin typeface="IBM Plex Sans" panose="020B0503050203000203" pitchFamily="34" charset="0"/>
                <a:cs typeface="Arial"/>
              </a:endParaRPr>
            </a:p>
          </p:txBody>
        </p:sp>
        <p:grpSp>
          <p:nvGrpSpPr>
            <p:cNvPr id="29" name="Group 28">
              <a:extLst>
                <a:ext uri="{FF2B5EF4-FFF2-40B4-BE49-F238E27FC236}">
                  <a16:creationId xmlns:a16="http://schemas.microsoft.com/office/drawing/2014/main" id="{C4AEDBD4-B804-AE4B-8801-9E57D4BEE208}"/>
                </a:ext>
              </a:extLst>
            </p:cNvPr>
            <p:cNvGrpSpPr/>
            <p:nvPr/>
          </p:nvGrpSpPr>
          <p:grpSpPr>
            <a:xfrm>
              <a:off x="371602" y="5664537"/>
              <a:ext cx="4946311" cy="508330"/>
              <a:chOff x="371602" y="5566649"/>
              <a:chExt cx="4946311" cy="508330"/>
            </a:xfrm>
          </p:grpSpPr>
          <p:sp>
            <p:nvSpPr>
              <p:cNvPr id="30" name="Text Placeholder 5">
                <a:extLst>
                  <a:ext uri="{FF2B5EF4-FFF2-40B4-BE49-F238E27FC236}">
                    <a16:creationId xmlns:a16="http://schemas.microsoft.com/office/drawing/2014/main" id="{FD4CA874-B3DD-474A-8535-0211E07451C0}"/>
                  </a:ext>
                </a:extLst>
              </p:cNvPr>
              <p:cNvSpPr txBox="1">
                <a:spLocks/>
              </p:cNvSpPr>
              <p:nvPr/>
            </p:nvSpPr>
            <p:spPr>
              <a:xfrm>
                <a:off x="1248576" y="5566649"/>
                <a:ext cx="1332785"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App</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320x480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800" dirty="0">
                    <a:solidFill>
                      <a:srgbClr val="161616"/>
                    </a:solidFill>
                    <a:latin typeface="IBM Plex Sans" panose="020B0503050203000203" pitchFamily="34" charset="0"/>
                    <a:ea typeface="Helvetica" charset="0"/>
                    <a:cs typeface="Arial" panose="020B0604020202020204" pitchFamily="34" charset="0"/>
                  </a:rPr>
                  <a:t>(Interstitial)</a:t>
                </a:r>
              </a:p>
              <a:p>
                <a:pPr marL="114300" indent="-114300">
                  <a:spcBef>
                    <a:spcPts val="0"/>
                  </a:spcBef>
                  <a:spcAft>
                    <a:spcPts val="0"/>
                  </a:spcAft>
                  <a:buFont typeface="Arial" panose="020B0604020202020204" pitchFamily="34" charset="0"/>
                  <a:buChar char="•"/>
                  <a:tabLst>
                    <a:tab pos="109538" algn="l"/>
                  </a:tabLs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tabLst>
                    <a:tab pos="109538" algn="l"/>
                  </a:tabLs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tabLst>
                    <a:tab pos="109538" algn="l"/>
                  </a:tabLs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tabLst>
                    <a:tab pos="109538" algn="l"/>
                  </a:tabLst>
                </a:pPr>
                <a:endParaRPr lang="en-US" sz="800" dirty="0">
                  <a:solidFill>
                    <a:srgbClr val="161616"/>
                  </a:solidFill>
                  <a:latin typeface="IBM Plex Sans" panose="020B0503050203000203" pitchFamily="34" charset="0"/>
                  <a:ea typeface="Helvetica" charset="0"/>
                  <a:cs typeface="Arial" panose="020B0604020202020204" pitchFamily="34" charset="0"/>
                </a:endParaRPr>
              </a:p>
            </p:txBody>
          </p:sp>
          <p:sp>
            <p:nvSpPr>
              <p:cNvPr id="31" name="Text Placeholder 5">
                <a:extLst>
                  <a:ext uri="{FF2B5EF4-FFF2-40B4-BE49-F238E27FC236}">
                    <a16:creationId xmlns:a16="http://schemas.microsoft.com/office/drawing/2014/main" id="{39AF3C5C-49DF-6941-8ACF-A7C5BF77071D}"/>
                  </a:ext>
                </a:extLst>
              </p:cNvPr>
              <p:cNvSpPr txBox="1">
                <a:spLocks/>
              </p:cNvSpPr>
              <p:nvPr/>
            </p:nvSpPr>
            <p:spPr>
              <a:xfrm>
                <a:off x="371602" y="5566649"/>
                <a:ext cx="705069" cy="347721"/>
              </a:xfrm>
              <a:prstGeom prst="rect">
                <a:avLst/>
              </a:prstGeom>
            </p:spPr>
            <p:txBody>
              <a:bodyPr lIns="0" tIns="0" rIns="0" bIns="0" numCol="1"/>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800" dirty="0">
                    <a:solidFill>
                      <a:srgbClr val="161616"/>
                    </a:solidFill>
                    <a:latin typeface="IBM Plex Sans" panose="020B0503050203000203" pitchFamily="34" charset="0"/>
                    <a:ea typeface="Helvetica" charset="0"/>
                    <a:cs typeface="Arial" panose="020B0604020202020204" pitchFamily="34" charset="0"/>
                  </a:rPr>
                  <a:t>Available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800" dirty="0">
                    <a:solidFill>
                      <a:srgbClr val="161616"/>
                    </a:solidFill>
                    <a:latin typeface="IBM Plex Sans" panose="020B0503050203000203" pitchFamily="34" charset="0"/>
                    <a:ea typeface="Helvetica" charset="0"/>
                    <a:cs typeface="Arial" panose="020B0604020202020204" pitchFamily="34" charset="0"/>
                  </a:rPr>
                  <a:t>Placements</a:t>
                </a:r>
              </a:p>
            </p:txBody>
          </p:sp>
          <p:sp>
            <p:nvSpPr>
              <p:cNvPr id="32" name="Text Placeholder 5">
                <a:extLst>
                  <a:ext uri="{FF2B5EF4-FFF2-40B4-BE49-F238E27FC236}">
                    <a16:creationId xmlns:a16="http://schemas.microsoft.com/office/drawing/2014/main" id="{12889D2C-4FD5-794F-88C2-4C4CAF154071}"/>
                  </a:ext>
                </a:extLst>
              </p:cNvPr>
              <p:cNvSpPr txBox="1">
                <a:spLocks/>
              </p:cNvSpPr>
              <p:nvPr/>
            </p:nvSpPr>
            <p:spPr>
              <a:xfrm>
                <a:off x="2707435" y="5566650"/>
                <a:ext cx="1238594" cy="245572"/>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Web</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300x250</a:t>
                </a:r>
              </a:p>
            </p:txBody>
          </p:sp>
          <p:sp>
            <p:nvSpPr>
              <p:cNvPr id="33" name="Text Placeholder 5">
                <a:extLst>
                  <a:ext uri="{FF2B5EF4-FFF2-40B4-BE49-F238E27FC236}">
                    <a16:creationId xmlns:a16="http://schemas.microsoft.com/office/drawing/2014/main" id="{7C24B17D-F9A1-1C40-B242-8CE8C6BDB30C}"/>
                  </a:ext>
                </a:extLst>
              </p:cNvPr>
              <p:cNvSpPr txBox="1">
                <a:spLocks/>
              </p:cNvSpPr>
              <p:nvPr/>
            </p:nvSpPr>
            <p:spPr>
              <a:xfrm>
                <a:off x="4166646" y="5566649"/>
                <a:ext cx="1151267"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Large Web</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300x600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970x250</a:t>
                </a:r>
              </a:p>
            </p:txBody>
          </p:sp>
        </p:grpSp>
      </p:grpSp>
      <p:pic>
        <p:nvPicPr>
          <p:cNvPr id="6" name="Picture 5" descr="A picture containing text, clipart&#10;&#10;Description automatically generated">
            <a:extLst>
              <a:ext uri="{FF2B5EF4-FFF2-40B4-BE49-F238E27FC236}">
                <a16:creationId xmlns:a16="http://schemas.microsoft.com/office/drawing/2014/main" id="{22EC520B-EF92-71BD-AE57-44CE59E9A1CF}"/>
              </a:ext>
            </a:extLst>
          </p:cNvPr>
          <p:cNvPicPr>
            <a:picLocks noChangeAspect="1"/>
          </p:cNvPicPr>
          <p:nvPr/>
        </p:nvPicPr>
        <p:blipFill rotWithShape="1">
          <a:blip r:embed="rId7"/>
          <a:srcRect b="28547"/>
          <a:stretch/>
        </p:blipFill>
        <p:spPr>
          <a:xfrm>
            <a:off x="8969200" y="2537049"/>
            <a:ext cx="927835" cy="367514"/>
          </a:xfrm>
          <a:prstGeom prst="rect">
            <a:avLst/>
          </a:prstGeom>
        </p:spPr>
      </p:pic>
      <p:sp>
        <p:nvSpPr>
          <p:cNvPr id="4" name="Rectangle 3">
            <a:extLst>
              <a:ext uri="{FF2B5EF4-FFF2-40B4-BE49-F238E27FC236}">
                <a16:creationId xmlns:a16="http://schemas.microsoft.com/office/drawing/2014/main" id="{8787E027-4A3C-A52A-B7D9-FF9F95722836}"/>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5" name="Footer Placeholder 2">
            <a:extLst>
              <a:ext uri="{FF2B5EF4-FFF2-40B4-BE49-F238E27FC236}">
                <a16:creationId xmlns:a16="http://schemas.microsoft.com/office/drawing/2014/main" id="{2533DAE3-1647-0C8C-7666-D50DBD7AAB7C}"/>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249893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4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4FBD2B4-4F50-6049-A623-955F107A0135}"/>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sp>
        <p:nvSpPr>
          <p:cNvPr id="10" name="Title 1">
            <a:extLst>
              <a:ext uri="{FF2B5EF4-FFF2-40B4-BE49-F238E27FC236}">
                <a16:creationId xmlns:a16="http://schemas.microsoft.com/office/drawing/2014/main" id="{F5C238B1-3F13-C84D-BAF6-03B55DB27188}"/>
              </a:ext>
            </a:extLst>
          </p:cNvPr>
          <p:cNvSpPr txBox="1">
            <a:spLocks/>
          </p:cNvSpPr>
          <p:nvPr/>
        </p:nvSpPr>
        <p:spPr>
          <a:xfrm>
            <a:off x="304888"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Video Gallery</a:t>
            </a:r>
          </a:p>
        </p:txBody>
      </p:sp>
      <p:sp>
        <p:nvSpPr>
          <p:cNvPr id="11" name="Text Placeholder 4">
            <a:extLst>
              <a:ext uri="{FF2B5EF4-FFF2-40B4-BE49-F238E27FC236}">
                <a16:creationId xmlns:a16="http://schemas.microsoft.com/office/drawing/2014/main" id="{FA51B8EA-95F0-C043-A6A3-464041B60302}"/>
              </a:ext>
            </a:extLst>
          </p:cNvPr>
          <p:cNvSpPr txBox="1">
            <a:spLocks/>
          </p:cNvSpPr>
          <p:nvPr/>
        </p:nvSpPr>
        <p:spPr>
          <a:xfrm>
            <a:off x="304889"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pic>
        <p:nvPicPr>
          <p:cNvPr id="12" name="Picture 11" descr="A screenshot of text&#10;&#10;Description automatically generated">
            <a:extLst>
              <a:ext uri="{FF2B5EF4-FFF2-40B4-BE49-F238E27FC236}">
                <a16:creationId xmlns:a16="http://schemas.microsoft.com/office/drawing/2014/main" id="{00763251-E90F-5B47-B04C-4C7A4DBB752F}"/>
              </a:ext>
            </a:extLst>
          </p:cNvPr>
          <p:cNvPicPr>
            <a:picLocks noChangeAspect="1"/>
          </p:cNvPicPr>
          <p:nvPr/>
        </p:nvPicPr>
        <p:blipFill>
          <a:blip r:embed="rId4"/>
          <a:stretch>
            <a:fillRect/>
          </a:stretch>
        </p:blipFill>
        <p:spPr>
          <a:xfrm>
            <a:off x="7734611" y="393263"/>
            <a:ext cx="2811210" cy="6084165"/>
          </a:xfrm>
          <a:prstGeom prst="rect">
            <a:avLst/>
          </a:prstGeom>
        </p:spPr>
      </p:pic>
      <p:pic>
        <p:nvPicPr>
          <p:cNvPr id="13" name="Picture 12" descr="A screen shot of a computer&#10;&#10;Description automatically generated">
            <a:extLst>
              <a:ext uri="{FF2B5EF4-FFF2-40B4-BE49-F238E27FC236}">
                <a16:creationId xmlns:a16="http://schemas.microsoft.com/office/drawing/2014/main" id="{533A8267-E962-CC49-B13C-AAF02729A247}"/>
              </a:ext>
            </a:extLst>
          </p:cNvPr>
          <p:cNvPicPr>
            <a:picLocks noChangeAspect="1"/>
          </p:cNvPicPr>
          <p:nvPr/>
        </p:nvPicPr>
        <p:blipFill>
          <a:blip r:embed="rId5"/>
          <a:stretch>
            <a:fillRect/>
          </a:stretch>
        </p:blipFill>
        <p:spPr>
          <a:xfrm>
            <a:off x="7419059" y="201168"/>
            <a:ext cx="3469053" cy="6656832"/>
          </a:xfrm>
          <a:prstGeom prst="rect">
            <a:avLst/>
          </a:prstGeom>
        </p:spPr>
      </p:pic>
      <p:pic>
        <p:nvPicPr>
          <p:cNvPr id="19" name="VideoGalleryDC.mov">
            <a:hlinkClick r:id="" action="ppaction://media"/>
            <a:extLst>
              <a:ext uri="{FF2B5EF4-FFF2-40B4-BE49-F238E27FC236}">
                <a16:creationId xmlns:a16="http://schemas.microsoft.com/office/drawing/2014/main" id="{A6B59574-6530-6E43-8B30-8F364B11F72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19533" y="3056335"/>
            <a:ext cx="2039338" cy="1696854"/>
          </a:xfrm>
          <a:prstGeom prst="rect">
            <a:avLst/>
          </a:prstGeom>
        </p:spPr>
      </p:pic>
      <p:sp>
        <p:nvSpPr>
          <p:cNvPr id="2" name="Slide Number Placeholder 1">
            <a:extLst>
              <a:ext uri="{FF2B5EF4-FFF2-40B4-BE49-F238E27FC236}">
                <a16:creationId xmlns:a16="http://schemas.microsoft.com/office/drawing/2014/main" id="{BC7ABDC1-E161-6045-9764-E62240B298B4}"/>
              </a:ext>
            </a:extLst>
          </p:cNvPr>
          <p:cNvSpPr>
            <a:spLocks noGrp="1"/>
          </p:cNvSpPr>
          <p:nvPr>
            <p:ph type="sldNum" sz="quarter" idx="11"/>
          </p:nvPr>
        </p:nvSpPr>
        <p:spPr/>
        <p:txBody>
          <a:bodyPr/>
          <a:lstStyle/>
          <a:p>
            <a:fld id="{59395FB3-9C97-154F-86B2-7E381B951268}" type="slidenum">
              <a:rPr lang="en-US" smtClean="0"/>
              <a:pPr/>
              <a:t>12</a:t>
            </a:fld>
            <a:endParaRPr lang="en-US" dirty="0"/>
          </a:p>
        </p:txBody>
      </p:sp>
      <p:sp>
        <p:nvSpPr>
          <p:cNvPr id="18" name="Text Placeholder 4">
            <a:extLst>
              <a:ext uri="{FF2B5EF4-FFF2-40B4-BE49-F238E27FC236}">
                <a16:creationId xmlns:a16="http://schemas.microsoft.com/office/drawing/2014/main" id="{05E0827E-CBE0-3344-9A91-3C635E74C48A}"/>
              </a:ext>
            </a:extLst>
          </p:cNvPr>
          <p:cNvSpPr txBox="1">
            <a:spLocks/>
          </p:cNvSpPr>
          <p:nvPr/>
        </p:nvSpPr>
        <p:spPr>
          <a:xfrm>
            <a:off x="304888" y="1123950"/>
            <a:ext cx="5307013" cy="3489325"/>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rPr>
              <a:t>Video galleries are ideal for advertisers with abundant video content and video interaction KPIs. Multiple videos are presented together, usually in a carousel format.</a:t>
            </a:r>
          </a:p>
          <a:p>
            <a:pPr>
              <a:spcBef>
                <a:spcPts val="0"/>
              </a:spcBef>
              <a:spcAft>
                <a:spcPts val="1200"/>
              </a:spcAft>
            </a:pPr>
            <a:r>
              <a:rPr lang="en-US" sz="1400" dirty="0">
                <a:solidFill>
                  <a:srgbClr val="161616"/>
                </a:solidFill>
                <a:latin typeface="IBM Plex Sans" panose="020B0503050203000203" pitchFamily="34" charset="0"/>
                <a:ea typeface="Helvetica" charset="0"/>
              </a:rPr>
              <a:t>On load, the first video will start playing immediately with sound disabled. Users can toggle the sound and tap or swipe the carousel controls to access additional video content.</a:t>
            </a:r>
          </a:p>
          <a:p>
            <a:pPr>
              <a:spcBef>
                <a:spcPts val="0"/>
              </a:spcBef>
              <a:spcAft>
                <a:spcPts val="1200"/>
              </a:spcAft>
            </a:pPr>
            <a:r>
              <a:rPr lang="en-US" sz="1400" dirty="0">
                <a:solidFill>
                  <a:srgbClr val="161616"/>
                </a:solidFill>
                <a:latin typeface="IBM Plex Sans" panose="020B0503050203000203" pitchFamily="34" charset="0"/>
                <a:ea typeface="Helvetica" charset="0"/>
              </a:rPr>
              <a:t>Each video can click through to a unique URL, or the entire unit can click to a single landing page. </a:t>
            </a:r>
          </a:p>
          <a:p>
            <a:pPr>
              <a:spcBef>
                <a:spcPts val="0"/>
              </a:spcBef>
              <a:spcAft>
                <a:spcPts val="1200"/>
              </a:spcAft>
            </a:pPr>
            <a:r>
              <a:rPr lang="en-US" sz="900" dirty="0">
                <a:solidFill>
                  <a:srgbClr val="767676"/>
                </a:solidFill>
                <a:latin typeface="IBM Plex Sans" panose="020B0503050203000203" pitchFamily="34" charset="0"/>
                <a:ea typeface="Helvetica" charset="0"/>
              </a:rPr>
              <a:t>Video content must be approved and rights-owned, as needed, and must be hosted by The Weather Company.</a:t>
            </a:r>
          </a:p>
        </p:txBody>
      </p:sp>
      <p:grpSp>
        <p:nvGrpSpPr>
          <p:cNvPr id="17" name="Group 16">
            <a:extLst>
              <a:ext uri="{FF2B5EF4-FFF2-40B4-BE49-F238E27FC236}">
                <a16:creationId xmlns:a16="http://schemas.microsoft.com/office/drawing/2014/main" id="{2DEFDCE3-C8EC-9F47-8DD2-A9537176A14E}"/>
              </a:ext>
            </a:extLst>
          </p:cNvPr>
          <p:cNvGrpSpPr/>
          <p:nvPr/>
        </p:nvGrpSpPr>
        <p:grpSpPr>
          <a:xfrm>
            <a:off x="299541" y="5596758"/>
            <a:ext cx="5522975" cy="612894"/>
            <a:chOff x="199696" y="5559973"/>
            <a:chExt cx="5522975" cy="612894"/>
          </a:xfrm>
        </p:grpSpPr>
        <p:sp>
          <p:nvSpPr>
            <p:cNvPr id="20" name="Rectangle 19">
              <a:extLst>
                <a:ext uri="{FF2B5EF4-FFF2-40B4-BE49-F238E27FC236}">
                  <a16:creationId xmlns:a16="http://schemas.microsoft.com/office/drawing/2014/main" id="{DDBE88D1-E47A-6549-875D-203327C0C3F2}"/>
                </a:ext>
              </a:extLst>
            </p:cNvPr>
            <p:cNvSpPr/>
            <p:nvPr/>
          </p:nvSpPr>
          <p:spPr>
            <a:xfrm>
              <a:off x="199696" y="5559973"/>
              <a:ext cx="5522975" cy="561817"/>
            </a:xfrm>
            <a:prstGeom prst="rect">
              <a:avLst/>
            </a:prstGeom>
            <a:solidFill>
              <a:srgbClr val="F2F4F8"/>
            </a:solidFill>
            <a:ln w="6350">
              <a:noFill/>
            </a:ln>
          </p:spPr>
          <p:txBody>
            <a:bodyPr wrap="square" lIns="0" tIns="0" rIns="0" bIns="0" rtlCol="0" anchor="ctr">
              <a:noAutofit/>
            </a:bodyPr>
            <a:lstStyle/>
            <a:p>
              <a:pPr algn="ctr"/>
              <a:endParaRPr lang="en-US" sz="1200" dirty="0" err="1">
                <a:solidFill>
                  <a:srgbClr val="FFFFFF"/>
                </a:solidFill>
                <a:latin typeface="IBM Plex Sans" panose="020B0503050203000203" pitchFamily="34" charset="0"/>
                <a:cs typeface="Arial"/>
              </a:endParaRPr>
            </a:p>
          </p:txBody>
        </p:sp>
        <p:grpSp>
          <p:nvGrpSpPr>
            <p:cNvPr id="21" name="Group 20">
              <a:extLst>
                <a:ext uri="{FF2B5EF4-FFF2-40B4-BE49-F238E27FC236}">
                  <a16:creationId xmlns:a16="http://schemas.microsoft.com/office/drawing/2014/main" id="{D4D865EC-6EEB-6849-8A57-979350F5CAC1}"/>
                </a:ext>
              </a:extLst>
            </p:cNvPr>
            <p:cNvGrpSpPr/>
            <p:nvPr/>
          </p:nvGrpSpPr>
          <p:grpSpPr>
            <a:xfrm>
              <a:off x="371602" y="5664537"/>
              <a:ext cx="4946311" cy="508330"/>
              <a:chOff x="371602" y="5566649"/>
              <a:chExt cx="4946311" cy="508330"/>
            </a:xfrm>
          </p:grpSpPr>
          <p:sp>
            <p:nvSpPr>
              <p:cNvPr id="24" name="Text Placeholder 5">
                <a:extLst>
                  <a:ext uri="{FF2B5EF4-FFF2-40B4-BE49-F238E27FC236}">
                    <a16:creationId xmlns:a16="http://schemas.microsoft.com/office/drawing/2014/main" id="{AE85467D-B879-2F4B-A434-CF63E94B4779}"/>
                  </a:ext>
                </a:extLst>
              </p:cNvPr>
              <p:cNvSpPr txBox="1">
                <a:spLocks/>
              </p:cNvSpPr>
              <p:nvPr/>
            </p:nvSpPr>
            <p:spPr>
              <a:xfrm>
                <a:off x="371602" y="5566649"/>
                <a:ext cx="705069" cy="347721"/>
              </a:xfrm>
              <a:prstGeom prst="rect">
                <a:avLst/>
              </a:prstGeom>
            </p:spPr>
            <p:txBody>
              <a:bodyPr lIns="0" tIns="0" rIns="0" bIns="0" numCol="1"/>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800" dirty="0">
                    <a:solidFill>
                      <a:srgbClr val="161616"/>
                    </a:solidFill>
                    <a:latin typeface="IBM Plex Sans" panose="020B0503050203000203" pitchFamily="34" charset="0"/>
                    <a:ea typeface="Helvetica" charset="0"/>
                    <a:cs typeface="Arial" panose="020B0604020202020204" pitchFamily="34" charset="0"/>
                  </a:rPr>
                  <a:t>Available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800" dirty="0">
                    <a:solidFill>
                      <a:srgbClr val="161616"/>
                    </a:solidFill>
                    <a:latin typeface="IBM Plex Sans" panose="020B0503050203000203" pitchFamily="34" charset="0"/>
                    <a:ea typeface="Helvetica" charset="0"/>
                    <a:cs typeface="Arial" panose="020B0604020202020204" pitchFamily="34" charset="0"/>
                  </a:rPr>
                  <a:t>Placements</a:t>
                </a:r>
              </a:p>
            </p:txBody>
          </p:sp>
          <p:sp>
            <p:nvSpPr>
              <p:cNvPr id="25" name="Text Placeholder 5">
                <a:extLst>
                  <a:ext uri="{FF2B5EF4-FFF2-40B4-BE49-F238E27FC236}">
                    <a16:creationId xmlns:a16="http://schemas.microsoft.com/office/drawing/2014/main" id="{764C6B80-965C-D041-9840-2C34BFE98016}"/>
                  </a:ext>
                </a:extLst>
              </p:cNvPr>
              <p:cNvSpPr txBox="1">
                <a:spLocks/>
              </p:cNvSpPr>
              <p:nvPr/>
            </p:nvSpPr>
            <p:spPr>
              <a:xfrm>
                <a:off x="2707435" y="5566650"/>
                <a:ext cx="1238594" cy="245572"/>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Web</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300x250</a:t>
                </a:r>
              </a:p>
            </p:txBody>
          </p:sp>
          <p:sp>
            <p:nvSpPr>
              <p:cNvPr id="26" name="Text Placeholder 5">
                <a:extLst>
                  <a:ext uri="{FF2B5EF4-FFF2-40B4-BE49-F238E27FC236}">
                    <a16:creationId xmlns:a16="http://schemas.microsoft.com/office/drawing/2014/main" id="{79D39A3C-4497-324D-BE0A-ADD9CA11ED1C}"/>
                  </a:ext>
                </a:extLst>
              </p:cNvPr>
              <p:cNvSpPr txBox="1">
                <a:spLocks/>
              </p:cNvSpPr>
              <p:nvPr/>
            </p:nvSpPr>
            <p:spPr>
              <a:xfrm>
                <a:off x="4166646" y="5566649"/>
                <a:ext cx="1151267"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Large Web</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300x600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970x250</a:t>
                </a:r>
              </a:p>
            </p:txBody>
          </p:sp>
        </p:grpSp>
      </p:grpSp>
      <p:sp>
        <p:nvSpPr>
          <p:cNvPr id="3" name="Rectangle 2">
            <a:extLst>
              <a:ext uri="{FF2B5EF4-FFF2-40B4-BE49-F238E27FC236}">
                <a16:creationId xmlns:a16="http://schemas.microsoft.com/office/drawing/2014/main" id="{00FBE04A-7FFE-0CAD-EB74-673536A2B983}"/>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5" name="Footer Placeholder 2">
            <a:extLst>
              <a:ext uri="{FF2B5EF4-FFF2-40B4-BE49-F238E27FC236}">
                <a16:creationId xmlns:a16="http://schemas.microsoft.com/office/drawing/2014/main" id="{499EF916-C553-A3E4-CFD0-6CE904F95D65}"/>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2637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8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C92B076-84AE-D849-B723-364E54B8F2FC}"/>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13" name="Picture 12" descr="A screen shot of a computer&#10;&#10;Description automatically generated">
            <a:extLst>
              <a:ext uri="{FF2B5EF4-FFF2-40B4-BE49-F238E27FC236}">
                <a16:creationId xmlns:a16="http://schemas.microsoft.com/office/drawing/2014/main" id="{D2613D56-7484-5940-BBA5-4F819DF0AA14}"/>
              </a:ext>
            </a:extLst>
          </p:cNvPr>
          <p:cNvPicPr>
            <a:picLocks noChangeAspect="1"/>
          </p:cNvPicPr>
          <p:nvPr/>
        </p:nvPicPr>
        <p:blipFill>
          <a:blip r:embed="rId4"/>
          <a:stretch>
            <a:fillRect/>
          </a:stretch>
        </p:blipFill>
        <p:spPr>
          <a:xfrm>
            <a:off x="7400592" y="-16093"/>
            <a:ext cx="3486816" cy="6813931"/>
          </a:xfrm>
          <a:prstGeom prst="rect">
            <a:avLst/>
          </a:prstGeom>
        </p:spPr>
      </p:pic>
      <p:sp>
        <p:nvSpPr>
          <p:cNvPr id="18" name="Rectangle 17">
            <a:extLst>
              <a:ext uri="{FF2B5EF4-FFF2-40B4-BE49-F238E27FC236}">
                <a16:creationId xmlns:a16="http://schemas.microsoft.com/office/drawing/2014/main" id="{2DED402D-31C2-BB46-81A7-2AB0ECB8FB32}"/>
              </a:ext>
            </a:extLst>
          </p:cNvPr>
          <p:cNvSpPr/>
          <p:nvPr/>
        </p:nvSpPr>
        <p:spPr>
          <a:xfrm>
            <a:off x="10820400" y="6670842"/>
            <a:ext cx="1371600" cy="187158"/>
          </a:xfrm>
          <a:prstGeom prst="rect">
            <a:avLst/>
          </a:prstGeom>
          <a:solidFill>
            <a:srgbClr val="20D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9" name="Title 1">
            <a:extLst>
              <a:ext uri="{FF2B5EF4-FFF2-40B4-BE49-F238E27FC236}">
                <a16:creationId xmlns:a16="http://schemas.microsoft.com/office/drawing/2014/main" id="{B484D845-E159-BE46-839C-656EE27E7F17}"/>
              </a:ext>
            </a:extLst>
          </p:cNvPr>
          <p:cNvSpPr txBox="1">
            <a:spLocks/>
          </p:cNvSpPr>
          <p:nvPr/>
        </p:nvSpPr>
        <p:spPr>
          <a:xfrm>
            <a:off x="304888" y="411480"/>
            <a:ext cx="5423963"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latin typeface="IBM Plex Sans" panose="020B0503050203000203" pitchFamily="34" charset="0"/>
                <a:cs typeface="Arial" panose="020B0604020202020204" pitchFamily="34" charset="0"/>
              </a:rPr>
              <a:t>Expandable Rich Media</a:t>
            </a:r>
          </a:p>
        </p:txBody>
      </p:sp>
      <p:sp>
        <p:nvSpPr>
          <p:cNvPr id="11" name="Text Placeholder 4">
            <a:extLst>
              <a:ext uri="{FF2B5EF4-FFF2-40B4-BE49-F238E27FC236}">
                <a16:creationId xmlns:a16="http://schemas.microsoft.com/office/drawing/2014/main" id="{770E84EA-B89E-F846-9924-C236213F2096}"/>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pic>
        <p:nvPicPr>
          <p:cNvPr id="8" name="Online Media 7" descr="Behr_1">
            <a:hlinkClick r:id="" action="ppaction://media"/>
            <a:extLst>
              <a:ext uri="{FF2B5EF4-FFF2-40B4-BE49-F238E27FC236}">
                <a16:creationId xmlns:a16="http://schemas.microsoft.com/office/drawing/2014/main" id="{C5D6AD62-EE5A-4A4F-BA39-EA2E7B6B53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21172" y="899528"/>
            <a:ext cx="2845656" cy="5058943"/>
          </a:xfrm>
          <a:prstGeom prst="rect">
            <a:avLst/>
          </a:prstGeom>
        </p:spPr>
      </p:pic>
      <p:sp>
        <p:nvSpPr>
          <p:cNvPr id="2" name="Slide Number Placeholder 1">
            <a:extLst>
              <a:ext uri="{FF2B5EF4-FFF2-40B4-BE49-F238E27FC236}">
                <a16:creationId xmlns:a16="http://schemas.microsoft.com/office/drawing/2014/main" id="{634F0BFB-7AFF-604C-9102-B123C4BD492A}"/>
              </a:ext>
            </a:extLst>
          </p:cNvPr>
          <p:cNvSpPr>
            <a:spLocks noGrp="1"/>
          </p:cNvSpPr>
          <p:nvPr>
            <p:ph type="sldNum" sz="quarter" idx="11"/>
          </p:nvPr>
        </p:nvSpPr>
        <p:spPr/>
        <p:txBody>
          <a:bodyPr/>
          <a:lstStyle/>
          <a:p>
            <a:fld id="{59395FB3-9C97-154F-86B2-7E381B951268}" type="slidenum">
              <a:rPr lang="en-US" smtClean="0"/>
              <a:pPr/>
              <a:t>13</a:t>
            </a:fld>
            <a:endParaRPr lang="en-US" dirty="0"/>
          </a:p>
        </p:txBody>
      </p:sp>
      <p:sp>
        <p:nvSpPr>
          <p:cNvPr id="14" name="Text Placeholder 4">
            <a:extLst>
              <a:ext uri="{FF2B5EF4-FFF2-40B4-BE49-F238E27FC236}">
                <a16:creationId xmlns:a16="http://schemas.microsoft.com/office/drawing/2014/main" id="{7F6C0442-146E-F847-AA66-47D2A700F363}"/>
              </a:ext>
            </a:extLst>
          </p:cNvPr>
          <p:cNvSpPr txBox="1">
            <a:spLocks/>
          </p:cNvSpPr>
          <p:nvPr/>
        </p:nvSpPr>
        <p:spPr>
          <a:xfrm>
            <a:off x="304888" y="1128713"/>
            <a:ext cx="5454650" cy="3490912"/>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81818"/>
                </a:solidFill>
                <a:latin typeface="IBM Plex Sans" panose="020B0503050203000203" pitchFamily="34" charset="0"/>
                <a:ea typeface="Helvetica" charset="0"/>
              </a:rPr>
              <a:t>When a user taps on an ad with expandable rich media functionality,</a:t>
            </a:r>
            <a:br>
              <a:rPr lang="en-US" sz="1400" dirty="0">
                <a:solidFill>
                  <a:srgbClr val="181818"/>
                </a:solidFill>
                <a:latin typeface="IBM Plex Sans" panose="020B0503050203000203" pitchFamily="34" charset="0"/>
                <a:ea typeface="Helvetica" charset="0"/>
              </a:rPr>
            </a:br>
            <a:r>
              <a:rPr lang="en-US" sz="1400" dirty="0">
                <a:solidFill>
                  <a:srgbClr val="181818"/>
                </a:solidFill>
                <a:latin typeface="IBM Plex Sans" panose="020B0503050203000203" pitchFamily="34" charset="0"/>
                <a:ea typeface="Helvetica" charset="0"/>
              </a:rPr>
              <a:t>the creative expands out of the initial Integrated Marquee space into a full screen experience. This gives the advertiser the opportunity to tell a larger story with more content.</a:t>
            </a:r>
          </a:p>
          <a:p>
            <a:pPr>
              <a:spcBef>
                <a:spcPts val="0"/>
              </a:spcBef>
              <a:spcAft>
                <a:spcPts val="1200"/>
              </a:spcAft>
            </a:pPr>
            <a:r>
              <a:rPr lang="en-US" sz="1100" dirty="0">
                <a:solidFill>
                  <a:srgbClr val="181818"/>
                </a:solidFill>
                <a:latin typeface="IBM Plex Sans" panose="020B0503050203000203" pitchFamily="34" charset="0"/>
                <a:ea typeface="Helvetica" charset="0"/>
              </a:rPr>
              <a:t>The expanded state can contain, but is not limited to, the following elements:</a:t>
            </a:r>
          </a:p>
          <a:p>
            <a:pPr marL="227013" indent="-227013">
              <a:spcBef>
                <a:spcPts val="0"/>
              </a:spcBef>
              <a:spcAft>
                <a:spcPts val="1200"/>
              </a:spcAft>
              <a:buClr>
                <a:srgbClr val="161616"/>
              </a:buClr>
              <a:buFont typeface="Arial" panose="020B0604020202020204" pitchFamily="34" charset="0"/>
              <a:buChar char="•"/>
            </a:pPr>
            <a:r>
              <a:rPr lang="en-US" sz="1100" dirty="0">
                <a:solidFill>
                  <a:srgbClr val="181818"/>
                </a:solidFill>
                <a:latin typeface="IBM Plex Sans" panose="020B0503050203000203" pitchFamily="34" charset="0"/>
                <a:ea typeface="Helvetica" charset="0"/>
              </a:rPr>
              <a:t>Additional brands or products with unique CTAs</a:t>
            </a:r>
          </a:p>
          <a:p>
            <a:pPr marL="227013" indent="-227013">
              <a:spcBef>
                <a:spcPts val="0"/>
              </a:spcBef>
              <a:spcAft>
                <a:spcPts val="1200"/>
              </a:spcAft>
              <a:buClr>
                <a:srgbClr val="161616"/>
              </a:buClr>
              <a:buFont typeface="Arial" panose="020B0604020202020204" pitchFamily="34" charset="0"/>
              <a:buChar char="•"/>
            </a:pPr>
            <a:r>
              <a:rPr lang="en-US" sz="1100" dirty="0">
                <a:solidFill>
                  <a:srgbClr val="181818"/>
                </a:solidFill>
                <a:latin typeface="IBM Plex Sans" panose="020B0503050203000203" pitchFamily="34" charset="0"/>
                <a:ea typeface="Helvetica" charset="0"/>
              </a:rPr>
              <a:t>Image carousels</a:t>
            </a:r>
          </a:p>
          <a:p>
            <a:pPr marL="227013" indent="-227013">
              <a:spcBef>
                <a:spcPts val="0"/>
              </a:spcBef>
              <a:spcAft>
                <a:spcPts val="1200"/>
              </a:spcAft>
              <a:buClr>
                <a:srgbClr val="161616"/>
              </a:buClr>
              <a:buFont typeface="Arial" panose="020B0604020202020204" pitchFamily="34" charset="0"/>
              <a:buChar char="•"/>
            </a:pPr>
            <a:r>
              <a:rPr lang="en-US" sz="1100" dirty="0">
                <a:solidFill>
                  <a:srgbClr val="181818"/>
                </a:solidFill>
                <a:latin typeface="IBM Plex Sans" panose="020B0503050203000203" pitchFamily="34" charset="0"/>
                <a:ea typeface="Helvetica" charset="0"/>
              </a:rPr>
              <a:t>Video content</a:t>
            </a:r>
          </a:p>
          <a:p>
            <a:pPr marL="227013" indent="-227013">
              <a:spcBef>
                <a:spcPts val="0"/>
              </a:spcBef>
              <a:spcAft>
                <a:spcPts val="1200"/>
              </a:spcAft>
              <a:buClr>
                <a:srgbClr val="161616"/>
              </a:buClr>
              <a:buFont typeface="Arial" panose="020B0604020202020204" pitchFamily="34" charset="0"/>
              <a:buChar char="•"/>
            </a:pPr>
            <a:r>
              <a:rPr lang="en-US" sz="1100" dirty="0">
                <a:solidFill>
                  <a:srgbClr val="181818"/>
                </a:solidFill>
                <a:latin typeface="IBM Plex Sans" panose="020B0503050203000203" pitchFamily="34" charset="0"/>
                <a:ea typeface="Helvetica" charset="0"/>
              </a:rPr>
              <a:t>Animation and interactivity</a:t>
            </a:r>
          </a:p>
        </p:txBody>
      </p:sp>
      <p:grpSp>
        <p:nvGrpSpPr>
          <p:cNvPr id="24" name="Group 23">
            <a:extLst>
              <a:ext uri="{FF2B5EF4-FFF2-40B4-BE49-F238E27FC236}">
                <a16:creationId xmlns:a16="http://schemas.microsoft.com/office/drawing/2014/main" id="{070DE4D8-7B88-BE43-B580-064ED495D694}"/>
              </a:ext>
            </a:extLst>
          </p:cNvPr>
          <p:cNvGrpSpPr/>
          <p:nvPr/>
        </p:nvGrpSpPr>
        <p:grpSpPr>
          <a:xfrm>
            <a:off x="299541" y="5596758"/>
            <a:ext cx="5522975" cy="612894"/>
            <a:chOff x="199696" y="5559973"/>
            <a:chExt cx="5522975" cy="612894"/>
          </a:xfrm>
        </p:grpSpPr>
        <p:sp>
          <p:nvSpPr>
            <p:cNvPr id="25" name="Rectangle 24">
              <a:extLst>
                <a:ext uri="{FF2B5EF4-FFF2-40B4-BE49-F238E27FC236}">
                  <a16:creationId xmlns:a16="http://schemas.microsoft.com/office/drawing/2014/main" id="{8D88A584-6976-AE46-8FA4-EA593F0789C9}"/>
                </a:ext>
              </a:extLst>
            </p:cNvPr>
            <p:cNvSpPr/>
            <p:nvPr/>
          </p:nvSpPr>
          <p:spPr>
            <a:xfrm>
              <a:off x="199696" y="5559973"/>
              <a:ext cx="5522975" cy="452285"/>
            </a:xfrm>
            <a:prstGeom prst="rect">
              <a:avLst/>
            </a:prstGeom>
            <a:solidFill>
              <a:srgbClr val="F2F4F8"/>
            </a:solidFill>
            <a:ln w="6350">
              <a:noFill/>
            </a:ln>
          </p:spPr>
          <p:txBody>
            <a:bodyPr wrap="square" lIns="0" tIns="0" rIns="0" bIns="0" rtlCol="0" anchor="ctr">
              <a:noAutofit/>
            </a:bodyPr>
            <a:lstStyle/>
            <a:p>
              <a:pPr algn="ctr"/>
              <a:endParaRPr lang="en-US" sz="1200" dirty="0" err="1">
                <a:solidFill>
                  <a:srgbClr val="FFFFFF"/>
                </a:solidFill>
                <a:latin typeface="IBM Plex Sans" panose="020B0503050203000203" pitchFamily="34" charset="0"/>
                <a:cs typeface="Arial"/>
              </a:endParaRPr>
            </a:p>
          </p:txBody>
        </p:sp>
        <p:grpSp>
          <p:nvGrpSpPr>
            <p:cNvPr id="26" name="Group 25">
              <a:extLst>
                <a:ext uri="{FF2B5EF4-FFF2-40B4-BE49-F238E27FC236}">
                  <a16:creationId xmlns:a16="http://schemas.microsoft.com/office/drawing/2014/main" id="{8296F7EF-2E7A-CD47-9637-ECE97E664993}"/>
                </a:ext>
              </a:extLst>
            </p:cNvPr>
            <p:cNvGrpSpPr/>
            <p:nvPr/>
          </p:nvGrpSpPr>
          <p:grpSpPr>
            <a:xfrm>
              <a:off x="371602" y="5664537"/>
              <a:ext cx="2115569" cy="508330"/>
              <a:chOff x="371602" y="5566649"/>
              <a:chExt cx="2115569" cy="508330"/>
            </a:xfrm>
          </p:grpSpPr>
          <p:sp>
            <p:nvSpPr>
              <p:cNvPr id="27" name="Text Placeholder 5">
                <a:extLst>
                  <a:ext uri="{FF2B5EF4-FFF2-40B4-BE49-F238E27FC236}">
                    <a16:creationId xmlns:a16="http://schemas.microsoft.com/office/drawing/2014/main" id="{A53FD5A8-114F-7340-B383-D755CC295587}"/>
                  </a:ext>
                </a:extLst>
              </p:cNvPr>
              <p:cNvSpPr txBox="1">
                <a:spLocks/>
              </p:cNvSpPr>
              <p:nvPr/>
            </p:nvSpPr>
            <p:spPr>
              <a:xfrm>
                <a:off x="1248577" y="5566649"/>
                <a:ext cx="1238594"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App</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320x50 </a:t>
                </a:r>
              </a:p>
            </p:txBody>
          </p:sp>
          <p:sp>
            <p:nvSpPr>
              <p:cNvPr id="28" name="Text Placeholder 5">
                <a:extLst>
                  <a:ext uri="{FF2B5EF4-FFF2-40B4-BE49-F238E27FC236}">
                    <a16:creationId xmlns:a16="http://schemas.microsoft.com/office/drawing/2014/main" id="{F7171925-5AB1-BD40-8676-F3BB0EB289AA}"/>
                  </a:ext>
                </a:extLst>
              </p:cNvPr>
              <p:cNvSpPr txBox="1">
                <a:spLocks/>
              </p:cNvSpPr>
              <p:nvPr/>
            </p:nvSpPr>
            <p:spPr>
              <a:xfrm>
                <a:off x="371602" y="5566649"/>
                <a:ext cx="705069" cy="347721"/>
              </a:xfrm>
              <a:prstGeom prst="rect">
                <a:avLst/>
              </a:prstGeom>
            </p:spPr>
            <p:txBody>
              <a:bodyPr lIns="0" tIns="0" rIns="0" bIns="0" numCol="1"/>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800" dirty="0">
                    <a:solidFill>
                      <a:srgbClr val="161616"/>
                    </a:solidFill>
                    <a:latin typeface="IBM Plex Sans" panose="020B0503050203000203" pitchFamily="34" charset="0"/>
                    <a:ea typeface="Helvetica" charset="0"/>
                    <a:cs typeface="Arial" panose="020B0604020202020204" pitchFamily="34" charset="0"/>
                  </a:rPr>
                  <a:t>Available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800" dirty="0">
                    <a:solidFill>
                      <a:srgbClr val="161616"/>
                    </a:solidFill>
                    <a:latin typeface="IBM Plex Sans" panose="020B0503050203000203" pitchFamily="34" charset="0"/>
                    <a:ea typeface="Helvetica" charset="0"/>
                    <a:cs typeface="Arial" panose="020B0604020202020204" pitchFamily="34" charset="0"/>
                  </a:rPr>
                  <a:t>Placements</a:t>
                </a:r>
              </a:p>
            </p:txBody>
          </p:sp>
        </p:grpSp>
      </p:grpSp>
      <p:sp>
        <p:nvSpPr>
          <p:cNvPr id="3" name="Rectangle 2">
            <a:extLst>
              <a:ext uri="{FF2B5EF4-FFF2-40B4-BE49-F238E27FC236}">
                <a16:creationId xmlns:a16="http://schemas.microsoft.com/office/drawing/2014/main" id="{DA4F89EE-623E-9827-D883-11340E930764}"/>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5" name="Footer Placeholder 2">
            <a:extLst>
              <a:ext uri="{FF2B5EF4-FFF2-40B4-BE49-F238E27FC236}">
                <a16:creationId xmlns:a16="http://schemas.microsoft.com/office/drawing/2014/main" id="{A5115AC4-FFD5-E299-F33B-A4CF89AA821E}"/>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190566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CACA1ED-9AA3-E64C-8F8E-0CC573D87B41}"/>
              </a:ext>
            </a:extLst>
          </p:cNvPr>
          <p:cNvSpPr/>
          <p:nvPr/>
        </p:nvSpPr>
        <p:spPr bwMode="auto">
          <a:xfrm>
            <a:off x="6096000" y="0"/>
            <a:ext cx="6096000" cy="6858000"/>
          </a:xfrm>
          <a:prstGeom prst="rect">
            <a:avLst/>
          </a:prstGeom>
          <a:solidFill>
            <a:srgbClr val="8A3F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19" name="Picture 18" descr="A screen shot of a computer&#10;&#10;Description automatically generated">
            <a:extLst>
              <a:ext uri="{FF2B5EF4-FFF2-40B4-BE49-F238E27FC236}">
                <a16:creationId xmlns:a16="http://schemas.microsoft.com/office/drawing/2014/main" id="{93677DBF-DEA8-F14C-96C9-31F073EEB5C1}"/>
              </a:ext>
            </a:extLst>
          </p:cNvPr>
          <p:cNvPicPr>
            <a:picLocks noChangeAspect="1"/>
          </p:cNvPicPr>
          <p:nvPr/>
        </p:nvPicPr>
        <p:blipFill>
          <a:blip r:embed="rId6"/>
          <a:stretch>
            <a:fillRect/>
          </a:stretch>
        </p:blipFill>
        <p:spPr>
          <a:xfrm>
            <a:off x="7400592" y="-16093"/>
            <a:ext cx="3486816" cy="6813931"/>
          </a:xfrm>
          <a:prstGeom prst="rect">
            <a:avLst/>
          </a:prstGeom>
        </p:spPr>
      </p:pic>
      <p:pic>
        <p:nvPicPr>
          <p:cNvPr id="21" name="Picture 20">
            <a:extLst>
              <a:ext uri="{FF2B5EF4-FFF2-40B4-BE49-F238E27FC236}">
                <a16:creationId xmlns:a16="http://schemas.microsoft.com/office/drawing/2014/main" id="{FB00B4AE-B969-1244-8D4C-F3B6A1ED82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1970" y="898807"/>
            <a:ext cx="2779972" cy="5003416"/>
          </a:xfrm>
          <a:prstGeom prst="rect">
            <a:avLst/>
          </a:prstGeom>
        </p:spPr>
      </p:pic>
      <p:pic>
        <p:nvPicPr>
          <p:cNvPr id="22" name="PuffsDC.mov">
            <a:hlinkClick r:id="" action="ppaction://media"/>
            <a:extLst>
              <a:ext uri="{FF2B5EF4-FFF2-40B4-BE49-F238E27FC236}">
                <a16:creationId xmlns:a16="http://schemas.microsoft.com/office/drawing/2014/main" id="{465F17DF-A229-6A45-B1BD-7D96775018B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480" r="6490" b="56473"/>
          <a:stretch/>
        </p:blipFill>
        <p:spPr>
          <a:xfrm>
            <a:off x="8007705" y="3183479"/>
            <a:ext cx="2252923" cy="1871033"/>
          </a:xfrm>
          <a:prstGeom prst="rect">
            <a:avLst/>
          </a:prstGeom>
        </p:spPr>
      </p:pic>
      <p:sp>
        <p:nvSpPr>
          <p:cNvPr id="14" name="Title 1">
            <a:extLst>
              <a:ext uri="{FF2B5EF4-FFF2-40B4-BE49-F238E27FC236}">
                <a16:creationId xmlns:a16="http://schemas.microsoft.com/office/drawing/2014/main" id="{75DB76F7-BE88-D044-A4F0-A94B37AC21BE}"/>
              </a:ext>
            </a:extLst>
          </p:cNvPr>
          <p:cNvSpPr txBox="1">
            <a:spLocks/>
          </p:cNvSpPr>
          <p:nvPr/>
        </p:nvSpPr>
        <p:spPr>
          <a:xfrm>
            <a:off x="303290" y="411480"/>
            <a:ext cx="5423963"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Vertical Video</a:t>
            </a:r>
          </a:p>
        </p:txBody>
      </p:sp>
      <p:sp>
        <p:nvSpPr>
          <p:cNvPr id="17" name="Text Placeholder 4">
            <a:extLst>
              <a:ext uri="{FF2B5EF4-FFF2-40B4-BE49-F238E27FC236}">
                <a16:creationId xmlns:a16="http://schemas.microsoft.com/office/drawing/2014/main" id="{20539B58-73B5-4E41-A135-3F7D7EBF5471}"/>
              </a:ext>
            </a:extLst>
          </p:cNvPr>
          <p:cNvSpPr txBox="1">
            <a:spLocks/>
          </p:cNvSpPr>
          <p:nvPr/>
        </p:nvSpPr>
        <p:spPr>
          <a:xfrm>
            <a:off x="303290"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pic>
        <p:nvPicPr>
          <p:cNvPr id="23" name="puffsVV.mov">
            <a:hlinkClick r:id="" action="ppaction://media"/>
            <a:extLst>
              <a:ext uri="{FF2B5EF4-FFF2-40B4-BE49-F238E27FC236}">
                <a16:creationId xmlns:a16="http://schemas.microsoft.com/office/drawing/2014/main" id="{4D811071-BD5D-9E48-9044-01EE354A5AC1}"/>
              </a:ext>
            </a:extLst>
          </p:cNvPr>
          <p:cNvPicPr>
            <a:picLocks noChangeAspect="1"/>
          </p:cNvPicPr>
          <p:nvPr>
            <a:videoFile r:link="rId3"/>
            <p:extLst>
              <p:ext uri="{DAA4B4D4-6D71-4841-9C94-3DE7FCFB9230}">
                <p14:media xmlns:p14="http://schemas.microsoft.com/office/powerpoint/2010/main" r:embed="rId4">
                  <p14:trim st="3044.1198"/>
                </p14:media>
              </p:ext>
            </p:extLst>
          </p:nvPr>
        </p:nvPicPr>
        <p:blipFill rotWithShape="1">
          <a:blip r:embed="rId9"/>
          <a:srcRect l="2545" r="5861" b="33444"/>
          <a:stretch/>
        </p:blipFill>
        <p:spPr>
          <a:xfrm>
            <a:off x="7746441" y="898807"/>
            <a:ext cx="2800308" cy="5003416"/>
          </a:xfrm>
          <a:prstGeom prst="rect">
            <a:avLst/>
          </a:prstGeom>
        </p:spPr>
      </p:pic>
      <p:sp>
        <p:nvSpPr>
          <p:cNvPr id="2" name="Slide Number Placeholder 1">
            <a:extLst>
              <a:ext uri="{FF2B5EF4-FFF2-40B4-BE49-F238E27FC236}">
                <a16:creationId xmlns:a16="http://schemas.microsoft.com/office/drawing/2014/main" id="{D04A094B-3A56-624F-BFE0-EA069869858F}"/>
              </a:ext>
            </a:extLst>
          </p:cNvPr>
          <p:cNvSpPr>
            <a:spLocks noGrp="1"/>
          </p:cNvSpPr>
          <p:nvPr>
            <p:ph type="sldNum" sz="quarter" idx="11"/>
          </p:nvPr>
        </p:nvSpPr>
        <p:spPr/>
        <p:txBody>
          <a:bodyPr/>
          <a:lstStyle/>
          <a:p>
            <a:fld id="{59395FB3-9C97-154F-86B2-7E381B951268}" type="slidenum">
              <a:rPr lang="en-US" smtClean="0"/>
              <a:pPr/>
              <a:t>14</a:t>
            </a:fld>
            <a:endParaRPr lang="en-US" dirty="0"/>
          </a:p>
        </p:txBody>
      </p:sp>
      <p:sp>
        <p:nvSpPr>
          <p:cNvPr id="18" name="Text Placeholder 4">
            <a:extLst>
              <a:ext uri="{FF2B5EF4-FFF2-40B4-BE49-F238E27FC236}">
                <a16:creationId xmlns:a16="http://schemas.microsoft.com/office/drawing/2014/main" id="{9B4273E4-5CA3-BE4C-8515-E30C21EB2105}"/>
              </a:ext>
            </a:extLst>
          </p:cNvPr>
          <p:cNvSpPr txBox="1">
            <a:spLocks/>
          </p:cNvSpPr>
          <p:nvPr/>
        </p:nvSpPr>
        <p:spPr>
          <a:xfrm>
            <a:off x="303290" y="1106488"/>
            <a:ext cx="5486400" cy="4125912"/>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buClr>
                <a:schemeClr val="accent2"/>
              </a:buClr>
              <a:buSzPct val="25000"/>
            </a:pPr>
            <a:r>
              <a:rPr lang="en-US" sz="1400" dirty="0">
                <a:solidFill>
                  <a:srgbClr val="161616"/>
                </a:solidFill>
                <a:latin typeface="IBM Plex Sans" panose="020B0503050203000203" pitchFamily="34" charset="0"/>
                <a:ea typeface="Helvetica" charset="0"/>
              </a:rPr>
              <a:t>The Integrated Marquee supports a tap-to-launch overlay containing vertical video, which plays in a portrait orientation rather than the typical landscape orientation. Recommended aspect ratio is 9:16.</a:t>
            </a:r>
          </a:p>
          <a:p>
            <a:pPr>
              <a:spcBef>
                <a:spcPts val="0"/>
              </a:spcBef>
              <a:spcAft>
                <a:spcPts val="1200"/>
              </a:spcAft>
              <a:buClr>
                <a:schemeClr val="accent2"/>
              </a:buClr>
              <a:buSzPct val="25000"/>
            </a:pPr>
            <a:r>
              <a:rPr lang="en-US" sz="1100" dirty="0">
                <a:solidFill>
                  <a:srgbClr val="161616"/>
                </a:solidFill>
                <a:latin typeface="IBM Plex Sans" panose="020B0503050203000203" pitchFamily="34" charset="0"/>
                <a:ea typeface="Helvetica" charset="0"/>
              </a:rPr>
              <a:t>Benefits of vertical video ads include:</a:t>
            </a:r>
          </a:p>
          <a:p>
            <a:pPr marL="227013" indent="-227013">
              <a:spcBef>
                <a:spcPts val="0"/>
              </a:spcBef>
              <a:spcAft>
                <a:spcPts val="1200"/>
              </a:spcAft>
              <a:buClr>
                <a:srgbClr val="181818"/>
              </a:buClr>
              <a:buSzPct val="80000"/>
              <a:buFont typeface="Arial" panose="020B0604020202020204" pitchFamily="34" charset="0"/>
              <a:buChar char="•"/>
            </a:pPr>
            <a:r>
              <a:rPr lang="en-US" sz="1100" dirty="0">
                <a:solidFill>
                  <a:srgbClr val="161616"/>
                </a:solidFill>
                <a:latin typeface="IBM Plex Sans" panose="020B0503050203000203" pitchFamily="34" charset="0"/>
                <a:ea typeface="Helvetica" charset="0"/>
              </a:rPr>
              <a:t>Vertical video leverages up to 100% of the phone’s real estate in portrait orientation versus 25% with horizontal video.</a:t>
            </a:r>
          </a:p>
          <a:p>
            <a:pPr marL="227013" indent="-227013">
              <a:spcBef>
                <a:spcPts val="0"/>
              </a:spcBef>
              <a:spcAft>
                <a:spcPts val="1200"/>
              </a:spcAft>
              <a:buClr>
                <a:srgbClr val="181818"/>
              </a:buClr>
              <a:buSzPct val="80000"/>
              <a:buFont typeface="Arial" panose="020B0604020202020204" pitchFamily="34" charset="0"/>
              <a:buChar char="•"/>
            </a:pPr>
            <a:r>
              <a:rPr lang="en-US" sz="1100" dirty="0">
                <a:solidFill>
                  <a:srgbClr val="161616"/>
                </a:solidFill>
                <a:latin typeface="IBM Plex Sans" panose="020B0503050203000203" pitchFamily="34" charset="0"/>
                <a:ea typeface="Helvetica" charset="0"/>
              </a:rPr>
              <a:t>The format integrates well with The Weather Channel App, where consumers are used to viewing content in portrait orientation.</a:t>
            </a:r>
          </a:p>
          <a:p>
            <a:pPr marL="227013" indent="-227013">
              <a:spcBef>
                <a:spcPts val="0"/>
              </a:spcBef>
              <a:spcAft>
                <a:spcPts val="1200"/>
              </a:spcAft>
              <a:buClr>
                <a:srgbClr val="181818"/>
              </a:buClr>
              <a:buSzPct val="80000"/>
              <a:buFont typeface="Arial" panose="020B0604020202020204" pitchFamily="34" charset="0"/>
              <a:buChar char="•"/>
            </a:pPr>
            <a:r>
              <a:rPr lang="en-US" sz="1100" dirty="0">
                <a:solidFill>
                  <a:srgbClr val="161616"/>
                </a:solidFill>
                <a:latin typeface="IBM Plex Sans" panose="020B0503050203000203" pitchFamily="34" charset="0"/>
                <a:ea typeface="Helvetica" charset="0"/>
              </a:rPr>
              <a:t>Users aren’t likely to rotate their phones to landscape mode to view ad content. Vertical video optimizes content to our users’ natural (vertical) hand position.</a:t>
            </a:r>
          </a:p>
        </p:txBody>
      </p:sp>
      <p:grpSp>
        <p:nvGrpSpPr>
          <p:cNvPr id="36" name="Group 35">
            <a:extLst>
              <a:ext uri="{FF2B5EF4-FFF2-40B4-BE49-F238E27FC236}">
                <a16:creationId xmlns:a16="http://schemas.microsoft.com/office/drawing/2014/main" id="{8D1CC4E9-01DB-4C49-9A6A-4E056688BC4E}"/>
              </a:ext>
            </a:extLst>
          </p:cNvPr>
          <p:cNvGrpSpPr/>
          <p:nvPr/>
        </p:nvGrpSpPr>
        <p:grpSpPr>
          <a:xfrm>
            <a:off x="299541" y="5596758"/>
            <a:ext cx="5522975" cy="612894"/>
            <a:chOff x="199696" y="5559973"/>
            <a:chExt cx="5522975" cy="612894"/>
          </a:xfrm>
        </p:grpSpPr>
        <p:sp>
          <p:nvSpPr>
            <p:cNvPr id="37" name="Rectangle 36">
              <a:extLst>
                <a:ext uri="{FF2B5EF4-FFF2-40B4-BE49-F238E27FC236}">
                  <a16:creationId xmlns:a16="http://schemas.microsoft.com/office/drawing/2014/main" id="{5D62868D-E524-7747-8D31-4DB009612628}"/>
                </a:ext>
              </a:extLst>
            </p:cNvPr>
            <p:cNvSpPr/>
            <p:nvPr/>
          </p:nvSpPr>
          <p:spPr>
            <a:xfrm>
              <a:off x="199696" y="5559973"/>
              <a:ext cx="5522975" cy="452285"/>
            </a:xfrm>
            <a:prstGeom prst="rect">
              <a:avLst/>
            </a:prstGeom>
            <a:solidFill>
              <a:srgbClr val="F2F4F8"/>
            </a:solidFill>
            <a:ln w="6350">
              <a:noFill/>
            </a:ln>
          </p:spPr>
          <p:txBody>
            <a:bodyPr wrap="square" lIns="0" tIns="0" rIns="0" bIns="0" rtlCol="0" anchor="ctr">
              <a:noAutofit/>
            </a:bodyPr>
            <a:lstStyle/>
            <a:p>
              <a:pPr algn="ctr"/>
              <a:endParaRPr lang="en-US" sz="1200" dirty="0" err="1">
                <a:solidFill>
                  <a:srgbClr val="FFFFFF"/>
                </a:solidFill>
                <a:latin typeface="IBM Plex Sans" panose="020B0503050203000203" pitchFamily="34" charset="0"/>
                <a:cs typeface="Arial"/>
              </a:endParaRPr>
            </a:p>
          </p:txBody>
        </p:sp>
        <p:grpSp>
          <p:nvGrpSpPr>
            <p:cNvPr id="38" name="Group 37">
              <a:extLst>
                <a:ext uri="{FF2B5EF4-FFF2-40B4-BE49-F238E27FC236}">
                  <a16:creationId xmlns:a16="http://schemas.microsoft.com/office/drawing/2014/main" id="{6A820B26-429A-7944-B37C-7552F50AFFD8}"/>
                </a:ext>
              </a:extLst>
            </p:cNvPr>
            <p:cNvGrpSpPr/>
            <p:nvPr/>
          </p:nvGrpSpPr>
          <p:grpSpPr>
            <a:xfrm>
              <a:off x="371602" y="5664537"/>
              <a:ext cx="2115569" cy="508330"/>
              <a:chOff x="371602" y="5566649"/>
              <a:chExt cx="2115569" cy="508330"/>
            </a:xfrm>
          </p:grpSpPr>
          <p:sp>
            <p:nvSpPr>
              <p:cNvPr id="39" name="Text Placeholder 5">
                <a:extLst>
                  <a:ext uri="{FF2B5EF4-FFF2-40B4-BE49-F238E27FC236}">
                    <a16:creationId xmlns:a16="http://schemas.microsoft.com/office/drawing/2014/main" id="{19AC1EC1-3A7B-5541-8AD8-24ADC50F6A8E}"/>
                  </a:ext>
                </a:extLst>
              </p:cNvPr>
              <p:cNvSpPr txBox="1">
                <a:spLocks/>
              </p:cNvSpPr>
              <p:nvPr/>
            </p:nvSpPr>
            <p:spPr>
              <a:xfrm>
                <a:off x="1248577" y="5566649"/>
                <a:ext cx="1238594"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App</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320x50 </a:t>
                </a:r>
              </a:p>
            </p:txBody>
          </p:sp>
          <p:sp>
            <p:nvSpPr>
              <p:cNvPr id="40" name="Text Placeholder 5">
                <a:extLst>
                  <a:ext uri="{FF2B5EF4-FFF2-40B4-BE49-F238E27FC236}">
                    <a16:creationId xmlns:a16="http://schemas.microsoft.com/office/drawing/2014/main" id="{6E2D656D-7807-C649-ACA6-2578DC5AFEF6}"/>
                  </a:ext>
                </a:extLst>
              </p:cNvPr>
              <p:cNvSpPr txBox="1">
                <a:spLocks/>
              </p:cNvSpPr>
              <p:nvPr/>
            </p:nvSpPr>
            <p:spPr>
              <a:xfrm>
                <a:off x="371602" y="5566649"/>
                <a:ext cx="705069" cy="347721"/>
              </a:xfrm>
              <a:prstGeom prst="rect">
                <a:avLst/>
              </a:prstGeom>
            </p:spPr>
            <p:txBody>
              <a:bodyPr lIns="0" tIns="0" rIns="0" bIns="0" numCol="1"/>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800" dirty="0">
                    <a:solidFill>
                      <a:srgbClr val="161616"/>
                    </a:solidFill>
                    <a:latin typeface="IBM Plex Sans" panose="020B0503050203000203" pitchFamily="34" charset="0"/>
                    <a:ea typeface="Helvetica" charset="0"/>
                    <a:cs typeface="Arial" panose="020B0604020202020204" pitchFamily="34" charset="0"/>
                  </a:rPr>
                  <a:t>Available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800" dirty="0">
                    <a:solidFill>
                      <a:srgbClr val="161616"/>
                    </a:solidFill>
                    <a:latin typeface="IBM Plex Sans" panose="020B0503050203000203" pitchFamily="34" charset="0"/>
                    <a:ea typeface="Helvetica" charset="0"/>
                    <a:cs typeface="Arial" panose="020B0604020202020204" pitchFamily="34" charset="0"/>
                  </a:rPr>
                  <a:t>Placements</a:t>
                </a:r>
              </a:p>
            </p:txBody>
          </p:sp>
        </p:grpSp>
      </p:grpSp>
      <p:sp>
        <p:nvSpPr>
          <p:cNvPr id="3" name="Rectangle 2">
            <a:extLst>
              <a:ext uri="{FF2B5EF4-FFF2-40B4-BE49-F238E27FC236}">
                <a16:creationId xmlns:a16="http://schemas.microsoft.com/office/drawing/2014/main" id="{446F9315-DA16-388D-1E67-8E65A0E83321}"/>
              </a:ext>
            </a:extLst>
          </p:cNvPr>
          <p:cNvSpPr/>
          <p:nvPr/>
        </p:nvSpPr>
        <p:spPr>
          <a:xfrm>
            <a:off x="10820400" y="6676724"/>
            <a:ext cx="1371600" cy="187158"/>
          </a:xfrm>
          <a:prstGeom prst="rect">
            <a:avLst/>
          </a:prstGeom>
          <a:solidFill>
            <a:srgbClr val="9E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00639" latinLnBrk="1" hangingPunct="0"/>
            <a:r>
              <a:rPr lang="en-US" sz="900" dirty="0">
                <a:solidFill>
                  <a:schemeClr val="tx1"/>
                </a:solidFill>
                <a:latin typeface="IBM Plex Sans" panose="020B0503050203000203" pitchFamily="34" charset="0"/>
              </a:rPr>
              <a:t>&gt; Presentation Mode</a:t>
            </a:r>
          </a:p>
        </p:txBody>
      </p:sp>
      <p:sp>
        <p:nvSpPr>
          <p:cNvPr id="5" name="Footer Placeholder 2">
            <a:extLst>
              <a:ext uri="{FF2B5EF4-FFF2-40B4-BE49-F238E27FC236}">
                <a16:creationId xmlns:a16="http://schemas.microsoft.com/office/drawing/2014/main" id="{1E13317F-441D-B998-2E13-7A2EE455F445}"/>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15551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1" fill="hold"/>
                                        <p:tgtEl>
                                          <p:spTgt spid="22"/>
                                        </p:tgtEl>
                                      </p:cBhvr>
                                    </p:cmd>
                                  </p:childTnLst>
                                </p:cTn>
                              </p:par>
                              <p:par>
                                <p:cTn id="7" presetID="1" presetClass="mediacall" presetSubtype="0" fill="hold" nodeType="withEffect">
                                  <p:stCondLst>
                                    <p:cond delay="5000"/>
                                  </p:stCondLst>
                                  <p:childTnLst>
                                    <p:cmd type="call" cmd="playFrom(0.0)">
                                      <p:cBhvr>
                                        <p:cTn id="8" dur="1215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2"/>
                </p:tgtEl>
              </p:cMediaNode>
            </p:video>
            <p:seq concurrent="1" nextAc="seek">
              <p:cTn id="10" restart="whenNotActive" fill="hold" evtFilter="cancelBubble" nodeType="interactiveSeq">
                <p:stCondLst>
                  <p:cond evt="onClick" delay="0">
                    <p:tgtEl>
                      <p:spTgt spid="2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3000"/>
                                  </p:stCondLst>
                                  <p:childTnLst>
                                    <p:cmd type="call" cmd="togglePause">
                                      <p:cBhvr>
                                        <p:cTn id="14" dur="1" fill="hold"/>
                                        <p:tgtEl>
                                          <p:spTgt spid="22"/>
                                        </p:tgtEl>
                                      </p:cBhvr>
                                    </p:cmd>
                                  </p:childTnLst>
                                </p:cTn>
                              </p:par>
                            </p:childTnLst>
                          </p:cTn>
                        </p:par>
                      </p:childTnLst>
                    </p:cTn>
                  </p:par>
                </p:childTnLst>
              </p:cTn>
              <p:nextCondLst>
                <p:cond evt="onClick" delay="0">
                  <p:tgtEl>
                    <p:spTgt spid="22"/>
                  </p:tgtEl>
                </p:cond>
              </p:nextCondLst>
            </p:seq>
            <p:video>
              <p:cMediaNode vol="0" showWhenStopped="0">
                <p:cTn id="15" repeatCount="indefinite" fill="hold" display="0">
                  <p:stCondLst>
                    <p:cond delay="indefinite"/>
                  </p:stCondLst>
                </p:cTn>
                <p:tgtEl>
                  <p:spTgt spid="23"/>
                </p:tgtEl>
              </p:cMediaNode>
            </p:video>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3000"/>
                                  </p:stCondLst>
                                  <p:childTnLst>
                                    <p:cmd type="call" cmd="togglePause">
                                      <p:cBhvr>
                                        <p:cTn id="20"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10006CF-C1B1-E848-96B6-B3FC9DCAC74E}"/>
              </a:ext>
            </a:extLst>
          </p:cNvPr>
          <p:cNvSpPr/>
          <p:nvPr/>
        </p:nvSpPr>
        <p:spPr bwMode="auto">
          <a:xfrm>
            <a:off x="6096000" y="0"/>
            <a:ext cx="6096000" cy="6858000"/>
          </a:xfrm>
          <a:prstGeom prst="rect">
            <a:avLst/>
          </a:prstGeom>
          <a:solidFill>
            <a:srgbClr val="924CFC"/>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cs typeface="Arial" panose="020B0604020202020204" pitchFamily="34" charset="0"/>
            </a:endParaRPr>
          </a:p>
        </p:txBody>
      </p:sp>
      <p:sp>
        <p:nvSpPr>
          <p:cNvPr id="2" name="Title 1"/>
          <p:cNvSpPr>
            <a:spLocks noGrp="1"/>
          </p:cNvSpPr>
          <p:nvPr>
            <p:ph type="title"/>
          </p:nvPr>
        </p:nvSpPr>
        <p:spPr>
          <a:xfrm>
            <a:off x="304888" y="409694"/>
            <a:ext cx="5522976" cy="423755"/>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Click2Cart</a:t>
            </a:r>
            <a:r>
              <a:rPr lang="en-US" baseline="30000" dirty="0">
                <a:solidFill>
                  <a:srgbClr val="161616"/>
                </a:solidFill>
                <a:ea typeface="Helvetica" charset="0"/>
                <a:cs typeface="Arial" panose="020B0604020202020204" pitchFamily="34" charset="0"/>
                <a:sym typeface="Arial"/>
              </a:rPr>
              <a:t>®</a:t>
            </a:r>
            <a:endParaRPr lang="en-US" baseline="30000" dirty="0">
              <a:solidFill>
                <a:srgbClr val="161616"/>
              </a:solidFill>
              <a:ea typeface="Helvetica" charset="0"/>
              <a:cs typeface="Arial" panose="020B0604020202020204" pitchFamily="34" charset="0"/>
            </a:endParaRPr>
          </a:p>
        </p:txBody>
      </p:sp>
      <p:sp>
        <p:nvSpPr>
          <p:cNvPr id="17" name="Text Placeholder 4">
            <a:extLst>
              <a:ext uri="{FF2B5EF4-FFF2-40B4-BE49-F238E27FC236}">
                <a16:creationId xmlns:a16="http://schemas.microsoft.com/office/drawing/2014/main" id="{488284B1-E633-6C42-858A-5247850A2406}"/>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8A3FFC"/>
                </a:solidFill>
                <a:latin typeface="IBM Plex Sans" panose="020B0503050203000203" pitchFamily="34" charset="0"/>
                <a:cs typeface="Arial" panose="020B0604020202020204" pitchFamily="34" charset="0"/>
              </a:rPr>
              <a:t>Additional Features</a:t>
            </a:r>
          </a:p>
        </p:txBody>
      </p:sp>
      <p:sp>
        <p:nvSpPr>
          <p:cNvPr id="19" name="Text Placeholder 4">
            <a:extLst>
              <a:ext uri="{FF2B5EF4-FFF2-40B4-BE49-F238E27FC236}">
                <a16:creationId xmlns:a16="http://schemas.microsoft.com/office/drawing/2014/main" id="{4C9A11AE-F9A6-0846-B089-B56FA9BA917A}"/>
              </a:ext>
            </a:extLst>
          </p:cNvPr>
          <p:cNvSpPr txBox="1">
            <a:spLocks/>
          </p:cNvSpPr>
          <p:nvPr/>
        </p:nvSpPr>
        <p:spPr>
          <a:xfrm>
            <a:off x="304888" y="1105638"/>
            <a:ext cx="5384712" cy="4359741"/>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900"/>
              </a:spcAft>
              <a:buClr>
                <a:schemeClr val="accent2"/>
              </a:buClr>
              <a:buSzPct val="25000"/>
            </a:pPr>
            <a:r>
              <a:rPr lang="en-US" sz="1400" kern="0" dirty="0">
                <a:solidFill>
                  <a:srgbClr val="161616"/>
                </a:solidFill>
                <a:latin typeface="IBM Plex Sans" panose="020B0503050203000203" pitchFamily="34" charset="0"/>
                <a:cs typeface="Arial" panose="020B0604020202020204" pitchFamily="34" charset="0"/>
              </a:rPr>
              <a:t>Click2Cart is an e-commerce add-on for our premium ad product offerings that places products directly into retailer shopping carts. </a:t>
            </a:r>
          </a:p>
          <a:p>
            <a:pPr>
              <a:spcBef>
                <a:spcPts val="0"/>
              </a:spcBef>
              <a:spcAft>
                <a:spcPts val="900"/>
              </a:spcAft>
              <a:buClr>
                <a:schemeClr val="accent2"/>
              </a:buClr>
              <a:buSzPct val="25000"/>
            </a:pPr>
            <a:r>
              <a:rPr lang="en-US" sz="1200" kern="0" dirty="0">
                <a:solidFill>
                  <a:srgbClr val="161616"/>
                </a:solidFill>
                <a:latin typeface="IBM Plex Sans" panose="020B0503050203000203" pitchFamily="34" charset="0"/>
                <a:cs typeface="Arial" panose="020B0604020202020204" pitchFamily="34" charset="0"/>
              </a:rPr>
              <a:t>There are several Click2Cart options, each with their own use-case:</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cs typeface="Arial" panose="020B0604020202020204" pitchFamily="34" charset="0"/>
              </a:rPr>
              <a:t>A) Single-Retailer Direct</a:t>
            </a:r>
            <a:r>
              <a:rPr lang="en-US" sz="900" kern="0" dirty="0">
                <a:solidFill>
                  <a:srgbClr val="767676"/>
                </a:solidFill>
                <a:latin typeface="IBM Plex Sans" panose="020B0503050203000203" pitchFamily="34" charset="0"/>
                <a:cs typeface="Arial" panose="020B0604020202020204" pitchFamily="34" charset="0"/>
              </a:rPr>
              <a:t>  1-click, ~90% carting success rate</a:t>
            </a:r>
            <a:br>
              <a:rPr lang="en-US" sz="900" kern="0" dirty="0">
                <a:solidFill>
                  <a:srgbClr val="767676"/>
                </a:solidFill>
                <a:latin typeface="IBM Plex Sans" panose="020B0503050203000203" pitchFamily="34" charset="0"/>
                <a:cs typeface="Arial" panose="020B0604020202020204" pitchFamily="34" charset="0"/>
              </a:rPr>
            </a:br>
            <a:r>
              <a:rPr lang="en-US" sz="1100" kern="0" dirty="0">
                <a:solidFill>
                  <a:srgbClr val="161616"/>
                </a:solidFill>
                <a:latin typeface="IBM Plex Sans" panose="020B0503050203000203" pitchFamily="34" charset="0"/>
                <a:cs typeface="Arial" panose="020B0604020202020204" pitchFamily="34" charset="0"/>
              </a:rPr>
              <a:t>One CTA drives directly to a retailer cart. The simplicity of this option tends to yield the highest overall performance.</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cs typeface="Arial" panose="020B0604020202020204" pitchFamily="34" charset="0"/>
              </a:rPr>
              <a:t>B) Multi-Retailer Direct</a:t>
            </a:r>
            <a:r>
              <a:rPr lang="en-US" sz="900" kern="0" dirty="0">
                <a:solidFill>
                  <a:srgbClr val="767676"/>
                </a:solidFill>
                <a:latin typeface="IBM Plex Sans" panose="020B0503050203000203" pitchFamily="34" charset="0"/>
                <a:cs typeface="Arial" panose="020B0604020202020204" pitchFamily="34" charset="0"/>
              </a:rPr>
              <a:t>  1-click, ~90% carting success rate</a:t>
            </a:r>
            <a:br>
              <a:rPr lang="en-US" sz="900" kern="0" dirty="0">
                <a:solidFill>
                  <a:srgbClr val="767676"/>
                </a:solidFill>
                <a:latin typeface="IBM Plex Sans" panose="020B0503050203000203" pitchFamily="34" charset="0"/>
                <a:cs typeface="Arial" panose="020B0604020202020204" pitchFamily="34" charset="0"/>
              </a:rPr>
            </a:br>
            <a:r>
              <a:rPr lang="en-US" sz="1100" kern="0" dirty="0">
                <a:solidFill>
                  <a:srgbClr val="161616"/>
                </a:solidFill>
                <a:latin typeface="IBM Plex Sans" panose="020B0503050203000203" pitchFamily="34" charset="0"/>
                <a:cs typeface="Arial" panose="020B0604020202020204" pitchFamily="34" charset="0"/>
              </a:rPr>
              <a:t>Multiple CTAs (3–5) are presented, each driving directly to a retailer cart. Requires dedicating a significant portion of the ad composition to the Click2Cart user interface.</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cs typeface="Arial" panose="020B0604020202020204" pitchFamily="34" charset="0"/>
              </a:rPr>
              <a:t>C) Multi-Retailer Menu</a:t>
            </a:r>
            <a:r>
              <a:rPr lang="en-US" sz="1200" kern="0" dirty="0">
                <a:solidFill>
                  <a:srgbClr val="767676"/>
                </a:solidFill>
                <a:latin typeface="IBM Plex Sans" panose="020B0503050203000203" pitchFamily="34" charset="0"/>
                <a:cs typeface="Arial" panose="020B0604020202020204" pitchFamily="34" charset="0"/>
              </a:rPr>
              <a:t>  </a:t>
            </a:r>
            <a:r>
              <a:rPr lang="en-US" sz="900" kern="0" dirty="0">
                <a:solidFill>
                  <a:srgbClr val="767676"/>
                </a:solidFill>
                <a:latin typeface="IBM Plex Sans" panose="020B0503050203000203" pitchFamily="34" charset="0"/>
                <a:cs typeface="Arial" panose="020B0604020202020204" pitchFamily="34" charset="0"/>
              </a:rPr>
              <a:t>2-click, 2–20% carting success rate</a:t>
            </a:r>
            <a:br>
              <a:rPr lang="en-US" sz="900" kern="0" dirty="0">
                <a:solidFill>
                  <a:srgbClr val="767676"/>
                </a:solidFill>
                <a:latin typeface="IBM Plex Sans" panose="020B0503050203000203" pitchFamily="34" charset="0"/>
                <a:cs typeface="Arial" panose="020B0604020202020204" pitchFamily="34" charset="0"/>
              </a:rPr>
            </a:br>
            <a:r>
              <a:rPr lang="en-US" sz="1100" kern="0" dirty="0">
                <a:solidFill>
                  <a:srgbClr val="161616"/>
                </a:solidFill>
                <a:latin typeface="IBM Plex Sans" panose="020B0503050203000203" pitchFamily="34" charset="0"/>
                <a:cs typeface="Arial" panose="020B0604020202020204" pitchFamily="34" charset="0"/>
              </a:rPr>
              <a:t>Multiple retailer options (3–5) are revealed via a menu CTA. This interaction model requires less space in the initial ad composition but typically results in a lower carting rate than a 1-click direct model.</a:t>
            </a:r>
          </a:p>
          <a:p>
            <a:pPr>
              <a:spcBef>
                <a:spcPts val="0"/>
              </a:spcBef>
              <a:spcAft>
                <a:spcPts val="900"/>
              </a:spcAft>
              <a:buClr>
                <a:schemeClr val="accent2"/>
              </a:buClr>
              <a:buSzPct val="25000"/>
            </a:pPr>
            <a:r>
              <a:rPr lang="en-US" sz="1200" b="1" kern="0" dirty="0">
                <a:solidFill>
                  <a:srgbClr val="161616"/>
                </a:solidFill>
                <a:latin typeface="IBM Plex Sans" panose="020B0503050203000203" pitchFamily="34" charset="0"/>
                <a:cs typeface="Arial" panose="020B0604020202020204" pitchFamily="34" charset="0"/>
              </a:rPr>
              <a:t>D) Multi-Retailer Window</a:t>
            </a:r>
            <a:r>
              <a:rPr lang="en-US" sz="1200" kern="0" dirty="0">
                <a:solidFill>
                  <a:srgbClr val="161616"/>
                </a:solidFill>
                <a:latin typeface="IBM Plex Sans" panose="020B0503050203000203" pitchFamily="34" charset="0"/>
                <a:cs typeface="Arial" panose="020B0604020202020204" pitchFamily="34" charset="0"/>
              </a:rPr>
              <a:t>  </a:t>
            </a:r>
            <a:r>
              <a:rPr lang="en-US" sz="900" kern="0" dirty="0">
                <a:solidFill>
                  <a:srgbClr val="767676"/>
                </a:solidFill>
                <a:latin typeface="IBM Plex Sans" panose="020B0503050203000203" pitchFamily="34" charset="0"/>
                <a:cs typeface="Arial" panose="020B0604020202020204" pitchFamily="34" charset="0"/>
              </a:rPr>
              <a:t>2-click, 2–20% carting success rate</a:t>
            </a:r>
            <a:br>
              <a:rPr lang="en-US" sz="900" kern="0" dirty="0">
                <a:solidFill>
                  <a:srgbClr val="767676"/>
                </a:solidFill>
                <a:latin typeface="IBM Plex Sans" panose="020B0503050203000203" pitchFamily="34" charset="0"/>
                <a:cs typeface="Arial" panose="020B0604020202020204" pitchFamily="34" charset="0"/>
              </a:rPr>
            </a:br>
            <a:r>
              <a:rPr lang="en-US" sz="1100" kern="0" dirty="0">
                <a:solidFill>
                  <a:srgbClr val="161616"/>
                </a:solidFill>
                <a:latin typeface="IBM Plex Sans" panose="020B0503050203000203" pitchFamily="34" charset="0"/>
                <a:cs typeface="Arial" panose="020B0604020202020204" pitchFamily="34" charset="0"/>
              </a:rPr>
              <a:t>Multiple retailer and/or product options are presented in an overlay screen (app) or new browser tab (web). This interaction model requires less space in the initial ad composition but typically results in a lower carting rate than a 1-click direct model.</a:t>
            </a:r>
          </a:p>
          <a:p>
            <a:pPr>
              <a:spcBef>
                <a:spcPts val="0"/>
              </a:spcBef>
              <a:spcAft>
                <a:spcPts val="900"/>
              </a:spcAft>
              <a:buClr>
                <a:schemeClr val="accent2"/>
              </a:buClr>
              <a:buSzPct val="25000"/>
            </a:pPr>
            <a:r>
              <a:rPr lang="en-US" sz="900" kern="0" dirty="0">
                <a:solidFill>
                  <a:srgbClr val="767676"/>
                </a:solidFill>
                <a:latin typeface="IBM Plex Sans" panose="020B0503050203000203" pitchFamily="34" charset="0"/>
                <a:cs typeface="Arial" panose="020B0604020202020204" pitchFamily="34" charset="0"/>
              </a:rPr>
              <a:t>Retailer and product information will be required prior to the production phase of the unit.</a:t>
            </a:r>
          </a:p>
        </p:txBody>
      </p:sp>
      <p:pic>
        <p:nvPicPr>
          <p:cNvPr id="16" name="Picture 15">
            <a:extLst>
              <a:ext uri="{FF2B5EF4-FFF2-40B4-BE49-F238E27FC236}">
                <a16:creationId xmlns:a16="http://schemas.microsoft.com/office/drawing/2014/main" id="{FC70F3A5-A2FF-BE49-9062-1B512B6D6DC7}"/>
              </a:ext>
            </a:extLst>
          </p:cNvPr>
          <p:cNvPicPr>
            <a:picLocks noChangeAspect="1"/>
          </p:cNvPicPr>
          <p:nvPr/>
        </p:nvPicPr>
        <p:blipFill>
          <a:blip r:embed="rId3"/>
          <a:srcRect/>
          <a:stretch/>
        </p:blipFill>
        <p:spPr>
          <a:xfrm>
            <a:off x="6096000" y="0"/>
            <a:ext cx="6088876" cy="6857997"/>
          </a:xfrm>
          <a:prstGeom prst="rect">
            <a:avLst/>
          </a:prstGeom>
        </p:spPr>
      </p:pic>
      <p:sp>
        <p:nvSpPr>
          <p:cNvPr id="9" name="Text Placeholder 4">
            <a:extLst>
              <a:ext uri="{FF2B5EF4-FFF2-40B4-BE49-F238E27FC236}">
                <a16:creationId xmlns:a16="http://schemas.microsoft.com/office/drawing/2014/main" id="{65E8B4E6-74F8-C54B-9110-BB4F923154CC}"/>
              </a:ext>
            </a:extLst>
          </p:cNvPr>
          <p:cNvSpPr txBox="1">
            <a:spLocks/>
          </p:cNvSpPr>
          <p:nvPr/>
        </p:nvSpPr>
        <p:spPr>
          <a:xfrm>
            <a:off x="6234265" y="123402"/>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buClr>
                <a:schemeClr val="accent2"/>
              </a:buClr>
              <a:buSzPct val="25000"/>
            </a:pPr>
            <a:r>
              <a:rPr lang="en-US" sz="900" b="1" kern="0" dirty="0">
                <a:latin typeface="IBM Plex Sans" panose="020B0503050203000203" pitchFamily="34" charset="0"/>
                <a:cs typeface="Arial" panose="020B0604020202020204" pitchFamily="34" charset="0"/>
              </a:rPr>
              <a:t>A) Single-Retailer Direct</a:t>
            </a:r>
            <a:r>
              <a:rPr lang="en-US" sz="900" kern="0" dirty="0">
                <a:latin typeface="IBM Plex Sans" panose="020B0503050203000203" pitchFamily="34" charset="0"/>
                <a:cs typeface="Arial" panose="020B0604020202020204" pitchFamily="34" charset="0"/>
              </a:rPr>
              <a:t>  </a:t>
            </a:r>
          </a:p>
          <a:p>
            <a:pPr>
              <a:spcBef>
                <a:spcPts val="0"/>
              </a:spcBef>
              <a:spcAft>
                <a:spcPts val="0"/>
              </a:spcAft>
              <a:buClr>
                <a:schemeClr val="accent2"/>
              </a:buClr>
              <a:buSzPct val="25000"/>
            </a:pPr>
            <a:r>
              <a:rPr lang="en-US" sz="800" kern="0" dirty="0">
                <a:solidFill>
                  <a:srgbClr val="321260"/>
                </a:solidFill>
                <a:latin typeface="IBM Plex Sans" panose="020B0503050203000203" pitchFamily="34" charset="0"/>
                <a:cs typeface="Arial" panose="020B0604020202020204" pitchFamily="34" charset="0"/>
              </a:rPr>
              <a:t>1-click, ~90% CSR</a:t>
            </a:r>
          </a:p>
        </p:txBody>
      </p:sp>
      <p:sp>
        <p:nvSpPr>
          <p:cNvPr id="10" name="Text Placeholder 4">
            <a:extLst>
              <a:ext uri="{FF2B5EF4-FFF2-40B4-BE49-F238E27FC236}">
                <a16:creationId xmlns:a16="http://schemas.microsoft.com/office/drawing/2014/main" id="{10762A24-CB66-A54B-A76A-F4843CC8D8EE}"/>
              </a:ext>
            </a:extLst>
          </p:cNvPr>
          <p:cNvSpPr txBox="1">
            <a:spLocks/>
          </p:cNvSpPr>
          <p:nvPr/>
        </p:nvSpPr>
        <p:spPr>
          <a:xfrm>
            <a:off x="10152296" y="123402"/>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lgn="r">
              <a:spcBef>
                <a:spcPts val="0"/>
              </a:spcBef>
              <a:spcAft>
                <a:spcPts val="0"/>
              </a:spcAft>
              <a:buClr>
                <a:schemeClr val="accent2"/>
              </a:buClr>
              <a:buSzPct val="25000"/>
            </a:pPr>
            <a:r>
              <a:rPr lang="en-US" sz="900" b="1" kern="0" dirty="0">
                <a:latin typeface="IBM Plex Sans" panose="020B0503050203000203" pitchFamily="34" charset="0"/>
                <a:cs typeface="Arial" panose="020B0604020202020204" pitchFamily="34" charset="0"/>
              </a:rPr>
              <a:t>B) Multi-Retailer Direct</a:t>
            </a:r>
            <a:r>
              <a:rPr lang="en-US" sz="900" kern="0" dirty="0">
                <a:latin typeface="IBM Plex Sans" panose="020B0503050203000203" pitchFamily="34" charset="0"/>
                <a:cs typeface="Arial" panose="020B0604020202020204" pitchFamily="34" charset="0"/>
              </a:rPr>
              <a:t>  </a:t>
            </a:r>
          </a:p>
          <a:p>
            <a:pPr algn="r">
              <a:spcBef>
                <a:spcPts val="0"/>
              </a:spcBef>
              <a:spcAft>
                <a:spcPts val="0"/>
              </a:spcAft>
              <a:buClr>
                <a:schemeClr val="accent2"/>
              </a:buClr>
              <a:buSzPct val="25000"/>
            </a:pPr>
            <a:r>
              <a:rPr lang="en-US" sz="800" kern="0" dirty="0">
                <a:solidFill>
                  <a:srgbClr val="321260"/>
                </a:solidFill>
                <a:latin typeface="IBM Plex Sans" panose="020B0503050203000203" pitchFamily="34" charset="0"/>
                <a:cs typeface="Arial" panose="020B0604020202020204" pitchFamily="34" charset="0"/>
              </a:rPr>
              <a:t>1-click, ~90% CSR</a:t>
            </a:r>
          </a:p>
        </p:txBody>
      </p:sp>
      <p:sp>
        <p:nvSpPr>
          <p:cNvPr id="11" name="Text Placeholder 4">
            <a:extLst>
              <a:ext uri="{FF2B5EF4-FFF2-40B4-BE49-F238E27FC236}">
                <a16:creationId xmlns:a16="http://schemas.microsoft.com/office/drawing/2014/main" id="{C3C76425-FA31-2340-9797-59A7C87EF354}"/>
              </a:ext>
            </a:extLst>
          </p:cNvPr>
          <p:cNvSpPr txBox="1">
            <a:spLocks/>
          </p:cNvSpPr>
          <p:nvPr/>
        </p:nvSpPr>
        <p:spPr>
          <a:xfrm>
            <a:off x="6234265" y="3584233"/>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buClr>
                <a:schemeClr val="accent2"/>
              </a:buClr>
              <a:buSzPct val="25000"/>
            </a:pPr>
            <a:r>
              <a:rPr lang="en-US" sz="900" b="1" kern="0" dirty="0">
                <a:latin typeface="IBM Plex Sans" panose="020B0503050203000203" pitchFamily="34" charset="0"/>
                <a:cs typeface="Arial" panose="020B0604020202020204" pitchFamily="34" charset="0"/>
              </a:rPr>
              <a:t>C) Multi-Retailer Menu</a:t>
            </a:r>
            <a:r>
              <a:rPr lang="en-US" sz="900" kern="0" dirty="0">
                <a:latin typeface="IBM Plex Sans" panose="020B0503050203000203" pitchFamily="34" charset="0"/>
                <a:cs typeface="Arial" panose="020B0604020202020204" pitchFamily="34" charset="0"/>
              </a:rPr>
              <a:t> </a:t>
            </a:r>
          </a:p>
          <a:p>
            <a:pPr>
              <a:spcBef>
                <a:spcPts val="0"/>
              </a:spcBef>
              <a:spcAft>
                <a:spcPts val="0"/>
              </a:spcAft>
              <a:buClr>
                <a:schemeClr val="accent2"/>
              </a:buClr>
              <a:buSzPct val="25000"/>
            </a:pPr>
            <a:r>
              <a:rPr lang="en-US" sz="800" kern="0" dirty="0">
                <a:solidFill>
                  <a:srgbClr val="321260"/>
                </a:solidFill>
                <a:latin typeface="IBM Plex Sans" panose="020B0503050203000203" pitchFamily="34" charset="0"/>
                <a:cs typeface="Arial" panose="020B0604020202020204" pitchFamily="34" charset="0"/>
              </a:rPr>
              <a:t>2-click, 2–20% CSR</a:t>
            </a:r>
          </a:p>
        </p:txBody>
      </p:sp>
      <p:sp>
        <p:nvSpPr>
          <p:cNvPr id="12" name="Text Placeholder 4">
            <a:extLst>
              <a:ext uri="{FF2B5EF4-FFF2-40B4-BE49-F238E27FC236}">
                <a16:creationId xmlns:a16="http://schemas.microsoft.com/office/drawing/2014/main" id="{BD081325-4443-A748-B09B-D8D6D08E3A26}"/>
              </a:ext>
            </a:extLst>
          </p:cNvPr>
          <p:cNvSpPr txBox="1">
            <a:spLocks/>
          </p:cNvSpPr>
          <p:nvPr/>
        </p:nvSpPr>
        <p:spPr>
          <a:xfrm>
            <a:off x="10152296" y="3584233"/>
            <a:ext cx="1908526" cy="377803"/>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lgn="r">
              <a:spcBef>
                <a:spcPts val="0"/>
              </a:spcBef>
              <a:spcAft>
                <a:spcPts val="0"/>
              </a:spcAft>
              <a:buClr>
                <a:schemeClr val="accent2"/>
              </a:buClr>
              <a:buSzPct val="25000"/>
            </a:pPr>
            <a:r>
              <a:rPr lang="en-US" sz="900" b="1" kern="0" dirty="0">
                <a:latin typeface="IBM Plex Sans" panose="020B0503050203000203" pitchFamily="34" charset="0"/>
                <a:cs typeface="Arial" panose="020B0604020202020204" pitchFamily="34" charset="0"/>
              </a:rPr>
              <a:t>D) Multi-Retailer Window</a:t>
            </a:r>
            <a:r>
              <a:rPr lang="en-US" sz="900" kern="0" dirty="0">
                <a:latin typeface="IBM Plex Sans" panose="020B0503050203000203" pitchFamily="34" charset="0"/>
                <a:cs typeface="Arial" panose="020B0604020202020204" pitchFamily="34" charset="0"/>
              </a:rPr>
              <a:t>  </a:t>
            </a:r>
          </a:p>
          <a:p>
            <a:pPr algn="r">
              <a:spcBef>
                <a:spcPts val="0"/>
              </a:spcBef>
              <a:spcAft>
                <a:spcPts val="0"/>
              </a:spcAft>
              <a:buClr>
                <a:schemeClr val="accent2"/>
              </a:buClr>
              <a:buSzPct val="25000"/>
            </a:pPr>
            <a:r>
              <a:rPr lang="en-US" sz="800" kern="0" dirty="0">
                <a:solidFill>
                  <a:srgbClr val="321260"/>
                </a:solidFill>
                <a:latin typeface="IBM Plex Sans" panose="020B0503050203000203" pitchFamily="34" charset="0"/>
                <a:cs typeface="Arial" panose="020B0604020202020204" pitchFamily="34" charset="0"/>
              </a:rPr>
              <a:t>2-click, 2–20% CSR</a:t>
            </a:r>
          </a:p>
        </p:txBody>
      </p:sp>
      <p:sp>
        <p:nvSpPr>
          <p:cNvPr id="5" name="Rectangle 4">
            <a:extLst>
              <a:ext uri="{FF2B5EF4-FFF2-40B4-BE49-F238E27FC236}">
                <a16:creationId xmlns:a16="http://schemas.microsoft.com/office/drawing/2014/main" id="{57FF6002-9322-C94D-996A-164DA147A05F}"/>
              </a:ext>
            </a:extLst>
          </p:cNvPr>
          <p:cNvSpPr/>
          <p:nvPr/>
        </p:nvSpPr>
        <p:spPr>
          <a:xfrm>
            <a:off x="162910" y="5602014"/>
            <a:ext cx="5002924" cy="410244"/>
          </a:xfrm>
          <a:prstGeom prst="rect">
            <a:avLst/>
          </a:prstGeom>
        </p:spPr>
        <p:txBody>
          <a:bodyPr wrap="square" lIns="0" tIns="0" rIns="0" bIns="0" rtlCol="0" anchor="ctr">
            <a:noAutofit/>
          </a:bodyPr>
          <a:lstStyle/>
          <a:p>
            <a:pPr algn="ctr"/>
            <a:endParaRPr lang="en-US" sz="1200" dirty="0" err="1">
              <a:solidFill>
                <a:srgbClr val="FFFFFF"/>
              </a:solidFill>
              <a:latin typeface="IBM Plex Sans" panose="020B0503050203000203" pitchFamily="34" charset="0"/>
              <a:cs typeface="Arial"/>
            </a:endParaRPr>
          </a:p>
        </p:txBody>
      </p:sp>
      <p:grpSp>
        <p:nvGrpSpPr>
          <p:cNvPr id="7" name="Group 6">
            <a:extLst>
              <a:ext uri="{FF2B5EF4-FFF2-40B4-BE49-F238E27FC236}">
                <a16:creationId xmlns:a16="http://schemas.microsoft.com/office/drawing/2014/main" id="{CC393C43-2D5B-3146-81EC-477C99DD8586}"/>
              </a:ext>
            </a:extLst>
          </p:cNvPr>
          <p:cNvGrpSpPr/>
          <p:nvPr/>
        </p:nvGrpSpPr>
        <p:grpSpPr>
          <a:xfrm>
            <a:off x="299541" y="5596758"/>
            <a:ext cx="5522975" cy="682929"/>
            <a:chOff x="199696" y="5559973"/>
            <a:chExt cx="5522975" cy="682929"/>
          </a:xfrm>
        </p:grpSpPr>
        <p:sp>
          <p:nvSpPr>
            <p:cNvPr id="6" name="Rectangle 5">
              <a:extLst>
                <a:ext uri="{FF2B5EF4-FFF2-40B4-BE49-F238E27FC236}">
                  <a16:creationId xmlns:a16="http://schemas.microsoft.com/office/drawing/2014/main" id="{B1221B5B-7A64-4E4D-A497-E721206D076B}"/>
                </a:ext>
              </a:extLst>
            </p:cNvPr>
            <p:cNvSpPr/>
            <p:nvPr/>
          </p:nvSpPr>
          <p:spPr>
            <a:xfrm>
              <a:off x="199696" y="5559973"/>
              <a:ext cx="5522975" cy="682929"/>
            </a:xfrm>
            <a:prstGeom prst="rect">
              <a:avLst/>
            </a:prstGeom>
            <a:solidFill>
              <a:srgbClr val="F2F4F8"/>
            </a:solidFill>
            <a:ln w="6350">
              <a:noFill/>
            </a:ln>
          </p:spPr>
          <p:txBody>
            <a:bodyPr wrap="square" lIns="0" tIns="0" rIns="0" bIns="0" rtlCol="0" anchor="ctr">
              <a:noAutofit/>
            </a:bodyPr>
            <a:lstStyle/>
            <a:p>
              <a:pPr algn="ctr"/>
              <a:endParaRPr lang="en-US" sz="1200" dirty="0" err="1">
                <a:solidFill>
                  <a:srgbClr val="FFFFFF"/>
                </a:solidFill>
                <a:latin typeface="IBM Plex Sans" panose="020B0503050203000203" pitchFamily="34" charset="0"/>
                <a:cs typeface="Arial"/>
              </a:endParaRPr>
            </a:p>
          </p:txBody>
        </p:sp>
        <p:grpSp>
          <p:nvGrpSpPr>
            <p:cNvPr id="13" name="Group 12">
              <a:extLst>
                <a:ext uri="{FF2B5EF4-FFF2-40B4-BE49-F238E27FC236}">
                  <a16:creationId xmlns:a16="http://schemas.microsoft.com/office/drawing/2014/main" id="{26E0AC0F-1DC6-1A4F-B70C-7F5DA20BBCA1}"/>
                </a:ext>
              </a:extLst>
            </p:cNvPr>
            <p:cNvGrpSpPr/>
            <p:nvPr/>
          </p:nvGrpSpPr>
          <p:grpSpPr>
            <a:xfrm>
              <a:off x="371602" y="5664537"/>
              <a:ext cx="4946311" cy="508330"/>
              <a:chOff x="371602" y="5566649"/>
              <a:chExt cx="4946311" cy="508330"/>
            </a:xfrm>
          </p:grpSpPr>
          <p:sp>
            <p:nvSpPr>
              <p:cNvPr id="14" name="Text Placeholder 5">
                <a:extLst>
                  <a:ext uri="{FF2B5EF4-FFF2-40B4-BE49-F238E27FC236}">
                    <a16:creationId xmlns:a16="http://schemas.microsoft.com/office/drawing/2014/main" id="{75E60236-6581-C346-8598-73EA878FAFE4}"/>
                  </a:ext>
                </a:extLst>
              </p:cNvPr>
              <p:cNvSpPr txBox="1">
                <a:spLocks/>
              </p:cNvSpPr>
              <p:nvPr/>
            </p:nvSpPr>
            <p:spPr>
              <a:xfrm>
                <a:off x="1248577" y="5566649"/>
                <a:ext cx="1238594"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App</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320x50 </a:t>
                </a: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320x480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700" dirty="0">
                    <a:solidFill>
                      <a:srgbClr val="161616"/>
                    </a:solidFill>
                    <a:latin typeface="IBM Plex Sans" panose="020B0503050203000203" pitchFamily="34" charset="0"/>
                    <a:ea typeface="Helvetica" charset="0"/>
                    <a:cs typeface="Arial" panose="020B0604020202020204" pitchFamily="34" charset="0"/>
                  </a:rPr>
                  <a:t>(Interstitial)</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p:txBody>
          </p:sp>
          <p:sp>
            <p:nvSpPr>
              <p:cNvPr id="15" name="Text Placeholder 5">
                <a:extLst>
                  <a:ext uri="{FF2B5EF4-FFF2-40B4-BE49-F238E27FC236}">
                    <a16:creationId xmlns:a16="http://schemas.microsoft.com/office/drawing/2014/main" id="{E766B896-2CA0-E142-B5A6-1EE28FCD768A}"/>
                  </a:ext>
                </a:extLst>
              </p:cNvPr>
              <p:cNvSpPr txBox="1">
                <a:spLocks/>
              </p:cNvSpPr>
              <p:nvPr/>
            </p:nvSpPr>
            <p:spPr>
              <a:xfrm>
                <a:off x="371602" y="5566649"/>
                <a:ext cx="705069" cy="347721"/>
              </a:xfrm>
              <a:prstGeom prst="rect">
                <a:avLst/>
              </a:prstGeom>
            </p:spPr>
            <p:txBody>
              <a:bodyPr lIns="0" tIns="0" rIns="0" bIns="0" numCol="1"/>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800" dirty="0">
                    <a:solidFill>
                      <a:srgbClr val="161616"/>
                    </a:solidFill>
                    <a:latin typeface="IBM Plex Sans" panose="020B0503050203000203" pitchFamily="34" charset="0"/>
                    <a:ea typeface="Helvetica" charset="0"/>
                    <a:cs typeface="Arial" panose="020B0604020202020204" pitchFamily="34" charset="0"/>
                  </a:rPr>
                  <a:t>Available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800" dirty="0">
                    <a:solidFill>
                      <a:srgbClr val="161616"/>
                    </a:solidFill>
                    <a:latin typeface="IBM Plex Sans" panose="020B0503050203000203" pitchFamily="34" charset="0"/>
                    <a:ea typeface="Helvetica" charset="0"/>
                    <a:cs typeface="Arial" panose="020B0604020202020204" pitchFamily="34" charset="0"/>
                  </a:rPr>
                  <a:t>Placements</a:t>
                </a:r>
              </a:p>
            </p:txBody>
          </p:sp>
          <p:sp>
            <p:nvSpPr>
              <p:cNvPr id="18" name="Text Placeholder 5">
                <a:extLst>
                  <a:ext uri="{FF2B5EF4-FFF2-40B4-BE49-F238E27FC236}">
                    <a16:creationId xmlns:a16="http://schemas.microsoft.com/office/drawing/2014/main" id="{B39FF965-9CD3-DA43-98CC-99316B69CBAC}"/>
                  </a:ext>
                </a:extLst>
              </p:cNvPr>
              <p:cNvSpPr txBox="1">
                <a:spLocks/>
              </p:cNvSpPr>
              <p:nvPr/>
            </p:nvSpPr>
            <p:spPr>
              <a:xfrm>
                <a:off x="2707435" y="5566650"/>
                <a:ext cx="1238594" cy="245572"/>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Web</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 </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320x50</a:t>
                </a:r>
              </a:p>
            </p:txBody>
          </p:sp>
          <p:sp>
            <p:nvSpPr>
              <p:cNvPr id="21" name="Text Placeholder 5">
                <a:extLst>
                  <a:ext uri="{FF2B5EF4-FFF2-40B4-BE49-F238E27FC236}">
                    <a16:creationId xmlns:a16="http://schemas.microsoft.com/office/drawing/2014/main" id="{611B38AD-63C3-5446-B7E8-8C0981DE4C3B}"/>
                  </a:ext>
                </a:extLst>
              </p:cNvPr>
              <p:cNvSpPr txBox="1">
                <a:spLocks/>
              </p:cNvSpPr>
              <p:nvPr/>
            </p:nvSpPr>
            <p:spPr>
              <a:xfrm>
                <a:off x="4166646" y="5566649"/>
                <a:ext cx="1151267"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Large Web</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300x600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728x90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970x250</a:t>
                </a:r>
              </a:p>
            </p:txBody>
          </p:sp>
        </p:grpSp>
      </p:grpSp>
      <p:sp>
        <p:nvSpPr>
          <p:cNvPr id="8" name="Slide Number Placeholder 1">
            <a:extLst>
              <a:ext uri="{FF2B5EF4-FFF2-40B4-BE49-F238E27FC236}">
                <a16:creationId xmlns:a16="http://schemas.microsoft.com/office/drawing/2014/main" id="{6F9C18D8-04E2-C983-FA19-108617FC69BE}"/>
              </a:ext>
            </a:extLst>
          </p:cNvPr>
          <p:cNvSpPr>
            <a:spLocks noGrp="1"/>
          </p:cNvSpPr>
          <p:nvPr>
            <p:ph type="sldNum" sz="quarter" idx="11"/>
          </p:nvPr>
        </p:nvSpPr>
        <p:spPr>
          <a:xfrm>
            <a:off x="11551920" y="6383868"/>
            <a:ext cx="335189" cy="222249"/>
          </a:xfrm>
        </p:spPr>
        <p:txBody>
          <a:bodyPr/>
          <a:lstStyle/>
          <a:p>
            <a:fld id="{59395FB3-9C97-154F-86B2-7E381B951268}" type="slidenum">
              <a:rPr lang="en-US" smtClean="0"/>
              <a:pPr/>
              <a:t>15</a:t>
            </a:fld>
            <a:endParaRPr lang="en-US" dirty="0"/>
          </a:p>
        </p:txBody>
      </p:sp>
      <p:sp>
        <p:nvSpPr>
          <p:cNvPr id="3" name="Footer Placeholder 2">
            <a:extLst>
              <a:ext uri="{FF2B5EF4-FFF2-40B4-BE49-F238E27FC236}">
                <a16:creationId xmlns:a16="http://schemas.microsoft.com/office/drawing/2014/main" id="{1457F9AA-7D18-ED39-D721-23BBBB3706D2}"/>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578877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12C111-C606-CB59-B0E8-719A5F7E2079}"/>
              </a:ext>
            </a:extLst>
          </p:cNvPr>
          <p:cNvSpPr/>
          <p:nvPr/>
        </p:nvSpPr>
        <p:spPr bwMode="auto">
          <a:xfrm>
            <a:off x="6096000" y="0"/>
            <a:ext cx="6096000" cy="6858000"/>
          </a:xfrm>
          <a:prstGeom prst="rect">
            <a:avLst/>
          </a:prstGeom>
          <a:solidFill>
            <a:srgbClr val="F2F4F8"/>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2" name="Title 1"/>
          <p:cNvSpPr>
            <a:spLocks noGrp="1"/>
          </p:cNvSpPr>
          <p:nvPr>
            <p:ph type="title" idx="4294967295"/>
          </p:nvPr>
        </p:nvSpPr>
        <p:spPr>
          <a:xfrm>
            <a:off x="304888" y="409575"/>
            <a:ext cx="5522913" cy="423863"/>
          </a:xfrm>
        </p:spPr>
        <p:txBody>
          <a:bodyPr/>
          <a:lstStyle/>
          <a:p>
            <a:pPr>
              <a:spcBef>
                <a:spcPts val="0"/>
              </a:spcBef>
              <a:spcAft>
                <a:spcPts val="2400"/>
              </a:spcAft>
              <a:buClr>
                <a:schemeClr val="accent2"/>
              </a:buClr>
              <a:buSzPct val="25000"/>
            </a:pPr>
            <a:r>
              <a:rPr lang="en-US" dirty="0">
                <a:solidFill>
                  <a:srgbClr val="161616"/>
                </a:solidFill>
                <a:ea typeface="Helvetica" charset="0"/>
                <a:cs typeface="Arial" panose="020B0604020202020204" pitchFamily="34" charset="0"/>
                <a:sym typeface="Arial"/>
              </a:rPr>
              <a:t>Production Assets</a:t>
            </a:r>
            <a:endParaRPr lang="en-US" dirty="0">
              <a:solidFill>
                <a:srgbClr val="161616"/>
              </a:solidFill>
              <a:ea typeface="Helvetica" charset="0"/>
              <a:cs typeface="Arial" panose="020B0604020202020204" pitchFamily="34" charset="0"/>
            </a:endParaRPr>
          </a:p>
        </p:txBody>
      </p:sp>
      <p:sp>
        <p:nvSpPr>
          <p:cNvPr id="3" name="Slide Number Placeholder 2">
            <a:extLst>
              <a:ext uri="{FF2B5EF4-FFF2-40B4-BE49-F238E27FC236}">
                <a16:creationId xmlns:a16="http://schemas.microsoft.com/office/drawing/2014/main" id="{90DF07DE-FFAA-9B42-9FA3-D7E30267AA5E}"/>
              </a:ext>
            </a:extLst>
          </p:cNvPr>
          <p:cNvSpPr>
            <a:spLocks noGrp="1"/>
          </p:cNvSpPr>
          <p:nvPr>
            <p:ph type="sldNum" sz="quarter" idx="11"/>
          </p:nvPr>
        </p:nvSpPr>
        <p:spPr/>
        <p:txBody>
          <a:bodyPr/>
          <a:lstStyle/>
          <a:p>
            <a:fld id="{59395FB3-9C97-154F-86B2-7E381B951268}" type="slidenum">
              <a:rPr lang="en-US" smtClean="0">
                <a:solidFill>
                  <a:srgbClr val="161616"/>
                </a:solidFill>
              </a:rPr>
              <a:pPr/>
              <a:t>16</a:t>
            </a:fld>
            <a:endParaRPr lang="en-US" dirty="0">
              <a:solidFill>
                <a:srgbClr val="161616"/>
              </a:solidFill>
            </a:endParaRPr>
          </a:p>
        </p:txBody>
      </p:sp>
      <p:sp>
        <p:nvSpPr>
          <p:cNvPr id="10" name="Text Placeholder 4">
            <a:extLst>
              <a:ext uri="{FF2B5EF4-FFF2-40B4-BE49-F238E27FC236}">
                <a16:creationId xmlns:a16="http://schemas.microsoft.com/office/drawing/2014/main" id="{CE264186-1EF6-764D-9F0F-4C5F30119F21}"/>
              </a:ext>
            </a:extLst>
          </p:cNvPr>
          <p:cNvSpPr txBox="1">
            <a:spLocks/>
          </p:cNvSpPr>
          <p:nvPr/>
        </p:nvSpPr>
        <p:spPr>
          <a:xfrm>
            <a:off x="310099" y="1123950"/>
            <a:ext cx="5522913" cy="4864100"/>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rPr>
              <a:t>Clients or agencies can simply provide their key campaign art and messaging — The Weather Company’s Creative Lab will then build out the creatives per our product specifications.</a:t>
            </a:r>
          </a:p>
          <a:p>
            <a:pPr>
              <a:spcBef>
                <a:spcPts val="0"/>
              </a:spcBef>
              <a:spcAft>
                <a:spcPts val="1200"/>
              </a:spcAft>
            </a:pPr>
            <a:r>
              <a:rPr lang="en-US" sz="1400" dirty="0">
                <a:solidFill>
                  <a:srgbClr val="161616"/>
                </a:solidFill>
                <a:latin typeface="IBM Plex Sans" panose="020B0503050203000203" pitchFamily="34" charset="0"/>
              </a:rPr>
              <a:t>The overall creative vision for how the brand or product is presented in this space is the most critical thing for our team to understand before we get started on designs — we will do our best to make sure these goals are met while aligning to the requirements of the ad unit.</a:t>
            </a:r>
          </a:p>
          <a:p>
            <a:pPr defTabSz="1219170">
              <a:spcBef>
                <a:spcPts val="0"/>
              </a:spcBef>
            </a:pPr>
            <a:r>
              <a:rPr lang="en-US" sz="1400" dirty="0">
                <a:solidFill>
                  <a:srgbClr val="161616"/>
                </a:solidFill>
                <a:latin typeface="IBM Plex Sans" panose="020B0503050203000203" pitchFamily="34" charset="0"/>
                <a:ea typeface="Helvetica" charset="0"/>
                <a:cs typeface="Arial" panose="020B0604020202020204" pitchFamily="34" charset="0"/>
              </a:rPr>
              <a:t>These units may also be designed the advertiser.* </a:t>
            </a:r>
            <a:r>
              <a:rPr lang="en-US" sz="1400" dirty="0">
                <a:solidFill>
                  <a:srgbClr val="161616"/>
                </a:solidFill>
                <a:latin typeface="IBM Plex Sans" panose="020B0503050203000203" pitchFamily="34" charset="0"/>
                <a:cs typeface="Arial" panose="020B0604020202020204" pitchFamily="34" charset="0"/>
              </a:rPr>
              <a:t>Development is handled by Creative Lab. Serving is executed by The Weather Company via direct or managed service with AppNexus.</a:t>
            </a:r>
          </a:p>
          <a:p>
            <a:pPr defTabSz="1219170"/>
            <a:r>
              <a:rPr lang="en-US" sz="900" dirty="0">
                <a:solidFill>
                  <a:srgbClr val="767676"/>
                </a:solidFill>
                <a:latin typeface="IBM Plex Sans" panose="020B0503050203000203" pitchFamily="34" charset="0"/>
                <a:ea typeface="Helvetica" charset="0"/>
                <a:cs typeface="Arial" panose="020B0604020202020204" pitchFamily="34" charset="0"/>
              </a:rPr>
              <a:t>* Interactive functionalities require Creative Lab support. Designs subject to The Weather Company approval. App and web design subject to change.</a:t>
            </a:r>
          </a:p>
          <a:p>
            <a:pPr defTabSz="1219170"/>
            <a:r>
              <a:rPr lang="en-US" sz="900" dirty="0">
                <a:solidFill>
                  <a:srgbClr val="767676"/>
                </a:solidFill>
                <a:latin typeface="IBM Plex Sans" panose="020B0503050203000203" pitchFamily="34" charset="0"/>
                <a:cs typeface="Arial" panose="020B0604020202020204" pitchFamily="34" charset="0"/>
              </a:rPr>
              <a:t>Creative must follow IAB guidelines and MRAID 2.0 specs. </a:t>
            </a:r>
          </a:p>
          <a:p>
            <a:pPr defTabSz="1219170"/>
            <a:r>
              <a:rPr lang="en-US" sz="900" dirty="0">
                <a:solidFill>
                  <a:srgbClr val="767676"/>
                </a:solidFill>
                <a:latin typeface="IBM Plex Sans" panose="020B0503050203000203" pitchFamily="34" charset="0"/>
              </a:rPr>
              <a:t>Upon completion of a campaign, The Weather Company does not share the final creative design or final coded source files to be used for any other advertising purposes beyond our platform.</a:t>
            </a:r>
          </a:p>
          <a:p>
            <a:pPr defTabSz="1219170"/>
            <a:endParaRPr lang="en-US" sz="900" dirty="0">
              <a:solidFill>
                <a:schemeClr val="bg2">
                  <a:lumMod val="65000"/>
                </a:schemeClr>
              </a:solidFill>
              <a:latin typeface="IBM Plex Sans" panose="020B0503050203000203" pitchFamily="34" charset="0"/>
              <a:cs typeface="Arial" panose="020B0604020202020204" pitchFamily="34" charset="0"/>
            </a:endParaRPr>
          </a:p>
        </p:txBody>
      </p:sp>
      <p:sp>
        <p:nvSpPr>
          <p:cNvPr id="11" name="Text Placeholder 4">
            <a:extLst>
              <a:ext uri="{FF2B5EF4-FFF2-40B4-BE49-F238E27FC236}">
                <a16:creationId xmlns:a16="http://schemas.microsoft.com/office/drawing/2014/main" id="{9B8BC3B8-05C2-1244-9197-F111C4FFAB86}"/>
              </a:ext>
            </a:extLst>
          </p:cNvPr>
          <p:cNvSpPr txBox="1">
            <a:spLocks/>
          </p:cNvSpPr>
          <p:nvPr/>
        </p:nvSpPr>
        <p:spPr>
          <a:xfrm>
            <a:off x="6431280" y="1123655"/>
            <a:ext cx="5338354" cy="1911537"/>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1400" dirty="0">
                <a:solidFill>
                  <a:srgbClr val="161616"/>
                </a:solidFill>
                <a:latin typeface="IBM Plex Sans" panose="020B0503050203000203" pitchFamily="34" charset="0"/>
              </a:rPr>
              <a:t>Standard Assets</a:t>
            </a:r>
          </a:p>
          <a:p>
            <a:pPr marL="228600" indent="-228600">
              <a:spcBef>
                <a:spcPts val="0"/>
              </a:spcBef>
              <a:spcAft>
                <a:spcPts val="1200"/>
              </a:spcAft>
              <a:buFont typeface="Arial" panose="020B0604020202020204" pitchFamily="34" charset="0"/>
              <a:buChar char="•"/>
            </a:pPr>
            <a:r>
              <a:rPr lang="en-US" sz="1200" dirty="0">
                <a:solidFill>
                  <a:srgbClr val="161616"/>
                </a:solidFill>
                <a:latin typeface="IBM Plex Sans" panose="020B0503050203000203" pitchFamily="34" charset="0"/>
              </a:rPr>
              <a:t>Hi-resolution brand imagery: flat files or PSD(s)</a:t>
            </a:r>
          </a:p>
          <a:p>
            <a:pPr marL="228600" indent="-228600">
              <a:spcBef>
                <a:spcPts val="0"/>
              </a:spcBef>
              <a:spcAft>
                <a:spcPts val="1200"/>
              </a:spcAft>
              <a:buFont typeface="Arial" panose="020B0604020202020204" pitchFamily="34" charset="0"/>
              <a:buChar char="•"/>
            </a:pPr>
            <a:r>
              <a:rPr lang="en-US" sz="1200" dirty="0">
                <a:solidFill>
                  <a:srgbClr val="161616"/>
                </a:solidFill>
                <a:latin typeface="IBM Plex Sans" panose="020B0503050203000203" pitchFamily="34" charset="0"/>
              </a:rPr>
              <a:t>Brand messaging </a:t>
            </a:r>
          </a:p>
          <a:p>
            <a:pPr marL="228600" indent="-228600">
              <a:spcBef>
                <a:spcPts val="0"/>
              </a:spcBef>
              <a:spcAft>
                <a:spcPts val="1200"/>
              </a:spcAft>
              <a:buFont typeface="Arial" panose="020B0604020202020204" pitchFamily="34" charset="0"/>
              <a:buChar char="•"/>
            </a:pPr>
            <a:r>
              <a:rPr lang="en-US" sz="1200" dirty="0">
                <a:solidFill>
                  <a:srgbClr val="161616"/>
                </a:solidFill>
                <a:latin typeface="IBM Plex Sans" panose="020B0503050203000203" pitchFamily="34" charset="0"/>
              </a:rPr>
              <a:t>Any required copy such as legal disclaimers, trademarks, or copyrights</a:t>
            </a:r>
          </a:p>
          <a:p>
            <a:pPr marL="228600" indent="-228600">
              <a:spcBef>
                <a:spcPts val="0"/>
              </a:spcBef>
              <a:spcAft>
                <a:spcPts val="1200"/>
              </a:spcAft>
              <a:buFont typeface="Arial" panose="020B0604020202020204" pitchFamily="34" charset="0"/>
              <a:buChar char="•"/>
            </a:pPr>
            <a:r>
              <a:rPr lang="en-US" sz="1200" dirty="0">
                <a:solidFill>
                  <a:srgbClr val="161616"/>
                </a:solidFill>
                <a:latin typeface="IBM Plex Sans" panose="020B0503050203000203" pitchFamily="34" charset="0"/>
              </a:rPr>
              <a:t>Fonts (zip file / licensing info)</a:t>
            </a:r>
          </a:p>
          <a:p>
            <a:pPr marL="228600" indent="-228600">
              <a:spcBef>
                <a:spcPts val="0"/>
              </a:spcBef>
              <a:spcAft>
                <a:spcPts val="1200"/>
              </a:spcAft>
              <a:buFont typeface="Arial" panose="020B0604020202020204" pitchFamily="34" charset="0"/>
              <a:buChar char="•"/>
            </a:pPr>
            <a:r>
              <a:rPr lang="en-US" sz="1200" dirty="0">
                <a:solidFill>
                  <a:srgbClr val="161616"/>
                </a:solidFill>
                <a:latin typeface="IBM Plex Sans" panose="020B0503050203000203" pitchFamily="34" charset="0"/>
              </a:rPr>
              <a:t>Logos (PNG, EPS, SVG)</a:t>
            </a:r>
          </a:p>
        </p:txBody>
      </p:sp>
      <p:sp>
        <p:nvSpPr>
          <p:cNvPr id="12" name="TextBox 11">
            <a:extLst>
              <a:ext uri="{FF2B5EF4-FFF2-40B4-BE49-F238E27FC236}">
                <a16:creationId xmlns:a16="http://schemas.microsoft.com/office/drawing/2014/main" id="{6BCF3BFA-FA3A-184B-960E-A7D520E241B5}"/>
              </a:ext>
            </a:extLst>
          </p:cNvPr>
          <p:cNvSpPr txBox="1"/>
          <p:nvPr/>
        </p:nvSpPr>
        <p:spPr>
          <a:xfrm>
            <a:off x="6431280" y="3348600"/>
            <a:ext cx="5455832" cy="1377822"/>
          </a:xfrm>
          <a:prstGeom prst="rect">
            <a:avLst/>
          </a:prstGeom>
          <a:noFill/>
        </p:spPr>
        <p:txBody>
          <a:bodyPr wrap="square" lIns="0" tIns="0" rIns="0" bIns="0" numCol="2" spcCol="0" rtlCol="0" anchor="t">
            <a:noAutofit/>
          </a:bodyPr>
          <a:lstStyle/>
          <a:p>
            <a:pPr>
              <a:spcBef>
                <a:spcPts val="0"/>
              </a:spcBef>
              <a:spcAft>
                <a:spcPts val="600"/>
              </a:spcAft>
              <a:buNone/>
            </a:pPr>
            <a:r>
              <a:rPr lang="en-US" sz="1400" dirty="0">
                <a:solidFill>
                  <a:srgbClr val="161616"/>
                </a:solidFill>
                <a:latin typeface="IBM Plex Sans" panose="020B0503050203000203" pitchFamily="34" charset="0"/>
                <a:ea typeface="Helvetica" charset="0"/>
                <a:cs typeface="Arial"/>
              </a:rPr>
              <a:t>In-Unit Video Player</a:t>
            </a:r>
          </a:p>
          <a:p>
            <a:pPr marL="0" lvl="1" indent="-228600">
              <a:spcAft>
                <a:spcPts val="600"/>
              </a:spcAft>
              <a:buFont typeface="Arial" panose="020B0604020202020204" pitchFamily="34" charset="0"/>
              <a:buChar char="•"/>
            </a:pPr>
            <a:r>
              <a:rPr lang="en-US" sz="1200" dirty="0">
                <a:solidFill>
                  <a:srgbClr val="161616"/>
                </a:solidFill>
                <a:latin typeface="IBM Plex Sans" panose="020B0503050203000203" pitchFamily="34" charset="0"/>
                <a:ea typeface="Helvetica" charset="0"/>
                <a:cs typeface="Arial"/>
              </a:rPr>
              <a:t>Initial File Load: 200kb</a:t>
            </a:r>
          </a:p>
          <a:p>
            <a:pPr marL="0" lvl="1" indent="-228600">
              <a:spcAft>
                <a:spcPts val="600"/>
              </a:spcAft>
              <a:buFont typeface="Arial" panose="020B0604020202020204" pitchFamily="34" charset="0"/>
              <a:buChar char="•"/>
            </a:pPr>
            <a:r>
              <a:rPr lang="en-US" sz="1200" dirty="0">
                <a:solidFill>
                  <a:srgbClr val="161616"/>
                </a:solidFill>
                <a:latin typeface="IBM Plex Sans" panose="020B0503050203000203" pitchFamily="34" charset="0"/>
                <a:ea typeface="Helvetica" charset="0"/>
                <a:cs typeface="Arial"/>
              </a:rPr>
              <a:t>User-Initiated File Load: 2.2mb</a:t>
            </a:r>
          </a:p>
          <a:p>
            <a:pPr marL="0" lvl="1" indent="-228600">
              <a:spcAft>
                <a:spcPts val="600"/>
              </a:spcAft>
              <a:buFont typeface="Arial" panose="020B0604020202020204" pitchFamily="34" charset="0"/>
              <a:buChar char="•"/>
            </a:pPr>
            <a:r>
              <a:rPr lang="en-US" sz="1200" dirty="0">
                <a:solidFill>
                  <a:srgbClr val="161616"/>
                </a:solidFill>
                <a:latin typeface="IBM Plex Sans" panose="020B0503050203000203" pitchFamily="34" charset="0"/>
                <a:ea typeface="Helvetica" charset="0"/>
                <a:cs typeface="Arial"/>
              </a:rPr>
              <a:t>Max Duration: 15 secs</a:t>
            </a:r>
          </a:p>
          <a:p>
            <a:pPr marL="0" lvl="1" indent="-228600">
              <a:spcAft>
                <a:spcPts val="600"/>
              </a:spcAft>
              <a:buFont typeface="Arial" panose="020B0604020202020204" pitchFamily="34" charset="0"/>
              <a:buChar char="•"/>
            </a:pPr>
            <a:r>
              <a:rPr lang="en-US" sz="1200" dirty="0">
                <a:solidFill>
                  <a:srgbClr val="161616"/>
                </a:solidFill>
                <a:latin typeface="IBM Plex Sans" panose="020B0503050203000203" pitchFamily="34" charset="0"/>
                <a:ea typeface="Helvetica" charset="0"/>
                <a:cs typeface="Arial"/>
              </a:rPr>
              <a:t>Video Codec: h264</a:t>
            </a:r>
          </a:p>
          <a:p>
            <a:pPr marL="0" lvl="1" indent="-548640">
              <a:spcAft>
                <a:spcPts val="600"/>
              </a:spcAft>
            </a:pPr>
            <a:r>
              <a:rPr lang="en-US" sz="1400" dirty="0">
                <a:solidFill>
                  <a:srgbClr val="161616"/>
                </a:solidFill>
                <a:latin typeface="IBM Plex Sans" panose="020B0503050203000203" pitchFamily="34" charset="0"/>
                <a:ea typeface="Helvetica" charset="0"/>
                <a:cs typeface="Arial"/>
              </a:rPr>
              <a:t>Vertical Video / Full-Screen</a:t>
            </a:r>
          </a:p>
          <a:p>
            <a:pPr marL="228600" indent="-228600">
              <a:spcAft>
                <a:spcPts val="600"/>
              </a:spcAft>
              <a:buFont typeface="Arial" panose="020B0604020202020204" pitchFamily="34" charset="0"/>
              <a:buChar char="•"/>
            </a:pPr>
            <a:r>
              <a:rPr lang="en-US" sz="1200" dirty="0">
                <a:solidFill>
                  <a:srgbClr val="161616"/>
                </a:solidFill>
                <a:latin typeface="IBM Plex Sans" panose="020B0503050203000203" pitchFamily="34" charset="0"/>
                <a:ea typeface="Helvetica" charset="0"/>
                <a:cs typeface="Arial"/>
              </a:rPr>
              <a:t>Orientation: Portrait (vertical)</a:t>
            </a:r>
          </a:p>
          <a:p>
            <a:pPr marL="228600" indent="-228600">
              <a:spcBef>
                <a:spcPts val="0"/>
              </a:spcBef>
              <a:spcAft>
                <a:spcPts val="600"/>
              </a:spcAft>
              <a:buFont typeface="Arial" panose="020B0604020202020204" pitchFamily="34" charset="0"/>
              <a:buChar char="•"/>
            </a:pPr>
            <a:r>
              <a:rPr lang="en-US" sz="1200" dirty="0">
                <a:solidFill>
                  <a:srgbClr val="161616"/>
                </a:solidFill>
                <a:latin typeface="IBM Plex Sans" panose="020B0503050203000203" pitchFamily="34" charset="0"/>
                <a:ea typeface="Helvetica" charset="0"/>
                <a:cs typeface="Arial"/>
              </a:rPr>
              <a:t>Max File Size: 4MB</a:t>
            </a:r>
          </a:p>
          <a:p>
            <a:pPr marL="228600" indent="-228600">
              <a:spcBef>
                <a:spcPts val="0"/>
              </a:spcBef>
              <a:spcAft>
                <a:spcPts val="600"/>
              </a:spcAft>
              <a:buFont typeface="Arial" panose="020B0604020202020204" pitchFamily="34" charset="0"/>
              <a:buChar char="•"/>
            </a:pPr>
            <a:r>
              <a:rPr lang="en-US" sz="1200" dirty="0">
                <a:solidFill>
                  <a:srgbClr val="161616"/>
                </a:solidFill>
                <a:latin typeface="IBM Plex Sans" panose="020B0503050203000203" pitchFamily="34" charset="0"/>
                <a:ea typeface="Helvetica" charset="0"/>
                <a:cs typeface="Arial"/>
              </a:rPr>
              <a:t>Max Duration: 30 secs</a:t>
            </a:r>
          </a:p>
          <a:p>
            <a:pPr marL="228600" indent="-228600">
              <a:spcAft>
                <a:spcPts val="600"/>
              </a:spcAft>
              <a:buFont typeface="Arial" panose="020B0604020202020204" pitchFamily="34" charset="0"/>
              <a:buChar char="•"/>
            </a:pPr>
            <a:r>
              <a:rPr lang="en-US" sz="1200" dirty="0">
                <a:solidFill>
                  <a:srgbClr val="161616"/>
                </a:solidFill>
                <a:latin typeface="IBM Plex Sans" panose="020B0503050203000203" pitchFamily="34" charset="0"/>
                <a:ea typeface="Helvetica" charset="0"/>
                <a:cs typeface="Arial"/>
              </a:rPr>
              <a:t>Video Codec: h264 </a:t>
            </a:r>
            <a:endParaRPr lang="en-US" sz="1200" dirty="0">
              <a:solidFill>
                <a:srgbClr val="161616"/>
              </a:solidFill>
              <a:latin typeface="IBM Plex Sans" panose="020B0503050203000203" pitchFamily="34" charset="0"/>
              <a:ea typeface="Helvetica" charset="0"/>
              <a:cs typeface="Arial" panose="020B0604020202020204" pitchFamily="34" charset="0"/>
            </a:endParaRPr>
          </a:p>
        </p:txBody>
      </p:sp>
      <p:sp>
        <p:nvSpPr>
          <p:cNvPr id="13" name="TextBox 12">
            <a:extLst>
              <a:ext uri="{FF2B5EF4-FFF2-40B4-BE49-F238E27FC236}">
                <a16:creationId xmlns:a16="http://schemas.microsoft.com/office/drawing/2014/main" id="{3C721C96-4D31-FA4D-8BAC-C1EE527B8B12}"/>
              </a:ext>
            </a:extLst>
          </p:cNvPr>
          <p:cNvSpPr txBox="1"/>
          <p:nvPr/>
        </p:nvSpPr>
        <p:spPr>
          <a:xfrm>
            <a:off x="6431279" y="5001196"/>
            <a:ext cx="4940765" cy="986854"/>
          </a:xfrm>
          <a:prstGeom prst="rect">
            <a:avLst/>
          </a:prstGeom>
          <a:noFill/>
        </p:spPr>
        <p:txBody>
          <a:bodyPr wrap="square" lIns="0" tIns="0" rIns="0" bIns="0" numCol="1" spcCol="0" rtlCol="0" anchor="t">
            <a:noAutofit/>
          </a:bodyPr>
          <a:lstStyle/>
          <a:p>
            <a:pPr>
              <a:spcBef>
                <a:spcPts val="0"/>
              </a:spcBef>
              <a:spcAft>
                <a:spcPts val="600"/>
              </a:spcAft>
              <a:buNone/>
            </a:pPr>
            <a:r>
              <a:rPr lang="en-US" sz="900" dirty="0">
                <a:solidFill>
                  <a:srgbClr val="767676"/>
                </a:solidFill>
                <a:latin typeface="IBM Plex Sans" panose="020B0503050203000203" pitchFamily="34" charset="0"/>
              </a:rPr>
              <a:t>Please ensure that all assets provided by Advertiser or Agency to Media Company are legally owned and/or legally licensed for digital usage in the U.S. </a:t>
            </a:r>
          </a:p>
        </p:txBody>
      </p:sp>
      <p:sp>
        <p:nvSpPr>
          <p:cNvPr id="6" name="Footer Placeholder 2">
            <a:extLst>
              <a:ext uri="{FF2B5EF4-FFF2-40B4-BE49-F238E27FC236}">
                <a16:creationId xmlns:a16="http://schemas.microsoft.com/office/drawing/2014/main" id="{80C73C61-BB5E-79FE-1A2D-4A789B40019B}"/>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2710772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Google Shape;1303;p193">
            <a:extLst>
              <a:ext uri="{FF2B5EF4-FFF2-40B4-BE49-F238E27FC236}">
                <a16:creationId xmlns:a16="http://schemas.microsoft.com/office/drawing/2014/main" id="{009ECC22-4D2E-B246-A4E5-03079F980966}"/>
              </a:ext>
            </a:extLst>
          </p:cNvPr>
          <p:cNvSpPr/>
          <p:nvPr/>
        </p:nvSpPr>
        <p:spPr>
          <a:xfrm>
            <a:off x="5115275" y="1763500"/>
            <a:ext cx="3906672" cy="1727600"/>
          </a:xfrm>
          <a:prstGeom prst="chevron">
            <a:avLst>
              <a:gd name="adj" fmla="val 50000"/>
            </a:avLst>
          </a:prstGeom>
          <a:solidFill>
            <a:srgbClr val="0F62FE">
              <a:alpha val="4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grpSp>
        <p:nvGrpSpPr>
          <p:cNvPr id="6" name="Group 5">
            <a:extLst>
              <a:ext uri="{FF2B5EF4-FFF2-40B4-BE49-F238E27FC236}">
                <a16:creationId xmlns:a16="http://schemas.microsoft.com/office/drawing/2014/main" id="{AA53FC63-CEFD-C3E2-7F08-F7DCF604315D}"/>
              </a:ext>
            </a:extLst>
          </p:cNvPr>
          <p:cNvGrpSpPr/>
          <p:nvPr/>
        </p:nvGrpSpPr>
        <p:grpSpPr>
          <a:xfrm>
            <a:off x="6428283" y="1827365"/>
            <a:ext cx="1473497" cy="1631216"/>
            <a:chOff x="6428283" y="1827365"/>
            <a:chExt cx="1473497" cy="1631216"/>
          </a:xfrm>
        </p:grpSpPr>
        <p:sp>
          <p:nvSpPr>
            <p:cNvPr id="11" name="TextBox 10">
              <a:extLst>
                <a:ext uri="{FF2B5EF4-FFF2-40B4-BE49-F238E27FC236}">
                  <a16:creationId xmlns:a16="http://schemas.microsoft.com/office/drawing/2014/main" id="{168171D6-4008-8ACC-3CDD-8744447787EF}"/>
                </a:ext>
              </a:extLst>
            </p:cNvPr>
            <p:cNvSpPr txBox="1"/>
            <p:nvPr/>
          </p:nvSpPr>
          <p:spPr>
            <a:xfrm>
              <a:off x="6428283" y="1827365"/>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12" name="Rectangle 11">
              <a:extLst>
                <a:ext uri="{FF2B5EF4-FFF2-40B4-BE49-F238E27FC236}">
                  <a16:creationId xmlns:a16="http://schemas.microsoft.com/office/drawing/2014/main" id="{CF0656B5-F1A5-D61C-9410-931C682A8023}"/>
                </a:ext>
              </a:extLst>
            </p:cNvPr>
            <p:cNvSpPr/>
            <p:nvPr/>
          </p:nvSpPr>
          <p:spPr>
            <a:xfrm>
              <a:off x="7153198" y="2604370"/>
              <a:ext cx="748582"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TO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3" name="Slide Number Placeholder 2">
            <a:extLst>
              <a:ext uri="{FF2B5EF4-FFF2-40B4-BE49-F238E27FC236}">
                <a16:creationId xmlns:a16="http://schemas.microsoft.com/office/drawing/2014/main" id="{A1C42708-ECB2-9945-8191-5C03BDD6774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b="0" i="0" u="none" strike="noStrike" kern="1200" cap="none" spc="0" normalizeH="0" baseline="0" noProof="0" smtClean="0">
                <a:ln>
                  <a:noFill/>
                </a:ln>
                <a:solidFill>
                  <a:srgbClr val="161616"/>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sp>
        <p:nvSpPr>
          <p:cNvPr id="47" name="Google Shape;1300;p193">
            <a:extLst>
              <a:ext uri="{FF2B5EF4-FFF2-40B4-BE49-F238E27FC236}">
                <a16:creationId xmlns:a16="http://schemas.microsoft.com/office/drawing/2014/main" id="{41FD5F34-406E-E64E-A092-4EF8648CB437}"/>
              </a:ext>
            </a:extLst>
          </p:cNvPr>
          <p:cNvSpPr/>
          <p:nvPr/>
        </p:nvSpPr>
        <p:spPr>
          <a:xfrm>
            <a:off x="21700" y="1763500"/>
            <a:ext cx="2778038" cy="1744400"/>
          </a:xfrm>
          <a:prstGeom prst="homePlate">
            <a:avLst>
              <a:gd name="adj" fmla="val 50000"/>
            </a:avLst>
          </a:prstGeom>
          <a:solidFill>
            <a:srgbClr val="0F62FE">
              <a:alpha val="2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48" name="Google Shape;1302;p193">
            <a:extLst>
              <a:ext uri="{FF2B5EF4-FFF2-40B4-BE49-F238E27FC236}">
                <a16:creationId xmlns:a16="http://schemas.microsoft.com/office/drawing/2014/main" id="{917DA7FD-D8E7-6E4E-8765-49E867FE5415}"/>
              </a:ext>
            </a:extLst>
          </p:cNvPr>
          <p:cNvSpPr/>
          <p:nvPr/>
        </p:nvSpPr>
        <p:spPr>
          <a:xfrm>
            <a:off x="2065177" y="1763500"/>
            <a:ext cx="3798432" cy="1727600"/>
          </a:xfrm>
          <a:prstGeom prst="chevron">
            <a:avLst>
              <a:gd name="adj" fmla="val 50000"/>
            </a:avLst>
          </a:prstGeom>
          <a:solidFill>
            <a:srgbClr val="0F62FE">
              <a:alpha val="3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50" name="Google Shape;1304;p193">
            <a:extLst>
              <a:ext uri="{FF2B5EF4-FFF2-40B4-BE49-F238E27FC236}">
                <a16:creationId xmlns:a16="http://schemas.microsoft.com/office/drawing/2014/main" id="{8CBABCDD-5511-3046-918E-37B2D65953FB}"/>
              </a:ext>
            </a:extLst>
          </p:cNvPr>
          <p:cNvSpPr/>
          <p:nvPr/>
        </p:nvSpPr>
        <p:spPr>
          <a:xfrm>
            <a:off x="8263219" y="1763500"/>
            <a:ext cx="3894022" cy="1727600"/>
          </a:xfrm>
          <a:prstGeom prst="chevron">
            <a:avLst>
              <a:gd name="adj" fmla="val 50000"/>
            </a:avLst>
          </a:prstGeom>
          <a:solidFill>
            <a:srgbClr val="0F62FE">
              <a:alpha val="5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51" name="Title 1">
            <a:extLst>
              <a:ext uri="{FF2B5EF4-FFF2-40B4-BE49-F238E27FC236}">
                <a16:creationId xmlns:a16="http://schemas.microsoft.com/office/drawing/2014/main" id="{1EA961E1-702B-D24D-9628-DB4044774AC9}"/>
              </a:ext>
            </a:extLst>
          </p:cNvPr>
          <p:cNvSpPr txBox="1">
            <a:spLocks/>
          </p:cNvSpPr>
          <p:nvPr/>
        </p:nvSpPr>
        <p:spPr>
          <a:xfrm>
            <a:off x="329271" y="409783"/>
            <a:ext cx="11504142" cy="423755"/>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marL="0" marR="0" lvl="0" indent="0" algn="l" defTabSz="914400" rtl="0" eaLnBrk="1" fontAlgn="base" latinLnBrk="0" hangingPunct="1">
              <a:lnSpc>
                <a:spcPct val="90000"/>
              </a:lnSpc>
              <a:spcBef>
                <a:spcPts val="0"/>
              </a:spcBef>
              <a:spcAft>
                <a:spcPts val="2400"/>
              </a:spcAft>
              <a:buClr>
                <a:srgbClr val="0F6FFF"/>
              </a:buClr>
              <a:buSzPct val="25000"/>
              <a:buFontTx/>
              <a:buNone/>
              <a:tabLst/>
              <a:defRPr/>
            </a:pPr>
            <a:r>
              <a:rPr kumimoji="0" lang="en-US" sz="3200" b="0" i="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sym typeface="Arial"/>
              </a:rPr>
              <a:t>Timeline: Static Imagery / Video-Based Animation</a:t>
            </a:r>
            <a:endParaRPr kumimoji="0" lang="en-US" sz="3200" b="0" i="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endParaRPr>
          </a:p>
        </p:txBody>
      </p:sp>
      <p:sp>
        <p:nvSpPr>
          <p:cNvPr id="52" name="Text Placeholder 4">
            <a:extLst>
              <a:ext uri="{FF2B5EF4-FFF2-40B4-BE49-F238E27FC236}">
                <a16:creationId xmlns:a16="http://schemas.microsoft.com/office/drawing/2014/main" id="{78A36D8A-8DFD-C348-9B2A-15B51F7EEE81}"/>
              </a:ext>
            </a:extLst>
          </p:cNvPr>
          <p:cNvSpPr txBox="1">
            <a:spLocks/>
          </p:cNvSpPr>
          <p:nvPr/>
        </p:nvSpPr>
        <p:spPr>
          <a:xfrm>
            <a:off x="304887" y="1123657"/>
            <a:ext cx="5857917" cy="222250"/>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1467"/>
              </a:spcBef>
              <a:spcAft>
                <a:spcPct val="0"/>
              </a:spcAft>
              <a:buClr>
                <a:srgbClr val="6D6E70"/>
              </a:buClr>
              <a:buSzPct val="90000"/>
              <a:buFont typeface="Wingdings" pitchFamily="2" charset="2"/>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rPr>
              <a:t>Timeline begins after receipt of approved assets &amp; creative direction.</a:t>
            </a:r>
          </a:p>
        </p:txBody>
      </p:sp>
      <p:cxnSp>
        <p:nvCxnSpPr>
          <p:cNvPr id="53" name="Straight Connector 52">
            <a:extLst>
              <a:ext uri="{FF2B5EF4-FFF2-40B4-BE49-F238E27FC236}">
                <a16:creationId xmlns:a16="http://schemas.microsoft.com/office/drawing/2014/main" id="{7007DE06-B04E-804D-B29D-3AE91D10A908}"/>
              </a:ext>
            </a:extLst>
          </p:cNvPr>
          <p:cNvCxnSpPr>
            <a:cxnSpLocks/>
          </p:cNvCxnSpPr>
          <p:nvPr/>
        </p:nvCxnSpPr>
        <p:spPr>
          <a:xfrm>
            <a:off x="894917" y="3486478"/>
            <a:ext cx="10382683" cy="0"/>
          </a:xfrm>
          <a:prstGeom prst="line">
            <a:avLst/>
          </a:prstGeom>
          <a:noFill/>
          <a:ln w="101600" cap="flat" cmpd="sng" algn="ctr">
            <a:solidFill>
              <a:srgbClr val="C6C6C6"/>
            </a:solidFill>
            <a:prstDash val="solid"/>
            <a:miter lim="800000"/>
            <a:headEnd type="oval" w="sm" len="sm"/>
            <a:tailEnd type="oval" w="sm" len="sm"/>
          </a:ln>
          <a:effectLst/>
        </p:spPr>
      </p:cxnSp>
      <p:sp>
        <p:nvSpPr>
          <p:cNvPr id="54" name="TextBox 53">
            <a:extLst>
              <a:ext uri="{FF2B5EF4-FFF2-40B4-BE49-F238E27FC236}">
                <a16:creationId xmlns:a16="http://schemas.microsoft.com/office/drawing/2014/main" id="{7148CA88-C6E8-D940-8271-36CE2AD0ED18}"/>
              </a:ext>
            </a:extLst>
          </p:cNvPr>
          <p:cNvSpPr txBox="1"/>
          <p:nvPr/>
        </p:nvSpPr>
        <p:spPr>
          <a:xfrm>
            <a:off x="724862" y="3703789"/>
            <a:ext cx="2321044"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1</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Design</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The Weather Company’s Creative Lab builds out all condition-based creative.</a:t>
            </a:r>
            <a:r>
              <a:rPr kumimoji="0" lang="en-US" sz="11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rPr>
              <a:t> </a:t>
            </a:r>
            <a:r>
              <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hlinkClick r:id="rId3">
                  <a:extLst>
                    <a:ext uri="{A12FA001-AC4F-418D-AE19-62706E023703}">
                      <ahyp:hlinkClr xmlns:ahyp="http://schemas.microsoft.com/office/drawing/2018/hyperlinkcolor" val="tx"/>
                    </a:ext>
                  </a:extLst>
                </a:hlinkClick>
              </a:rPr>
              <a:t>Details &gt;</a:t>
            </a:r>
            <a:endPar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p:txBody>
      </p:sp>
      <p:sp>
        <p:nvSpPr>
          <p:cNvPr id="55" name="TextBox 54">
            <a:extLst>
              <a:ext uri="{FF2B5EF4-FFF2-40B4-BE49-F238E27FC236}">
                <a16:creationId xmlns:a16="http://schemas.microsoft.com/office/drawing/2014/main" id="{B9C53EDE-273C-F44A-84C6-2CEDCF80673C}"/>
              </a:ext>
            </a:extLst>
          </p:cNvPr>
          <p:cNvSpPr txBox="1"/>
          <p:nvPr/>
        </p:nvSpPr>
        <p:spPr>
          <a:xfrm>
            <a:off x="9513995" y="3703789"/>
            <a:ext cx="2052191" cy="1461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4</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CID prep, final QA, trafficking, and 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Once an approved creative build has been trafficked, further edits and changes are no longer available.</a:t>
            </a:r>
          </a:p>
        </p:txBody>
      </p:sp>
      <p:sp>
        <p:nvSpPr>
          <p:cNvPr id="56" name="Oval 55">
            <a:extLst>
              <a:ext uri="{FF2B5EF4-FFF2-40B4-BE49-F238E27FC236}">
                <a16:creationId xmlns:a16="http://schemas.microsoft.com/office/drawing/2014/main" id="{961D22BE-9C07-7741-B0ED-C2DECE186D56}"/>
              </a:ext>
            </a:extLst>
          </p:cNvPr>
          <p:cNvSpPr/>
          <p:nvPr/>
        </p:nvSpPr>
        <p:spPr>
          <a:xfrm>
            <a:off x="766716"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grpSp>
        <p:nvGrpSpPr>
          <p:cNvPr id="7" name="Group 6">
            <a:extLst>
              <a:ext uri="{FF2B5EF4-FFF2-40B4-BE49-F238E27FC236}">
                <a16:creationId xmlns:a16="http://schemas.microsoft.com/office/drawing/2014/main" id="{19FB5B8C-90F8-3461-CC92-CEDFC3B84C8B}"/>
              </a:ext>
            </a:extLst>
          </p:cNvPr>
          <p:cNvGrpSpPr/>
          <p:nvPr/>
        </p:nvGrpSpPr>
        <p:grpSpPr>
          <a:xfrm>
            <a:off x="9445219" y="1820248"/>
            <a:ext cx="1385270" cy="1631216"/>
            <a:chOff x="9445219" y="1820248"/>
            <a:chExt cx="1385270" cy="1631216"/>
          </a:xfrm>
        </p:grpSpPr>
        <p:sp>
          <p:nvSpPr>
            <p:cNvPr id="58" name="TextBox 57">
              <a:extLst>
                <a:ext uri="{FF2B5EF4-FFF2-40B4-BE49-F238E27FC236}">
                  <a16:creationId xmlns:a16="http://schemas.microsoft.com/office/drawing/2014/main" id="{1C509A8A-28A8-AB48-8A3E-64540689AA62}"/>
                </a:ext>
              </a:extLst>
            </p:cNvPr>
            <p:cNvSpPr txBox="1"/>
            <p:nvPr/>
          </p:nvSpPr>
          <p:spPr>
            <a:xfrm>
              <a:off x="9445219" y="1820248"/>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59" name="Rectangle 58">
              <a:extLst>
                <a:ext uri="{FF2B5EF4-FFF2-40B4-BE49-F238E27FC236}">
                  <a16:creationId xmlns:a16="http://schemas.microsoft.com/office/drawing/2014/main" id="{213F30E5-F75D-0E44-9680-EF9F05ACE470}"/>
                </a:ext>
              </a:extLst>
            </p:cNvPr>
            <p:cNvSpPr/>
            <p:nvPr/>
          </p:nvSpPr>
          <p:spPr>
            <a:xfrm>
              <a:off x="10166525" y="2829517"/>
              <a:ext cx="663964"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60" name="Oval 59">
            <a:extLst>
              <a:ext uri="{FF2B5EF4-FFF2-40B4-BE49-F238E27FC236}">
                <a16:creationId xmlns:a16="http://schemas.microsoft.com/office/drawing/2014/main" id="{B3D57548-4313-EB49-A187-1C379AB1D785}"/>
              </a:ext>
            </a:extLst>
          </p:cNvPr>
          <p:cNvSpPr/>
          <p:nvPr/>
        </p:nvSpPr>
        <p:spPr>
          <a:xfrm>
            <a:off x="3419640"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63" name="Oval 62">
            <a:extLst>
              <a:ext uri="{FF2B5EF4-FFF2-40B4-BE49-F238E27FC236}">
                <a16:creationId xmlns:a16="http://schemas.microsoft.com/office/drawing/2014/main" id="{E3862BFB-F0D1-8D4E-8389-2667926B14A8}"/>
              </a:ext>
            </a:extLst>
          </p:cNvPr>
          <p:cNvSpPr/>
          <p:nvPr/>
        </p:nvSpPr>
        <p:spPr>
          <a:xfrm>
            <a:off x="6679349"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64" name="Oval 63">
            <a:extLst>
              <a:ext uri="{FF2B5EF4-FFF2-40B4-BE49-F238E27FC236}">
                <a16:creationId xmlns:a16="http://schemas.microsoft.com/office/drawing/2014/main" id="{07C1C8A9-623C-E84A-AAFB-028124466CD0}"/>
              </a:ext>
            </a:extLst>
          </p:cNvPr>
          <p:cNvSpPr/>
          <p:nvPr/>
        </p:nvSpPr>
        <p:spPr>
          <a:xfrm>
            <a:off x="11188586" y="3358592"/>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grpSp>
        <p:nvGrpSpPr>
          <p:cNvPr id="8" name="Group 7">
            <a:extLst>
              <a:ext uri="{FF2B5EF4-FFF2-40B4-BE49-F238E27FC236}">
                <a16:creationId xmlns:a16="http://schemas.microsoft.com/office/drawing/2014/main" id="{531F3195-79BF-52E1-0A94-79ABAD09F1F8}"/>
              </a:ext>
            </a:extLst>
          </p:cNvPr>
          <p:cNvGrpSpPr/>
          <p:nvPr/>
        </p:nvGrpSpPr>
        <p:grpSpPr>
          <a:xfrm>
            <a:off x="699860" y="1820248"/>
            <a:ext cx="1473497" cy="1631216"/>
            <a:chOff x="699860" y="1820248"/>
            <a:chExt cx="1473497" cy="1631216"/>
          </a:xfrm>
        </p:grpSpPr>
        <p:sp>
          <p:nvSpPr>
            <p:cNvPr id="84" name="TextBox 83">
              <a:extLst>
                <a:ext uri="{FF2B5EF4-FFF2-40B4-BE49-F238E27FC236}">
                  <a16:creationId xmlns:a16="http://schemas.microsoft.com/office/drawing/2014/main" id="{DC5E18F9-E100-584B-A874-EC5F7A518087}"/>
                </a:ext>
              </a:extLst>
            </p:cNvPr>
            <p:cNvSpPr txBox="1"/>
            <p:nvPr/>
          </p:nvSpPr>
          <p:spPr>
            <a:xfrm>
              <a:off x="699860" y="1820248"/>
              <a:ext cx="954107" cy="1631216"/>
            </a:xfrm>
            <a:prstGeom prst="rect">
              <a:avLst/>
            </a:prstGeom>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85" name="Rectangle 84">
              <a:extLst>
                <a:ext uri="{FF2B5EF4-FFF2-40B4-BE49-F238E27FC236}">
                  <a16:creationId xmlns:a16="http://schemas.microsoft.com/office/drawing/2014/main" id="{93647122-9AB4-224C-8C32-EEC5B65E7097}"/>
                </a:ext>
              </a:extLst>
            </p:cNvPr>
            <p:cNvSpPr/>
            <p:nvPr/>
          </p:nvSpPr>
          <p:spPr>
            <a:xfrm>
              <a:off x="1424775" y="2597253"/>
              <a:ext cx="748582"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TO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86" name="TextBox 85">
            <a:extLst>
              <a:ext uri="{FF2B5EF4-FFF2-40B4-BE49-F238E27FC236}">
                <a16:creationId xmlns:a16="http://schemas.microsoft.com/office/drawing/2014/main" id="{C36B0E8A-5C48-2F44-88AF-31EEE8FDAD15}"/>
              </a:ext>
            </a:extLst>
          </p:cNvPr>
          <p:cNvSpPr txBox="1"/>
          <p:nvPr/>
        </p:nvSpPr>
        <p:spPr>
          <a:xfrm>
            <a:off x="6622633" y="3703789"/>
            <a:ext cx="2252854" cy="1461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3</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Development &amp; QA</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Creative and tracking is handed off to dev team for coded build.</a:t>
            </a:r>
            <a:r>
              <a:rPr kumimoji="0" lang="en-US" sz="1100" b="0" i="0" u="none" strike="noStrike" kern="0" cap="none" spc="0" normalizeH="0" baseline="0" noProof="0" dirty="0">
                <a:ln>
                  <a:noFill/>
                </a:ln>
                <a:solidFill>
                  <a:srgbClr val="FFFFFF"/>
                </a:solidFill>
                <a:effectLst/>
                <a:uLnTx/>
                <a:uFillTx/>
                <a:latin typeface="IBM Plex Sans" panose="020B0503050203000203" pitchFamily="34" charset="0"/>
                <a:ea typeface="+mn-ea"/>
                <a:cs typeface="+mn-cs"/>
              </a:rPr>
              <a:t> </a:t>
            </a:r>
            <a:r>
              <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hlinkClick r:id="rId4">
                  <a:extLst>
                    <a:ext uri="{A12FA001-AC4F-418D-AE19-62706E023703}">
                      <ahyp:hlinkClr xmlns:ahyp="http://schemas.microsoft.com/office/drawing/2018/hyperlinkcolor" val="tx"/>
                    </a:ext>
                  </a:extLst>
                </a:hlinkClick>
              </a:rPr>
              <a:t>Details &gt;</a:t>
            </a:r>
            <a:endParaRPr kumimoji="0" lang="en-US" sz="11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Please note tracking is required for development to begin.</a:t>
            </a:r>
          </a:p>
        </p:txBody>
      </p:sp>
      <p:sp>
        <p:nvSpPr>
          <p:cNvPr id="90" name="TextBox 89">
            <a:extLst>
              <a:ext uri="{FF2B5EF4-FFF2-40B4-BE49-F238E27FC236}">
                <a16:creationId xmlns:a16="http://schemas.microsoft.com/office/drawing/2014/main" id="{DEF58459-2852-BE4D-87F9-763204FF5F3C}"/>
              </a:ext>
            </a:extLst>
          </p:cNvPr>
          <p:cNvSpPr txBox="1"/>
          <p:nvPr/>
        </p:nvSpPr>
        <p:spPr>
          <a:xfrm>
            <a:off x="3344738" y="3703789"/>
            <a:ext cx="3034295"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2</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Client Review &amp; Approval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Timeline will be adjusted based on estimated days for client approval and/or feedback.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The Weather Company’s Creative Lab will provide a maximum of three (3) client reviews and design revisions and one (1) redesign per Creative Build prior to launch.</a:t>
            </a:r>
            <a:r>
              <a:rPr kumimoji="0" lang="en-US" sz="900" b="0" i="0" u="none" strike="noStrike" kern="0" cap="none" spc="0" normalizeH="0" baseline="0" noProof="0" dirty="0">
                <a:ln>
                  <a:noFill/>
                </a:ln>
                <a:solidFill>
                  <a:srgbClr val="F3F3F3">
                    <a:lumMod val="75000"/>
                  </a:srgbClr>
                </a:solidFill>
                <a:effectLst/>
                <a:uLnTx/>
                <a:uFillTx/>
                <a:latin typeface="IBM Plex Sans" panose="020B0503050203000203" pitchFamily="34" charset="0"/>
                <a:ea typeface="+mn-ea"/>
                <a:cs typeface="+mn-cs"/>
              </a:rPr>
              <a:t> </a:t>
            </a:r>
            <a:r>
              <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hlinkClick r:id="rId5">
                  <a:extLst>
                    <a:ext uri="{A12FA001-AC4F-418D-AE19-62706E023703}">
                      <ahyp:hlinkClr xmlns:ahyp="http://schemas.microsoft.com/office/drawing/2018/hyperlinkcolor" val="tx"/>
                    </a:ext>
                  </a:extLst>
                </a:hlinkClick>
              </a:rPr>
              <a:t>Full policy &gt;</a:t>
            </a:r>
            <a:endPar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p:txBody>
      </p:sp>
      <p:grpSp>
        <p:nvGrpSpPr>
          <p:cNvPr id="5" name="Group 4">
            <a:extLst>
              <a:ext uri="{FF2B5EF4-FFF2-40B4-BE49-F238E27FC236}">
                <a16:creationId xmlns:a16="http://schemas.microsoft.com/office/drawing/2014/main" id="{92437FF1-AD92-0C78-2C37-C1FC4A22C12E}"/>
              </a:ext>
            </a:extLst>
          </p:cNvPr>
          <p:cNvGrpSpPr/>
          <p:nvPr/>
        </p:nvGrpSpPr>
        <p:grpSpPr>
          <a:xfrm>
            <a:off x="3201867" y="1798804"/>
            <a:ext cx="1908037" cy="1631216"/>
            <a:chOff x="3201867" y="1798804"/>
            <a:chExt cx="1908037" cy="1631216"/>
          </a:xfrm>
        </p:grpSpPr>
        <p:sp>
          <p:nvSpPr>
            <p:cNvPr id="34" name="TextBox 33">
              <a:extLst>
                <a:ext uri="{FF2B5EF4-FFF2-40B4-BE49-F238E27FC236}">
                  <a16:creationId xmlns:a16="http://schemas.microsoft.com/office/drawing/2014/main" id="{DAC63AB1-D70A-3843-A3A0-6F4C2FEB9BB9}"/>
                </a:ext>
              </a:extLst>
            </p:cNvPr>
            <p:cNvSpPr txBox="1"/>
            <p:nvPr/>
          </p:nvSpPr>
          <p:spPr>
            <a:xfrm>
              <a:off x="3201867"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1</a:t>
              </a:r>
            </a:p>
          </p:txBody>
        </p:sp>
        <p:sp>
          <p:nvSpPr>
            <p:cNvPr id="35" name="Rectangle 34">
              <a:extLst>
                <a:ext uri="{FF2B5EF4-FFF2-40B4-BE49-F238E27FC236}">
                  <a16:creationId xmlns:a16="http://schemas.microsoft.com/office/drawing/2014/main" id="{677C920F-C283-0E40-98AC-06DA03D5DE1C}"/>
                </a:ext>
              </a:extLst>
            </p:cNvPr>
            <p:cNvSpPr/>
            <p:nvPr/>
          </p:nvSpPr>
          <p:spPr>
            <a:xfrm>
              <a:off x="3989863" y="2593774"/>
              <a:ext cx="1120041"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OR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endParaRPr>
            </a:p>
          </p:txBody>
        </p:sp>
        <p:pic>
          <p:nvPicPr>
            <p:cNvPr id="36" name="Picture 35">
              <a:extLst>
                <a:ext uri="{FF2B5EF4-FFF2-40B4-BE49-F238E27FC236}">
                  <a16:creationId xmlns:a16="http://schemas.microsoft.com/office/drawing/2014/main" id="{F95968D6-67F5-5842-B356-D77F641BD733}"/>
                </a:ext>
              </a:extLst>
            </p:cNvPr>
            <p:cNvPicPr>
              <a:picLocks noChangeAspect="1"/>
            </p:cNvPicPr>
            <p:nvPr/>
          </p:nvPicPr>
          <p:blipFill>
            <a:blip r:embed="rId6"/>
            <a:srcRect/>
            <a:stretch/>
          </p:blipFill>
          <p:spPr>
            <a:xfrm>
              <a:off x="4069532" y="2205090"/>
              <a:ext cx="365760" cy="365760"/>
            </a:xfrm>
            <a:prstGeom prst="rect">
              <a:avLst/>
            </a:prstGeom>
            <a:noFill/>
          </p:spPr>
        </p:pic>
      </p:grpSp>
      <p:sp>
        <p:nvSpPr>
          <p:cNvPr id="17" name="TextBox 16">
            <a:extLst>
              <a:ext uri="{FF2B5EF4-FFF2-40B4-BE49-F238E27FC236}">
                <a16:creationId xmlns:a16="http://schemas.microsoft.com/office/drawing/2014/main" id="{04F04D87-AD8B-4DA6-9976-FE0DD94158DC}"/>
              </a:ext>
            </a:extLst>
          </p:cNvPr>
          <p:cNvSpPr txBox="1"/>
          <p:nvPr/>
        </p:nvSpPr>
        <p:spPr>
          <a:xfrm>
            <a:off x="6089369" y="5804956"/>
            <a:ext cx="532508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Project timelines may be extended due to multiple products/builds, complex custom animations or interactivity, client feedback/approval times, multiple/complex trafficking placements.</a:t>
            </a:r>
            <a:endPar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endParaRPr>
          </a:p>
        </p:txBody>
      </p:sp>
      <p:sp>
        <p:nvSpPr>
          <p:cNvPr id="18" name="TextBox 17">
            <a:extLst>
              <a:ext uri="{FF2B5EF4-FFF2-40B4-BE49-F238E27FC236}">
                <a16:creationId xmlns:a16="http://schemas.microsoft.com/office/drawing/2014/main" id="{8F524D17-2A07-3F36-EABC-9E126949352C}"/>
              </a:ext>
            </a:extLst>
          </p:cNvPr>
          <p:cNvSpPr txBox="1"/>
          <p:nvPr/>
        </p:nvSpPr>
        <p:spPr>
          <a:xfrm>
            <a:off x="308590" y="5804956"/>
            <a:ext cx="5450859"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F62FE"/>
                </a:solidFill>
                <a:effectLst/>
                <a:uLnTx/>
                <a:uFillTx/>
                <a:latin typeface="IBM Plex Sans" panose="020B0503050203000203" pitchFamily="34" charset="0"/>
                <a:ea typeface="+mn-ea"/>
                <a:cs typeface="+mn-cs"/>
              </a:rPr>
              <a:t>A</a:t>
            </a:r>
            <a:r>
              <a:rPr kumimoji="0" lang="en-US" sz="900" b="0" i="0" u="none" strike="noStrike" kern="0" cap="none" spc="0" normalizeH="0" baseline="0" noProof="0" dirty="0">
                <a:ln>
                  <a:noFill/>
                </a:ln>
                <a:solidFill>
                  <a:srgbClr val="0F62FE"/>
                </a:solidFill>
                <a:effectLst/>
                <a:uLnTx/>
                <a:uFillTx/>
                <a:latin typeface="IBM Plex Sans" panose="020B0503050203000203" pitchFamily="34" charset="0"/>
                <a:ea typeface="+mn-ea"/>
                <a:cs typeface="+mn-cs"/>
              </a:rPr>
              <a:t>dditional tracking preparation time is required for: Campaign Intelligence (+3 days), Click2Cart (+5 days). This work must be complete prior to development (Step 3).</a:t>
            </a:r>
          </a:p>
        </p:txBody>
      </p:sp>
      <p:sp>
        <p:nvSpPr>
          <p:cNvPr id="2" name="Footer Placeholder 2">
            <a:extLst>
              <a:ext uri="{FF2B5EF4-FFF2-40B4-BE49-F238E27FC236}">
                <a16:creationId xmlns:a16="http://schemas.microsoft.com/office/drawing/2014/main" id="{96EC66A8-783C-236B-05A7-4B9ECE25E09A}"/>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152084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7ADA6F-9930-16CB-5DA0-3D8860CB0D0C}"/>
              </a:ext>
            </a:extLst>
          </p:cNvPr>
          <p:cNvSpPr txBox="1"/>
          <p:nvPr/>
        </p:nvSpPr>
        <p:spPr>
          <a:xfrm>
            <a:off x="6089369" y="5804956"/>
            <a:ext cx="532508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8A3FFC"/>
                </a:solidFill>
                <a:effectLst/>
                <a:uLnTx/>
                <a:uFillTx/>
                <a:latin typeface="IBM Plex Sans" panose="020B0503050203000203" pitchFamily="34" charset="0"/>
                <a:ea typeface="+mn-ea"/>
                <a:cs typeface="+mn-cs"/>
              </a:rPr>
              <a:t>Project timelines may be extended due to multiple products/builds, complex custom animations or interactivity, client feedback/approval times, multiple/complex trafficking placements.</a:t>
            </a:r>
            <a:endPar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p:txBody>
      </p:sp>
      <p:sp>
        <p:nvSpPr>
          <p:cNvPr id="11" name="TextBox 10">
            <a:extLst>
              <a:ext uri="{FF2B5EF4-FFF2-40B4-BE49-F238E27FC236}">
                <a16:creationId xmlns:a16="http://schemas.microsoft.com/office/drawing/2014/main" id="{7A83FCB6-FD63-301E-492D-DB2BFD61CE2E}"/>
              </a:ext>
            </a:extLst>
          </p:cNvPr>
          <p:cNvSpPr txBox="1"/>
          <p:nvPr/>
        </p:nvSpPr>
        <p:spPr>
          <a:xfrm>
            <a:off x="308591" y="5804956"/>
            <a:ext cx="5441300"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8A3FFC"/>
                </a:solidFill>
                <a:effectLst/>
                <a:uLnTx/>
                <a:uFillTx/>
                <a:latin typeface="IBM Plex Sans" panose="020B0503050203000203" pitchFamily="34" charset="0"/>
                <a:ea typeface="+mn-ea"/>
                <a:cs typeface="+mn-cs"/>
              </a:rPr>
              <a:t>A</a:t>
            </a:r>
            <a:r>
              <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rPr>
              <a:t>dditional tracking preparation time is required for: Campaign Intelligence (+3 days), Click2Cart (+5 days). This work must be complete prior to development (Step 3).</a:t>
            </a:r>
          </a:p>
        </p:txBody>
      </p:sp>
      <p:sp>
        <p:nvSpPr>
          <p:cNvPr id="64" name="Google Shape;1302;p193">
            <a:extLst>
              <a:ext uri="{FF2B5EF4-FFF2-40B4-BE49-F238E27FC236}">
                <a16:creationId xmlns:a16="http://schemas.microsoft.com/office/drawing/2014/main" id="{18EF6606-C942-994D-A599-73BDDB466AD9}"/>
              </a:ext>
            </a:extLst>
          </p:cNvPr>
          <p:cNvSpPr/>
          <p:nvPr/>
        </p:nvSpPr>
        <p:spPr>
          <a:xfrm>
            <a:off x="3788287" y="1763500"/>
            <a:ext cx="3344380" cy="1727600"/>
          </a:xfrm>
          <a:prstGeom prst="chevron">
            <a:avLst>
              <a:gd name="adj" fmla="val 50000"/>
            </a:avLst>
          </a:prstGeom>
          <a:solidFill>
            <a:srgbClr val="8A3FFC">
              <a:alpha val="4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grpSp>
        <p:nvGrpSpPr>
          <p:cNvPr id="23" name="Group 22">
            <a:extLst>
              <a:ext uri="{FF2B5EF4-FFF2-40B4-BE49-F238E27FC236}">
                <a16:creationId xmlns:a16="http://schemas.microsoft.com/office/drawing/2014/main" id="{3AFB4F33-9D91-288A-AD4A-4A2753D3C04B}"/>
              </a:ext>
            </a:extLst>
          </p:cNvPr>
          <p:cNvGrpSpPr/>
          <p:nvPr/>
        </p:nvGrpSpPr>
        <p:grpSpPr>
          <a:xfrm>
            <a:off x="4851888" y="1798804"/>
            <a:ext cx="1473497" cy="1631216"/>
            <a:chOff x="4851888" y="1798804"/>
            <a:chExt cx="1473497" cy="1631216"/>
          </a:xfrm>
        </p:grpSpPr>
        <p:sp>
          <p:nvSpPr>
            <p:cNvPr id="4" name="TextBox 3">
              <a:extLst>
                <a:ext uri="{FF2B5EF4-FFF2-40B4-BE49-F238E27FC236}">
                  <a16:creationId xmlns:a16="http://schemas.microsoft.com/office/drawing/2014/main" id="{C777EE64-88CD-0195-B934-3F3E4963E194}"/>
                </a:ext>
              </a:extLst>
            </p:cNvPr>
            <p:cNvSpPr txBox="1"/>
            <p:nvPr/>
          </p:nvSpPr>
          <p:spPr>
            <a:xfrm>
              <a:off x="4851888"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5</a:t>
              </a:r>
            </a:p>
          </p:txBody>
        </p:sp>
        <p:sp>
          <p:nvSpPr>
            <p:cNvPr id="5" name="Rectangle 4">
              <a:extLst>
                <a:ext uri="{FF2B5EF4-FFF2-40B4-BE49-F238E27FC236}">
                  <a16:creationId xmlns:a16="http://schemas.microsoft.com/office/drawing/2014/main" id="{F7C9E9EC-3BD4-E68E-8554-20768829BC67}"/>
                </a:ext>
              </a:extLst>
            </p:cNvPr>
            <p:cNvSpPr/>
            <p:nvPr/>
          </p:nvSpPr>
          <p:spPr>
            <a:xfrm>
              <a:off x="5576803" y="2604370"/>
              <a:ext cx="748582"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6" name="TextBox 5">
            <a:extLst>
              <a:ext uri="{FF2B5EF4-FFF2-40B4-BE49-F238E27FC236}">
                <a16:creationId xmlns:a16="http://schemas.microsoft.com/office/drawing/2014/main" id="{F558C189-CA06-7E51-3DAC-A4BEDED5EA53}"/>
              </a:ext>
            </a:extLst>
          </p:cNvPr>
          <p:cNvSpPr txBox="1"/>
          <p:nvPr/>
        </p:nvSpPr>
        <p:spPr>
          <a:xfrm>
            <a:off x="4963688" y="3703789"/>
            <a:ext cx="2252854" cy="1461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3</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Development &amp; QA</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Creative and tracking is handed off to dev team for coded build.</a:t>
            </a:r>
            <a:r>
              <a:rPr kumimoji="0" lang="en-US" sz="1100" b="0" i="0" u="none" strike="noStrike" kern="0" cap="none" spc="0" normalizeH="0" baseline="0" noProof="0" dirty="0">
                <a:ln>
                  <a:noFill/>
                </a:ln>
                <a:solidFill>
                  <a:srgbClr val="FFFFFF"/>
                </a:solidFill>
                <a:effectLst/>
                <a:uLnTx/>
                <a:uFillTx/>
                <a:latin typeface="IBM Plex Sans" panose="020B0503050203000203" pitchFamily="34" charset="0"/>
                <a:ea typeface="+mn-ea"/>
                <a:cs typeface="+mn-cs"/>
              </a:rPr>
              <a:t> </a:t>
            </a:r>
            <a:r>
              <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hlinkClick r:id="rId3">
                  <a:extLst>
                    <a:ext uri="{A12FA001-AC4F-418D-AE19-62706E023703}">
                      <ahyp:hlinkClr xmlns:ahyp="http://schemas.microsoft.com/office/drawing/2018/hyperlinkcolor" val="tx"/>
                    </a:ext>
                  </a:extLst>
                </a:hlinkClick>
              </a:rPr>
              <a:t>Details &gt;</a:t>
            </a:r>
            <a:endParaRPr kumimoji="0" lang="en-US" sz="11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Please note tracking is required for development to begin.</a:t>
            </a:r>
          </a:p>
        </p:txBody>
      </p:sp>
      <p:sp>
        <p:nvSpPr>
          <p:cNvPr id="70" name="Google Shape;1303;p193">
            <a:extLst>
              <a:ext uri="{FF2B5EF4-FFF2-40B4-BE49-F238E27FC236}">
                <a16:creationId xmlns:a16="http://schemas.microsoft.com/office/drawing/2014/main" id="{AF4DCBA7-504C-7443-AFB3-A00CC8701C7D}"/>
              </a:ext>
            </a:extLst>
          </p:cNvPr>
          <p:cNvSpPr/>
          <p:nvPr/>
        </p:nvSpPr>
        <p:spPr>
          <a:xfrm>
            <a:off x="6383726" y="1763500"/>
            <a:ext cx="3043057" cy="1727600"/>
          </a:xfrm>
          <a:prstGeom prst="chevron">
            <a:avLst>
              <a:gd name="adj" fmla="val 50000"/>
            </a:avLst>
          </a:prstGeom>
          <a:solidFill>
            <a:srgbClr val="8A3FFC">
              <a:alpha val="5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2" name="Slide Number Placeholder 1">
            <a:extLst>
              <a:ext uri="{FF2B5EF4-FFF2-40B4-BE49-F238E27FC236}">
                <a16:creationId xmlns:a16="http://schemas.microsoft.com/office/drawing/2014/main" id="{E810B8E1-B6A2-F842-A47A-8EE69B353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395FB3-9C97-154F-86B2-7E381B951268}" type="slidenum">
              <a:rPr kumimoji="0" lang="en-US" sz="800" b="0" i="0" u="none" strike="noStrike" kern="1200" cap="none" spc="0" normalizeH="0" baseline="0" noProof="0" smtClean="0">
                <a:ln>
                  <a:noFill/>
                </a:ln>
                <a:solidFill>
                  <a:srgbClr val="161616"/>
                </a:solidFill>
                <a:effectLst/>
                <a:uLnTx/>
                <a:uFillTx/>
                <a:latin typeface="IBM Plex Sans" panose="020B050305020300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dirty="0">
              <a:ln>
                <a:noFill/>
              </a:ln>
              <a:solidFill>
                <a:srgbClr val="161616"/>
              </a:solidFill>
              <a:effectLst/>
              <a:uLnTx/>
              <a:uFillTx/>
              <a:latin typeface="IBM Plex Sans" panose="020B0503050203000203" pitchFamily="34" charset="0"/>
              <a:ea typeface="+mn-ea"/>
              <a:cs typeface="+mn-cs"/>
            </a:endParaRPr>
          </a:p>
        </p:txBody>
      </p:sp>
      <p:sp>
        <p:nvSpPr>
          <p:cNvPr id="86" name="Title 1">
            <a:extLst>
              <a:ext uri="{FF2B5EF4-FFF2-40B4-BE49-F238E27FC236}">
                <a16:creationId xmlns:a16="http://schemas.microsoft.com/office/drawing/2014/main" id="{4DF39294-2B95-C046-BA7C-FB48016FA98C}"/>
              </a:ext>
            </a:extLst>
          </p:cNvPr>
          <p:cNvSpPr txBox="1">
            <a:spLocks/>
          </p:cNvSpPr>
          <p:nvPr/>
        </p:nvSpPr>
        <p:spPr>
          <a:xfrm>
            <a:off x="329271" y="409783"/>
            <a:ext cx="11504142" cy="423755"/>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pPr marL="0" marR="0" lvl="0" indent="0" algn="l" defTabSz="914400" rtl="0" eaLnBrk="1" fontAlgn="base" latinLnBrk="0" hangingPunct="1">
              <a:lnSpc>
                <a:spcPct val="90000"/>
              </a:lnSpc>
              <a:spcBef>
                <a:spcPts val="0"/>
              </a:spcBef>
              <a:spcAft>
                <a:spcPts val="2400"/>
              </a:spcAft>
              <a:buClr>
                <a:srgbClr val="0F6FFF"/>
              </a:buClr>
              <a:buSzPct val="25000"/>
              <a:buFontTx/>
              <a:buNone/>
              <a:tabLst/>
              <a:defRPr/>
            </a:pPr>
            <a:r>
              <a:rPr kumimoji="0" lang="en-US" sz="3200" b="0" i="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sym typeface="Arial"/>
              </a:rPr>
              <a:t>Timeline: Interactive Features / CSS-Based Animation</a:t>
            </a:r>
            <a:endParaRPr kumimoji="0" lang="en-US" sz="3200" b="0" i="0" u="none" strike="noStrike" kern="0" cap="none" spc="0" normalizeH="0" baseline="0" noProof="0" dirty="0">
              <a:ln>
                <a:noFill/>
              </a:ln>
              <a:solidFill>
                <a:srgbClr val="161616"/>
              </a:solidFill>
              <a:effectLst/>
              <a:uLnTx/>
              <a:uFillTx/>
              <a:latin typeface="IBM Plex Sans" panose="020B0503050203000203" pitchFamily="34" charset="0"/>
              <a:ea typeface="Helvetica" charset="0"/>
              <a:cs typeface="Arial" panose="020B0604020202020204" pitchFamily="34" charset="0"/>
            </a:endParaRPr>
          </a:p>
        </p:txBody>
      </p:sp>
      <p:sp>
        <p:nvSpPr>
          <p:cNvPr id="61" name="Google Shape;1304;p193">
            <a:extLst>
              <a:ext uri="{FF2B5EF4-FFF2-40B4-BE49-F238E27FC236}">
                <a16:creationId xmlns:a16="http://schemas.microsoft.com/office/drawing/2014/main" id="{0201DAA6-14CF-944F-B3D3-EF37B40AD71B}"/>
              </a:ext>
            </a:extLst>
          </p:cNvPr>
          <p:cNvSpPr/>
          <p:nvPr/>
        </p:nvSpPr>
        <p:spPr>
          <a:xfrm>
            <a:off x="8679305" y="1763500"/>
            <a:ext cx="3512694" cy="1727600"/>
          </a:xfrm>
          <a:prstGeom prst="chevron">
            <a:avLst>
              <a:gd name="adj" fmla="val 50000"/>
            </a:avLst>
          </a:prstGeom>
          <a:solidFill>
            <a:srgbClr val="8A3FFC">
              <a:alpha val="6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62" name="Google Shape;1300;p193">
            <a:extLst>
              <a:ext uri="{FF2B5EF4-FFF2-40B4-BE49-F238E27FC236}">
                <a16:creationId xmlns:a16="http://schemas.microsoft.com/office/drawing/2014/main" id="{3DA8004A-1A7A-EF44-BC04-02B34055DEA7}"/>
              </a:ext>
            </a:extLst>
          </p:cNvPr>
          <p:cNvSpPr/>
          <p:nvPr/>
        </p:nvSpPr>
        <p:spPr>
          <a:xfrm>
            <a:off x="21700" y="1763500"/>
            <a:ext cx="2321044" cy="1744400"/>
          </a:xfrm>
          <a:prstGeom prst="homePlate">
            <a:avLst>
              <a:gd name="adj" fmla="val 50000"/>
            </a:avLst>
          </a:prstGeom>
          <a:solidFill>
            <a:srgbClr val="8A3FFC">
              <a:alpha val="2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63" name="Google Shape;1301;p193">
            <a:extLst>
              <a:ext uri="{FF2B5EF4-FFF2-40B4-BE49-F238E27FC236}">
                <a16:creationId xmlns:a16="http://schemas.microsoft.com/office/drawing/2014/main" id="{6985F6A8-F517-944E-A88A-875FF30073EB}"/>
              </a:ext>
            </a:extLst>
          </p:cNvPr>
          <p:cNvSpPr/>
          <p:nvPr/>
        </p:nvSpPr>
        <p:spPr>
          <a:xfrm>
            <a:off x="1617195" y="1763500"/>
            <a:ext cx="2909809" cy="1727600"/>
          </a:xfrm>
          <a:prstGeom prst="chevron">
            <a:avLst>
              <a:gd name="adj" fmla="val 50000"/>
            </a:avLst>
          </a:prstGeom>
          <a:solidFill>
            <a:srgbClr val="8A3FFC">
              <a:alpha val="300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dirty="0">
              <a:ln>
                <a:noFill/>
              </a:ln>
              <a:solidFill>
                <a:srgbClr val="000000"/>
              </a:solidFill>
              <a:effectLst/>
              <a:uLnTx/>
              <a:uFillTx/>
              <a:latin typeface="IBM Plex Sans" panose="020B0503050203000203" pitchFamily="34" charset="0"/>
              <a:ea typeface="Arial"/>
              <a:cs typeface="Arial"/>
              <a:sym typeface="Arial"/>
            </a:endParaRPr>
          </a:p>
        </p:txBody>
      </p:sp>
      <p:sp>
        <p:nvSpPr>
          <p:cNvPr id="87" name="TextBox 86">
            <a:extLst>
              <a:ext uri="{FF2B5EF4-FFF2-40B4-BE49-F238E27FC236}">
                <a16:creationId xmlns:a16="http://schemas.microsoft.com/office/drawing/2014/main" id="{4FDB5CE6-966B-C945-8F16-11F82DF723E7}"/>
              </a:ext>
            </a:extLst>
          </p:cNvPr>
          <p:cNvSpPr txBox="1"/>
          <p:nvPr/>
        </p:nvSpPr>
        <p:spPr>
          <a:xfrm>
            <a:off x="9840003" y="3720415"/>
            <a:ext cx="2052191"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5</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CID prep, final QA, trafficking and launch.</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Once an approved creative build has been trafficked, further edits and changes are no longer available.</a:t>
            </a:r>
          </a:p>
        </p:txBody>
      </p:sp>
      <p:cxnSp>
        <p:nvCxnSpPr>
          <p:cNvPr id="88" name="Straight Connector 87">
            <a:extLst>
              <a:ext uri="{FF2B5EF4-FFF2-40B4-BE49-F238E27FC236}">
                <a16:creationId xmlns:a16="http://schemas.microsoft.com/office/drawing/2014/main" id="{F9427717-8246-4840-A2D4-893F01151094}"/>
              </a:ext>
            </a:extLst>
          </p:cNvPr>
          <p:cNvCxnSpPr>
            <a:cxnSpLocks/>
          </p:cNvCxnSpPr>
          <p:nvPr/>
        </p:nvCxnSpPr>
        <p:spPr>
          <a:xfrm flipV="1">
            <a:off x="494778" y="3491100"/>
            <a:ext cx="10833622" cy="1990"/>
          </a:xfrm>
          <a:prstGeom prst="line">
            <a:avLst/>
          </a:prstGeom>
          <a:noFill/>
          <a:ln w="101600" cap="flat" cmpd="sng" algn="ctr">
            <a:solidFill>
              <a:srgbClr val="C6C6C6"/>
            </a:solidFill>
            <a:prstDash val="solid"/>
            <a:miter lim="800000"/>
            <a:headEnd type="oval" w="sm" len="sm"/>
            <a:tailEnd type="oval" w="sm" len="sm"/>
          </a:ln>
          <a:effectLst/>
        </p:spPr>
      </p:cxnSp>
      <p:sp>
        <p:nvSpPr>
          <p:cNvPr id="89" name="Oval 88">
            <a:extLst>
              <a:ext uri="{FF2B5EF4-FFF2-40B4-BE49-F238E27FC236}">
                <a16:creationId xmlns:a16="http://schemas.microsoft.com/office/drawing/2014/main" id="{E7F3D50C-9D97-AB4C-AEAA-7C338414072F}"/>
              </a:ext>
            </a:extLst>
          </p:cNvPr>
          <p:cNvSpPr/>
          <p:nvPr/>
        </p:nvSpPr>
        <p:spPr>
          <a:xfrm>
            <a:off x="417546"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90" name="Oval 89">
            <a:extLst>
              <a:ext uri="{FF2B5EF4-FFF2-40B4-BE49-F238E27FC236}">
                <a16:creationId xmlns:a16="http://schemas.microsoft.com/office/drawing/2014/main" id="{C64C362F-8990-6546-AF0E-B48B351D0A01}"/>
              </a:ext>
            </a:extLst>
          </p:cNvPr>
          <p:cNvSpPr/>
          <p:nvPr/>
        </p:nvSpPr>
        <p:spPr>
          <a:xfrm>
            <a:off x="2357300"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91" name="Oval 90">
            <a:extLst>
              <a:ext uri="{FF2B5EF4-FFF2-40B4-BE49-F238E27FC236}">
                <a16:creationId xmlns:a16="http://schemas.microsoft.com/office/drawing/2014/main" id="{DD7D560F-9B66-154E-BB56-6549DAC6072F}"/>
              </a:ext>
            </a:extLst>
          </p:cNvPr>
          <p:cNvSpPr/>
          <p:nvPr/>
        </p:nvSpPr>
        <p:spPr>
          <a:xfrm>
            <a:off x="5088634" y="3359623"/>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92" name="Oval 91">
            <a:extLst>
              <a:ext uri="{FF2B5EF4-FFF2-40B4-BE49-F238E27FC236}">
                <a16:creationId xmlns:a16="http://schemas.microsoft.com/office/drawing/2014/main" id="{D467D051-971F-B246-8828-030729B2220B}"/>
              </a:ext>
            </a:extLst>
          </p:cNvPr>
          <p:cNvSpPr/>
          <p:nvPr/>
        </p:nvSpPr>
        <p:spPr>
          <a:xfrm>
            <a:off x="7432013" y="3358592"/>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grpSp>
        <p:nvGrpSpPr>
          <p:cNvPr id="24" name="Group 23">
            <a:extLst>
              <a:ext uri="{FF2B5EF4-FFF2-40B4-BE49-F238E27FC236}">
                <a16:creationId xmlns:a16="http://schemas.microsoft.com/office/drawing/2014/main" id="{D3B916D5-0377-22EC-66F0-31078E8D70E8}"/>
              </a:ext>
            </a:extLst>
          </p:cNvPr>
          <p:cNvGrpSpPr/>
          <p:nvPr/>
        </p:nvGrpSpPr>
        <p:grpSpPr>
          <a:xfrm>
            <a:off x="9755279" y="1798804"/>
            <a:ext cx="1385270" cy="1631216"/>
            <a:chOff x="9755279" y="1798804"/>
            <a:chExt cx="1385270" cy="1631216"/>
          </a:xfrm>
        </p:grpSpPr>
        <p:sp>
          <p:nvSpPr>
            <p:cNvPr id="94" name="TextBox 93">
              <a:extLst>
                <a:ext uri="{FF2B5EF4-FFF2-40B4-BE49-F238E27FC236}">
                  <a16:creationId xmlns:a16="http://schemas.microsoft.com/office/drawing/2014/main" id="{AF7CCBD4-5369-D54C-ACBB-85F67781CAAE}"/>
                </a:ext>
              </a:extLst>
            </p:cNvPr>
            <p:cNvSpPr txBox="1"/>
            <p:nvPr/>
          </p:nvSpPr>
          <p:spPr>
            <a:xfrm>
              <a:off x="9755279"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95" name="Rectangle 94">
              <a:extLst>
                <a:ext uri="{FF2B5EF4-FFF2-40B4-BE49-F238E27FC236}">
                  <a16:creationId xmlns:a16="http://schemas.microsoft.com/office/drawing/2014/main" id="{4355212D-2617-1D4F-B2A2-2B46A243D3BC}"/>
                </a:ext>
              </a:extLst>
            </p:cNvPr>
            <p:cNvSpPr/>
            <p:nvPr/>
          </p:nvSpPr>
          <p:spPr>
            <a:xfrm>
              <a:off x="10476585" y="2795881"/>
              <a:ext cx="663964" cy="3231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grpSp>
        <p:nvGrpSpPr>
          <p:cNvPr id="21" name="Group 20">
            <a:extLst>
              <a:ext uri="{FF2B5EF4-FFF2-40B4-BE49-F238E27FC236}">
                <a16:creationId xmlns:a16="http://schemas.microsoft.com/office/drawing/2014/main" id="{3DA0944A-BF11-28D9-EEE2-4E1553081D14}"/>
              </a:ext>
            </a:extLst>
          </p:cNvPr>
          <p:cNvGrpSpPr/>
          <p:nvPr/>
        </p:nvGrpSpPr>
        <p:grpSpPr>
          <a:xfrm>
            <a:off x="323346" y="1798804"/>
            <a:ext cx="1505454" cy="1631216"/>
            <a:chOff x="323346" y="1798804"/>
            <a:chExt cx="1505454" cy="1631216"/>
          </a:xfrm>
        </p:grpSpPr>
        <p:sp>
          <p:nvSpPr>
            <p:cNvPr id="100" name="TextBox 99">
              <a:extLst>
                <a:ext uri="{FF2B5EF4-FFF2-40B4-BE49-F238E27FC236}">
                  <a16:creationId xmlns:a16="http://schemas.microsoft.com/office/drawing/2014/main" id="{BD93A77F-26FB-284E-8572-897000DC8D6C}"/>
                </a:ext>
              </a:extLst>
            </p:cNvPr>
            <p:cNvSpPr txBox="1"/>
            <p:nvPr/>
          </p:nvSpPr>
          <p:spPr>
            <a:xfrm>
              <a:off x="323346"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3</a:t>
              </a:r>
            </a:p>
          </p:txBody>
        </p:sp>
        <p:sp>
          <p:nvSpPr>
            <p:cNvPr id="101" name="Rectangle 100">
              <a:extLst>
                <a:ext uri="{FF2B5EF4-FFF2-40B4-BE49-F238E27FC236}">
                  <a16:creationId xmlns:a16="http://schemas.microsoft.com/office/drawing/2014/main" id="{8CC1B06C-6010-EA4B-A49E-0A68E94824F7}"/>
                </a:ext>
              </a:extLst>
            </p:cNvPr>
            <p:cNvSpPr/>
            <p:nvPr/>
          </p:nvSpPr>
          <p:spPr>
            <a:xfrm>
              <a:off x="1048261" y="2566337"/>
              <a:ext cx="780539"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TO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Black"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p:txBody>
        </p:sp>
      </p:grpSp>
      <p:sp>
        <p:nvSpPr>
          <p:cNvPr id="107" name="Oval 106">
            <a:extLst>
              <a:ext uri="{FF2B5EF4-FFF2-40B4-BE49-F238E27FC236}">
                <a16:creationId xmlns:a16="http://schemas.microsoft.com/office/drawing/2014/main" id="{7ADECDEB-33E5-A844-A344-4EBD9117835C}"/>
              </a:ext>
            </a:extLst>
          </p:cNvPr>
          <p:cNvSpPr/>
          <p:nvPr/>
        </p:nvSpPr>
        <p:spPr>
          <a:xfrm>
            <a:off x="11193984" y="3358592"/>
            <a:ext cx="250109" cy="250109"/>
          </a:xfrm>
          <a:prstGeom prst="ellipse">
            <a:avLst/>
          </a:prstGeom>
          <a:solidFill>
            <a:schemeClr val="bg1"/>
          </a:solidFill>
          <a:ln w="95250" cap="flat" cmpd="sng" algn="ctr">
            <a:solidFill>
              <a:srgbClr val="C6C6C6"/>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178BF"/>
              </a:solidFill>
              <a:effectLst/>
              <a:uLnTx/>
              <a:uFillTx/>
              <a:latin typeface="IBM Plex Sans" panose="020B0503050203000203" pitchFamily="34" charset="0"/>
              <a:ea typeface="+mn-ea"/>
              <a:cs typeface="+mn-cs"/>
            </a:endParaRPr>
          </a:p>
        </p:txBody>
      </p:sp>
      <p:sp>
        <p:nvSpPr>
          <p:cNvPr id="116" name="TextBox 115">
            <a:extLst>
              <a:ext uri="{FF2B5EF4-FFF2-40B4-BE49-F238E27FC236}">
                <a16:creationId xmlns:a16="http://schemas.microsoft.com/office/drawing/2014/main" id="{FE4BDE43-67D8-D448-B23B-72DA078281FC}"/>
              </a:ext>
            </a:extLst>
          </p:cNvPr>
          <p:cNvSpPr txBox="1"/>
          <p:nvPr/>
        </p:nvSpPr>
        <p:spPr>
          <a:xfrm>
            <a:off x="7347933" y="3703789"/>
            <a:ext cx="2342167"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4</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Client Review &amp; Approval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A live test link will be provided to ensure coded functionality and/or animation is as expected.</a:t>
            </a:r>
            <a:endParaRPr kumimoji="0" lang="en-US" sz="16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Please note designs have been approved at this stage — feedback should be limited to interactivity and/or animation.</a:t>
            </a:r>
          </a:p>
        </p:txBody>
      </p:sp>
      <p:sp>
        <p:nvSpPr>
          <p:cNvPr id="117" name="Text Placeholder 4">
            <a:extLst>
              <a:ext uri="{FF2B5EF4-FFF2-40B4-BE49-F238E27FC236}">
                <a16:creationId xmlns:a16="http://schemas.microsoft.com/office/drawing/2014/main" id="{EA252A6E-5F61-D046-A420-C5E631C1F16B}"/>
              </a:ext>
            </a:extLst>
          </p:cNvPr>
          <p:cNvSpPr txBox="1">
            <a:spLocks/>
          </p:cNvSpPr>
          <p:nvPr/>
        </p:nvSpPr>
        <p:spPr>
          <a:xfrm>
            <a:off x="304887" y="1123657"/>
            <a:ext cx="5857917" cy="222250"/>
          </a:xfrm>
          <a:prstGeom prst="rect">
            <a:avLst/>
          </a:prstGeom>
        </p:spPr>
        <p:txBody>
          <a:bodyPr vert="horz" lIns="0" tIns="0" rIns="0" bIns="0" rtlCol="0">
            <a:noAutofit/>
          </a:bodyPr>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marL="0" marR="0" lvl="0" indent="0" algn="l" defTabSz="914400" rtl="0" eaLnBrk="1" fontAlgn="base" latinLnBrk="0" hangingPunct="1">
              <a:lnSpc>
                <a:spcPct val="100000"/>
              </a:lnSpc>
              <a:spcBef>
                <a:spcPts val="1467"/>
              </a:spcBef>
              <a:spcAft>
                <a:spcPct val="0"/>
              </a:spcAft>
              <a:buClr>
                <a:srgbClr val="6D6E70"/>
              </a:buClr>
              <a:buSzPct val="90000"/>
              <a:buFont typeface="Wingdings" pitchFamily="2" charset="2"/>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rPr>
              <a:t>Timeline begins after receipt of approved assets &amp; creative direction.</a:t>
            </a:r>
          </a:p>
        </p:txBody>
      </p:sp>
      <p:sp>
        <p:nvSpPr>
          <p:cNvPr id="7" name="TextBox 6">
            <a:extLst>
              <a:ext uri="{FF2B5EF4-FFF2-40B4-BE49-F238E27FC236}">
                <a16:creationId xmlns:a16="http://schemas.microsoft.com/office/drawing/2014/main" id="{CE0A8C2B-7353-139F-C478-69BB6FC0C87C}"/>
              </a:ext>
            </a:extLst>
          </p:cNvPr>
          <p:cNvSpPr txBox="1"/>
          <p:nvPr/>
        </p:nvSpPr>
        <p:spPr>
          <a:xfrm>
            <a:off x="2226961" y="3703789"/>
            <a:ext cx="2605390" cy="17697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2</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Client Review &amp; Approval</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Timeline will be adjusted based on estimated days for client approval and/or feedback. </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900" b="0" i="0" u="none" strike="noStrike" kern="0" cap="none" spc="0" normalizeH="0" baseline="0" noProof="0" dirty="0">
                <a:ln>
                  <a:noFill/>
                </a:ln>
                <a:solidFill>
                  <a:srgbClr val="525252"/>
                </a:solidFill>
                <a:effectLst/>
                <a:uLnTx/>
                <a:uFillTx/>
                <a:latin typeface="IBM Plex Sans" panose="020B0503050203000203" pitchFamily="34" charset="0"/>
                <a:ea typeface="+mn-ea"/>
                <a:cs typeface="+mn-cs"/>
              </a:rPr>
              <a:t>The Weather Company’s Creative Lab will provide a maximum of three (3) client reviews and design revisions and one (1) redesign per Creative Build prior to launch. </a:t>
            </a:r>
            <a:r>
              <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hlinkClick r:id="rId4">
                  <a:extLst>
                    <a:ext uri="{A12FA001-AC4F-418D-AE19-62706E023703}">
                      <ahyp:hlinkClr xmlns:ahyp="http://schemas.microsoft.com/office/drawing/2018/hyperlinkcolor" val="tx"/>
                    </a:ext>
                  </a:extLst>
                </a:hlinkClick>
              </a:rPr>
              <a:t>Full policy &gt;</a:t>
            </a:r>
            <a:endPar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p:txBody>
      </p:sp>
      <p:sp>
        <p:nvSpPr>
          <p:cNvPr id="8" name="TextBox 7">
            <a:extLst>
              <a:ext uri="{FF2B5EF4-FFF2-40B4-BE49-F238E27FC236}">
                <a16:creationId xmlns:a16="http://schemas.microsoft.com/office/drawing/2014/main" id="{22BA1E07-6A53-4F9A-C5DF-D09FA8AB2C97}"/>
              </a:ext>
            </a:extLst>
          </p:cNvPr>
          <p:cNvSpPr txBox="1"/>
          <p:nvPr/>
        </p:nvSpPr>
        <p:spPr>
          <a:xfrm>
            <a:off x="299806" y="3703789"/>
            <a:ext cx="1687744"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STEP 1</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Design</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0" normalizeH="0" baseline="0" noProof="0" dirty="0">
                <a:ln>
                  <a:noFill/>
                </a:ln>
                <a:solidFill>
                  <a:srgbClr val="161616"/>
                </a:solidFill>
                <a:effectLst/>
                <a:uLnTx/>
                <a:uFillTx/>
                <a:latin typeface="IBM Plex Sans" panose="020B0503050203000203" pitchFamily="34" charset="0"/>
                <a:ea typeface="+mn-ea"/>
                <a:cs typeface="+mn-cs"/>
              </a:rPr>
              <a:t>The Weather Company’s Creative Lab builds out all condition-based creative. </a:t>
            </a:r>
            <a:r>
              <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hlinkClick r:id="rId5">
                  <a:extLst>
                    <a:ext uri="{A12FA001-AC4F-418D-AE19-62706E023703}">
                      <ahyp:hlinkClr xmlns:ahyp="http://schemas.microsoft.com/office/drawing/2018/hyperlinkcolor" val="tx"/>
                    </a:ext>
                  </a:extLst>
                </a:hlinkClick>
              </a:rPr>
              <a:t>Details &gt;</a:t>
            </a:r>
            <a:endParaRPr kumimoji="0" lang="en-US" sz="900" b="0" i="0" u="none" strike="noStrike" kern="0" cap="none" spc="0" normalizeH="0" baseline="0" noProof="0" dirty="0">
              <a:ln>
                <a:noFill/>
              </a:ln>
              <a:solidFill>
                <a:srgbClr val="8A3FFC"/>
              </a:solidFill>
              <a:effectLst/>
              <a:uLnTx/>
              <a:uFillTx/>
              <a:latin typeface="IBM Plex Sans" panose="020B0503050203000203" pitchFamily="34" charset="0"/>
              <a:ea typeface="+mn-ea"/>
              <a:cs typeface="+mn-cs"/>
            </a:endParaRPr>
          </a:p>
        </p:txBody>
      </p:sp>
      <p:sp>
        <p:nvSpPr>
          <p:cNvPr id="10" name="Footer Placeholder 2">
            <a:extLst>
              <a:ext uri="{FF2B5EF4-FFF2-40B4-BE49-F238E27FC236}">
                <a16:creationId xmlns:a16="http://schemas.microsoft.com/office/drawing/2014/main" id="{E686FCF7-E5B5-D8C5-DBA5-1E7C912EC32E}"/>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grpSp>
        <p:nvGrpSpPr>
          <p:cNvPr id="13" name="Group 12">
            <a:extLst>
              <a:ext uri="{FF2B5EF4-FFF2-40B4-BE49-F238E27FC236}">
                <a16:creationId xmlns:a16="http://schemas.microsoft.com/office/drawing/2014/main" id="{7B3C54C6-05FD-C801-5408-CC9C30337E6E}"/>
              </a:ext>
            </a:extLst>
          </p:cNvPr>
          <p:cNvGrpSpPr/>
          <p:nvPr/>
        </p:nvGrpSpPr>
        <p:grpSpPr>
          <a:xfrm>
            <a:off x="7198232" y="1798804"/>
            <a:ext cx="1908037" cy="1631216"/>
            <a:chOff x="3201867" y="1798804"/>
            <a:chExt cx="1908037" cy="1631216"/>
          </a:xfrm>
        </p:grpSpPr>
        <p:sp>
          <p:nvSpPr>
            <p:cNvPr id="14" name="TextBox 13">
              <a:extLst>
                <a:ext uri="{FF2B5EF4-FFF2-40B4-BE49-F238E27FC236}">
                  <a16:creationId xmlns:a16="http://schemas.microsoft.com/office/drawing/2014/main" id="{0F90AF95-BA91-F093-D31D-191A51EF9959}"/>
                </a:ext>
              </a:extLst>
            </p:cNvPr>
            <p:cNvSpPr txBox="1"/>
            <p:nvPr/>
          </p:nvSpPr>
          <p:spPr>
            <a:xfrm>
              <a:off x="3201867"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1</a:t>
              </a:r>
            </a:p>
          </p:txBody>
        </p:sp>
        <p:sp>
          <p:nvSpPr>
            <p:cNvPr id="15" name="Rectangle 14">
              <a:extLst>
                <a:ext uri="{FF2B5EF4-FFF2-40B4-BE49-F238E27FC236}">
                  <a16:creationId xmlns:a16="http://schemas.microsoft.com/office/drawing/2014/main" id="{51892246-7CA9-0715-035B-6EC93CAF87E2}"/>
                </a:ext>
              </a:extLst>
            </p:cNvPr>
            <p:cNvSpPr/>
            <p:nvPr/>
          </p:nvSpPr>
          <p:spPr>
            <a:xfrm>
              <a:off x="3989863" y="2593774"/>
              <a:ext cx="1120041"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OR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F8520F84-34D2-53FE-6767-B67CC0DD50E7}"/>
                </a:ext>
              </a:extLst>
            </p:cNvPr>
            <p:cNvPicPr>
              <a:picLocks noChangeAspect="1"/>
            </p:cNvPicPr>
            <p:nvPr/>
          </p:nvPicPr>
          <p:blipFill>
            <a:blip r:embed="rId6"/>
            <a:srcRect/>
            <a:stretch/>
          </p:blipFill>
          <p:spPr>
            <a:xfrm>
              <a:off x="4069532" y="2205090"/>
              <a:ext cx="365760" cy="365760"/>
            </a:xfrm>
            <a:prstGeom prst="rect">
              <a:avLst/>
            </a:prstGeom>
            <a:noFill/>
          </p:spPr>
        </p:pic>
      </p:grpSp>
      <p:grpSp>
        <p:nvGrpSpPr>
          <p:cNvPr id="22" name="Group 21">
            <a:extLst>
              <a:ext uri="{FF2B5EF4-FFF2-40B4-BE49-F238E27FC236}">
                <a16:creationId xmlns:a16="http://schemas.microsoft.com/office/drawing/2014/main" id="{8009440D-4E15-2493-EF75-6A338FC1B6E2}"/>
              </a:ext>
            </a:extLst>
          </p:cNvPr>
          <p:cNvGrpSpPr/>
          <p:nvPr/>
        </p:nvGrpSpPr>
        <p:grpSpPr>
          <a:xfrm>
            <a:off x="2352290" y="1798804"/>
            <a:ext cx="1908037" cy="1631216"/>
            <a:chOff x="2352290" y="1798804"/>
            <a:chExt cx="1908037" cy="1631216"/>
          </a:xfrm>
        </p:grpSpPr>
        <p:sp>
          <p:nvSpPr>
            <p:cNvPr id="18" name="TextBox 17">
              <a:extLst>
                <a:ext uri="{FF2B5EF4-FFF2-40B4-BE49-F238E27FC236}">
                  <a16:creationId xmlns:a16="http://schemas.microsoft.com/office/drawing/2014/main" id="{9626221C-A0E0-5B64-751C-FB2B851C8FA8}"/>
                </a:ext>
              </a:extLst>
            </p:cNvPr>
            <p:cNvSpPr txBox="1"/>
            <p:nvPr/>
          </p:nvSpPr>
          <p:spPr>
            <a:xfrm>
              <a:off x="2352290" y="1798804"/>
              <a:ext cx="954107" cy="16312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rPr>
                <a:t>1</a:t>
              </a:r>
            </a:p>
          </p:txBody>
        </p:sp>
        <p:sp>
          <p:nvSpPr>
            <p:cNvPr id="19" name="Rectangle 18">
              <a:extLst>
                <a:ext uri="{FF2B5EF4-FFF2-40B4-BE49-F238E27FC236}">
                  <a16:creationId xmlns:a16="http://schemas.microsoft.com/office/drawing/2014/main" id="{32A98A12-3C6E-52D3-029E-BC0C6D81E5EC}"/>
                </a:ext>
              </a:extLst>
            </p:cNvPr>
            <p:cNvSpPr/>
            <p:nvPr/>
          </p:nvSpPr>
          <p:spPr>
            <a:xfrm>
              <a:off x="3140286" y="2593774"/>
              <a:ext cx="1120041"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OR MORE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Arial Black" charset="0"/>
                  <a:cs typeface="Arial" panose="020B0604020202020204" pitchFamily="34" charset="0"/>
                </a:rPr>
                <a:t>DAYS</a:t>
              </a:r>
              <a:endParaRPr kumimoji="0" lang="en-US" sz="1500" b="0" i="0" u="none" strike="noStrike" kern="0" cap="none" spc="0" normalizeH="0" baseline="0" noProof="0" dirty="0">
                <a:ln>
                  <a:noFill/>
                </a:ln>
                <a:solidFill>
                  <a:srgbClr val="161616"/>
                </a:solidFill>
                <a:effectLst/>
                <a:uLnTx/>
                <a:uFillTx/>
                <a:latin typeface="IBM Plex Sans" panose="020B0503050203000203"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F079015B-C2A6-BA51-95EF-6FE14F3693A2}"/>
                </a:ext>
              </a:extLst>
            </p:cNvPr>
            <p:cNvPicPr>
              <a:picLocks noChangeAspect="1"/>
            </p:cNvPicPr>
            <p:nvPr/>
          </p:nvPicPr>
          <p:blipFill>
            <a:blip r:embed="rId6"/>
            <a:srcRect/>
            <a:stretch/>
          </p:blipFill>
          <p:spPr>
            <a:xfrm>
              <a:off x="3219955" y="2205090"/>
              <a:ext cx="365760" cy="365760"/>
            </a:xfrm>
            <a:prstGeom prst="rect">
              <a:avLst/>
            </a:prstGeom>
            <a:noFill/>
          </p:spPr>
        </p:pic>
      </p:grpSp>
    </p:spTree>
    <p:extLst>
      <p:ext uri="{BB962C8B-B14F-4D97-AF65-F5344CB8AC3E}">
        <p14:creationId xmlns:p14="http://schemas.microsoft.com/office/powerpoint/2010/main" val="2206533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a:extLst>
              <a:ext uri="{FF2B5EF4-FFF2-40B4-BE49-F238E27FC236}">
                <a16:creationId xmlns:a16="http://schemas.microsoft.com/office/drawing/2014/main" id="{27A7D930-3B51-0ABB-CF6B-5E9B9DF3670D}"/>
              </a:ext>
            </a:extLst>
          </p:cNvPr>
          <p:cNvPicPr>
            <a:picLocks noChangeAspect="1"/>
          </p:cNvPicPr>
          <p:nvPr/>
        </p:nvPicPr>
        <p:blipFill>
          <a:blip r:embed="rId2"/>
          <a:srcRect/>
          <a:stretch/>
        </p:blipFill>
        <p:spPr>
          <a:xfrm>
            <a:off x="5375586" y="2879210"/>
            <a:ext cx="1440828" cy="1099579"/>
          </a:xfrm>
          <a:prstGeom prst="rect">
            <a:avLst/>
          </a:prstGeom>
        </p:spPr>
      </p:pic>
    </p:spTree>
    <p:extLst>
      <p:ext uri="{BB962C8B-B14F-4D97-AF65-F5344CB8AC3E}">
        <p14:creationId xmlns:p14="http://schemas.microsoft.com/office/powerpoint/2010/main" val="3328613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A close up of a dry grass field&#10;&#10;Description automatically generated">
            <a:extLst>
              <a:ext uri="{FF2B5EF4-FFF2-40B4-BE49-F238E27FC236}">
                <a16:creationId xmlns:a16="http://schemas.microsoft.com/office/drawing/2014/main" id="{17DEB3F0-1151-E542-9250-3F85182E0DE6}"/>
              </a:ext>
            </a:extLst>
          </p:cNvPr>
          <p:cNvPicPr>
            <a:picLocks noChangeAspect="1"/>
          </p:cNvPicPr>
          <p:nvPr/>
        </p:nvPicPr>
        <p:blipFill rotWithShape="1">
          <a:blip r:embed="rId2">
            <a:alphaModFix/>
          </a:blip>
          <a:srcRect l="51367" t="15080" r="1" b="2700"/>
          <a:stretch/>
        </p:blipFill>
        <p:spPr>
          <a:xfrm>
            <a:off x="6096000" y="0"/>
            <a:ext cx="6096000" cy="6854942"/>
          </a:xfrm>
          <a:prstGeom prst="rect">
            <a:avLst/>
          </a:prstGeom>
          <a:effectLst/>
        </p:spPr>
      </p:pic>
      <p:pic>
        <p:nvPicPr>
          <p:cNvPr id="16" name="Picture 15">
            <a:extLst>
              <a:ext uri="{FF2B5EF4-FFF2-40B4-BE49-F238E27FC236}">
                <a16:creationId xmlns:a16="http://schemas.microsoft.com/office/drawing/2014/main" id="{0AB28B69-6B59-B74A-9912-1FD00456EC43}"/>
              </a:ext>
            </a:extLst>
          </p:cNvPr>
          <p:cNvPicPr>
            <a:picLocks noChangeAspect="1"/>
          </p:cNvPicPr>
          <p:nvPr/>
        </p:nvPicPr>
        <p:blipFill>
          <a:blip r:embed="rId3"/>
          <a:srcRect/>
          <a:stretch/>
        </p:blipFill>
        <p:spPr>
          <a:xfrm>
            <a:off x="7033401" y="5152"/>
            <a:ext cx="4325978" cy="6857999"/>
          </a:xfrm>
          <a:prstGeom prst="rect">
            <a:avLst/>
          </a:prstGeom>
          <a:effectLst/>
        </p:spPr>
      </p:pic>
      <p:sp>
        <p:nvSpPr>
          <p:cNvPr id="6" name="Title 2">
            <a:extLst>
              <a:ext uri="{FF2B5EF4-FFF2-40B4-BE49-F238E27FC236}">
                <a16:creationId xmlns:a16="http://schemas.microsoft.com/office/drawing/2014/main" id="{A0C2B90C-5756-504C-9721-B7752291D712}"/>
              </a:ext>
            </a:extLst>
          </p:cNvPr>
          <p:cNvSpPr>
            <a:spLocks noGrp="1"/>
          </p:cNvSpPr>
          <p:nvPr>
            <p:ph type="title" idx="4294967295"/>
          </p:nvPr>
        </p:nvSpPr>
        <p:spPr>
          <a:xfrm>
            <a:off x="305371" y="411163"/>
            <a:ext cx="5510213" cy="639762"/>
          </a:xfrm>
        </p:spPr>
        <p:txBody>
          <a:bodyPr/>
          <a:lstStyle/>
          <a:p>
            <a:r>
              <a:rPr lang="en-US" dirty="0">
                <a:solidFill>
                  <a:srgbClr val="161616"/>
                </a:solidFill>
              </a:rPr>
              <a:t>Overview</a:t>
            </a:r>
          </a:p>
        </p:txBody>
      </p:sp>
      <p:sp>
        <p:nvSpPr>
          <p:cNvPr id="7" name="Text Placeholder 5">
            <a:extLst>
              <a:ext uri="{FF2B5EF4-FFF2-40B4-BE49-F238E27FC236}">
                <a16:creationId xmlns:a16="http://schemas.microsoft.com/office/drawing/2014/main" id="{E70640E2-1162-4840-A6B3-FC57978FE21F}"/>
              </a:ext>
            </a:extLst>
          </p:cNvPr>
          <p:cNvSpPr txBox="1">
            <a:spLocks/>
          </p:cNvSpPr>
          <p:nvPr/>
        </p:nvSpPr>
        <p:spPr>
          <a:xfrm>
            <a:off x="304800" y="1123656"/>
            <a:ext cx="5230368" cy="5129362"/>
          </a:xfrm>
          <a:prstGeom prst="rect">
            <a:avLst/>
          </a:prstGeom>
        </p:spPr>
        <p:txBody>
          <a:bodyPr vert="horz" lIns="0" tIns="0" rIns="0" bIns="0" rtlCol="0">
            <a:noAutofit/>
          </a:bodyPr>
          <a:lst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baseline="0">
                <a:solidFill>
                  <a:schemeClr val="bg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Bef>
                <a:spcPts val="1467"/>
              </a:spcBef>
            </a:pPr>
            <a:r>
              <a:rPr lang="en-US" kern="0" dirty="0">
                <a:solidFill>
                  <a:srgbClr val="161616"/>
                </a:solidFill>
                <a:latin typeface="IBM Plex Sans" panose="020B0503050203000203" pitchFamily="34" charset="0"/>
                <a:ea typeface="Helvetica" charset="0"/>
                <a:cs typeface="Arial" panose="020B0604020202020204" pitchFamily="34" charset="0"/>
                <a:sym typeface="Arial"/>
              </a:rPr>
              <a:t>Adaptors are premium, banner-based ad products that integrate brand imagery and messaging with weather, location, and time to create contextually-relevant advertising experiences. </a:t>
            </a:r>
          </a:p>
          <a:p>
            <a:pPr defTabSz="1219170">
              <a:spcBef>
                <a:spcPts val="1467"/>
              </a:spcBef>
            </a:pPr>
            <a:r>
              <a:rPr lang="en-US" kern="0" dirty="0">
                <a:solidFill>
                  <a:srgbClr val="161616"/>
                </a:solidFill>
                <a:latin typeface="IBM Plex Sans" panose="020B0503050203000203" pitchFamily="34" charset="0"/>
                <a:ea typeface="Helvetica" charset="0"/>
                <a:cs typeface="Arial" panose="020B0604020202020204" pitchFamily="34" charset="0"/>
                <a:sym typeface="Arial"/>
              </a:rPr>
              <a:t>These units can incorporate a range of data-based feature sets that include user location, weather conditions, and time of day —</a:t>
            </a:r>
            <a:r>
              <a:rPr lang="en-US" kern="0" dirty="0">
                <a:solidFill>
                  <a:srgbClr val="161616"/>
                </a:solidFill>
                <a:latin typeface="IBM Plex Sans" panose="020B0503050203000203" pitchFamily="34" charset="0"/>
                <a:ea typeface="Helvetica" charset="0"/>
                <a:cs typeface="Arial"/>
                <a:sym typeface="Arial"/>
              </a:rPr>
              <a:t> the units can be further customized using our proprietary Weather Targeting platform. </a:t>
            </a:r>
          </a:p>
          <a:p>
            <a:pPr defTabSz="1219170">
              <a:spcBef>
                <a:spcPts val="1467"/>
              </a:spcBef>
            </a:pPr>
            <a:r>
              <a:rPr lang="en-US" kern="0" dirty="0">
                <a:solidFill>
                  <a:srgbClr val="161616"/>
                </a:solidFill>
                <a:latin typeface="IBM Plex Sans" panose="020B0503050203000203" pitchFamily="34" charset="0"/>
                <a:ea typeface="Helvetica" charset="0"/>
                <a:cs typeface="Arial"/>
                <a:sym typeface="Arial"/>
              </a:rPr>
              <a:t>HTML5-based features such as video playback, animation, and product carousels are available. </a:t>
            </a:r>
            <a:endParaRPr lang="en-US" sz="900" dirty="0">
              <a:solidFill>
                <a:srgbClr val="161616"/>
              </a:solidFill>
              <a:latin typeface="IBM Plex Sans" panose="020B0503050203000203" pitchFamily="34" charset="0"/>
              <a:ea typeface="Helvetica" charset="0"/>
              <a:cs typeface="Arial" panose="020B0604020202020204" pitchFamily="34" charset="0"/>
            </a:endParaRPr>
          </a:p>
        </p:txBody>
      </p:sp>
      <p:sp>
        <p:nvSpPr>
          <p:cNvPr id="3" name="Slide Number Placeholder 2">
            <a:extLst>
              <a:ext uri="{FF2B5EF4-FFF2-40B4-BE49-F238E27FC236}">
                <a16:creationId xmlns:a16="http://schemas.microsoft.com/office/drawing/2014/main" id="{DA43159C-9E4F-F249-BCA4-7585A61DC544}"/>
              </a:ext>
            </a:extLst>
          </p:cNvPr>
          <p:cNvSpPr>
            <a:spLocks noGrp="1"/>
          </p:cNvSpPr>
          <p:nvPr>
            <p:ph type="sldNum" sz="quarter" idx="11"/>
          </p:nvPr>
        </p:nvSpPr>
        <p:spPr/>
        <p:txBody>
          <a:bodyPr/>
          <a:lstStyle/>
          <a:p>
            <a:fld id="{59395FB3-9C97-154F-86B2-7E381B951268}" type="slidenum">
              <a:rPr lang="en-US" smtClean="0"/>
              <a:pPr/>
              <a:t>2</a:t>
            </a:fld>
            <a:endParaRPr lang="en-US" dirty="0"/>
          </a:p>
        </p:txBody>
      </p:sp>
      <p:sp>
        <p:nvSpPr>
          <p:cNvPr id="2" name="Footer Placeholder 2">
            <a:extLst>
              <a:ext uri="{FF2B5EF4-FFF2-40B4-BE49-F238E27FC236}">
                <a16:creationId xmlns:a16="http://schemas.microsoft.com/office/drawing/2014/main" id="{C5264C56-A723-38DE-71D2-291FA73DE5B9}"/>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2854595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F62F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D6BB-6692-6644-9E42-B6D722BC6509}"/>
              </a:ext>
            </a:extLst>
          </p:cNvPr>
          <p:cNvSpPr>
            <a:spLocks noGrp="1"/>
          </p:cNvSpPr>
          <p:nvPr>
            <p:ph type="title" idx="4294967295"/>
          </p:nvPr>
        </p:nvSpPr>
        <p:spPr>
          <a:xfrm>
            <a:off x="304888" y="409575"/>
            <a:ext cx="6972300" cy="581025"/>
          </a:xfrm>
        </p:spPr>
        <p:txBody>
          <a:bodyPr/>
          <a:lstStyle/>
          <a:p>
            <a:r>
              <a:rPr lang="en-US" dirty="0">
                <a:solidFill>
                  <a:srgbClr val="FFFFFF"/>
                </a:solidFill>
                <a:ea typeface="Helvetica" charset="0"/>
                <a:cs typeface="Arial" panose="020B0604020202020204" pitchFamily="34" charset="0"/>
              </a:rPr>
              <a:t>Adaptor Functionalities</a:t>
            </a:r>
            <a:br>
              <a:rPr lang="en-US" dirty="0">
                <a:solidFill>
                  <a:srgbClr val="FFFFFF"/>
                </a:solidFill>
                <a:ea typeface="Helvetica" charset="0"/>
                <a:cs typeface="Arial" panose="020B0604020202020204" pitchFamily="34" charset="0"/>
                <a:sym typeface="Arial"/>
              </a:rPr>
            </a:br>
            <a:endParaRPr lang="en-US" dirty="0"/>
          </a:p>
        </p:txBody>
      </p:sp>
      <p:sp>
        <p:nvSpPr>
          <p:cNvPr id="13" name="Text Placeholder 4">
            <a:extLst>
              <a:ext uri="{FF2B5EF4-FFF2-40B4-BE49-F238E27FC236}">
                <a16:creationId xmlns:a16="http://schemas.microsoft.com/office/drawing/2014/main" id="{98EFD7F5-0B17-8148-9282-D58E7D6B0E2F}"/>
              </a:ext>
            </a:extLst>
          </p:cNvPr>
          <p:cNvSpPr txBox="1">
            <a:spLocks/>
          </p:cNvSpPr>
          <p:nvPr/>
        </p:nvSpPr>
        <p:spPr>
          <a:xfrm>
            <a:off x="304888" y="1105638"/>
            <a:ext cx="6268342" cy="4864571"/>
          </a:xfrm>
          <a:prstGeom prst="rect">
            <a:avLst/>
          </a:prstGeom>
        </p:spPr>
        <p:txBody>
          <a:bodyPr lIns="0" tIns="0" rIns="0" bIns="0"/>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buClr>
                <a:schemeClr val="accent2"/>
              </a:buClr>
              <a:buSzPct val="25000"/>
            </a:pPr>
            <a:r>
              <a:rPr lang="en-US" sz="1400" kern="0" dirty="0">
                <a:solidFill>
                  <a:schemeClr val="bg2"/>
                </a:solidFill>
                <a:latin typeface="IBM Plex Sans" panose="020B0503050203000203" pitchFamily="34" charset="0"/>
                <a:cs typeface="Arial" panose="020B0604020202020204" pitchFamily="34" charset="0"/>
              </a:rPr>
              <a:t>Adaptors can incorporate a variety of weather-data-driven functionalities that create unique, contextually-relevant brand experiences for users.</a:t>
            </a:r>
          </a:p>
          <a:p>
            <a:pPr>
              <a:spcBef>
                <a:spcPts val="0"/>
              </a:spcBef>
              <a:spcAft>
                <a:spcPts val="1200"/>
              </a:spcAft>
              <a:buClr>
                <a:schemeClr val="accent2"/>
              </a:buClr>
              <a:buSzPct val="25000"/>
            </a:pPr>
            <a:r>
              <a:rPr lang="en-US" sz="1400" b="1" kern="0" dirty="0">
                <a:solidFill>
                  <a:schemeClr val="bg2"/>
                </a:solidFill>
                <a:latin typeface="IBM Plex Sans" panose="020B0503050203000203" pitchFamily="34" charset="0"/>
                <a:ea typeface="Helvetica" charset="0"/>
                <a:cs typeface="Arial" panose="020B0604020202020204" pitchFamily="34" charset="0"/>
              </a:rPr>
              <a:t>Spend Level: Tier 1</a:t>
            </a:r>
            <a:endParaRPr lang="en-US" sz="1200" b="1" kern="0" dirty="0">
              <a:solidFill>
                <a:schemeClr val="bg2"/>
              </a:solidFill>
              <a:latin typeface="IBM Plex Sans" panose="020B0503050203000203" pitchFamily="34" charset="0"/>
              <a:ea typeface="Helvetica" charset="0"/>
              <a:cs typeface="Arial" panose="020B0604020202020204" pitchFamily="34" charset="0"/>
            </a:endParaRPr>
          </a:p>
        </p:txBody>
      </p:sp>
      <p:sp>
        <p:nvSpPr>
          <p:cNvPr id="27" name="Footer Placeholder 2">
            <a:extLst>
              <a:ext uri="{FF2B5EF4-FFF2-40B4-BE49-F238E27FC236}">
                <a16:creationId xmlns:a16="http://schemas.microsoft.com/office/drawing/2014/main" id="{F3B739F7-0295-E34A-B56E-D8839397D710}"/>
              </a:ext>
            </a:extLst>
          </p:cNvPr>
          <p:cNvSpPr txBox="1">
            <a:spLocks/>
          </p:cNvSpPr>
          <p:nvPr/>
        </p:nvSpPr>
        <p:spPr>
          <a:xfrm>
            <a:off x="11566186" y="6383868"/>
            <a:ext cx="312379" cy="222249"/>
          </a:xfrm>
          <a:prstGeom prst="rect">
            <a:avLst/>
          </a:prstGeom>
        </p:spPr>
        <p:txBody>
          <a:bodyPr vert="horz" lIns="0" tIns="0" rIns="0" bIns="0" rtlCol="0" anchor="ctr"/>
          <a:lstStyle>
            <a:defPPr>
              <a:defRPr lang="en-US"/>
            </a:defPPr>
            <a:lvl1pPr marL="0" marR="0" indent="0" algn="l" defTabSz="914621" rtl="0" eaLnBrk="1" fontAlgn="auto" latinLnBrk="0" hangingPunct="1">
              <a:lnSpc>
                <a:spcPct val="100000"/>
              </a:lnSpc>
              <a:spcBef>
                <a:spcPts val="0"/>
              </a:spcBef>
              <a:spcAft>
                <a:spcPts val="0"/>
              </a:spcAft>
              <a:buClrTx/>
              <a:buSzTx/>
              <a:buFontTx/>
              <a:buNone/>
              <a:tabLst/>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535065D-7576-3C4B-BDA1-C55D4071AB64}" type="slidenum">
              <a:rPr lang="en-US" smtClean="0">
                <a:latin typeface="IBM Plex Sans" panose="020B0503050203000203" pitchFamily="34" charset="0"/>
              </a:rPr>
              <a:t>3</a:t>
            </a:fld>
            <a:endParaRPr lang="en-US" dirty="0">
              <a:latin typeface="IBM Plex Sans" panose="020B0503050203000203" pitchFamily="34" charset="0"/>
            </a:endParaRPr>
          </a:p>
        </p:txBody>
      </p:sp>
      <p:sp>
        <p:nvSpPr>
          <p:cNvPr id="5" name="Footer Placeholder 2">
            <a:extLst>
              <a:ext uri="{FF2B5EF4-FFF2-40B4-BE49-F238E27FC236}">
                <a16:creationId xmlns:a16="http://schemas.microsoft.com/office/drawing/2014/main" id="{CB6FA59B-8F9D-D088-CC17-281706360717}"/>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bg1"/>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3742079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3203AEE-69C8-7747-AD8E-F1666AC18F44}"/>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45" name="Picture 44" descr="A car parked on the side of a road&#10;&#10;Description automatically generated">
            <a:extLst>
              <a:ext uri="{FF2B5EF4-FFF2-40B4-BE49-F238E27FC236}">
                <a16:creationId xmlns:a16="http://schemas.microsoft.com/office/drawing/2014/main" id="{37DCB36B-005F-2B40-A0B8-82DD556B78A8}"/>
              </a:ext>
            </a:extLst>
          </p:cNvPr>
          <p:cNvPicPr>
            <a:picLocks noChangeAspect="1"/>
          </p:cNvPicPr>
          <p:nvPr/>
        </p:nvPicPr>
        <p:blipFill rotWithShape="1">
          <a:blip r:embed="rId2"/>
          <a:srcRect t="541"/>
          <a:stretch/>
        </p:blipFill>
        <p:spPr>
          <a:xfrm>
            <a:off x="6300601" y="923690"/>
            <a:ext cx="2747147" cy="2276909"/>
          </a:xfrm>
          <a:prstGeom prst="rect">
            <a:avLst/>
          </a:prstGeom>
        </p:spPr>
      </p:pic>
      <p:sp>
        <p:nvSpPr>
          <p:cNvPr id="11" name="Title 1">
            <a:extLst>
              <a:ext uri="{FF2B5EF4-FFF2-40B4-BE49-F238E27FC236}">
                <a16:creationId xmlns:a16="http://schemas.microsoft.com/office/drawing/2014/main" id="{9A92D3F6-AFCB-1B47-9BAB-F0D81C3CB67A}"/>
              </a:ext>
            </a:extLst>
          </p:cNvPr>
          <p:cNvSpPr>
            <a:spLocks noGrp="1"/>
          </p:cNvSpPr>
          <p:nvPr>
            <p:ph type="title" idx="4294967295"/>
          </p:nvPr>
        </p:nvSpPr>
        <p:spPr>
          <a:xfrm>
            <a:off x="304888" y="411163"/>
            <a:ext cx="5486400" cy="639762"/>
          </a:xfrm>
        </p:spPr>
        <p:txBody>
          <a:bodyPr/>
          <a:lstStyle/>
          <a:p>
            <a:r>
              <a:rPr lang="en-US" dirty="0">
                <a:solidFill>
                  <a:srgbClr val="161616"/>
                </a:solidFill>
                <a:cs typeface="Arial" panose="020B0604020202020204" pitchFamily="34" charset="0"/>
              </a:rPr>
              <a:t>Weather Conditions</a:t>
            </a:r>
          </a:p>
        </p:txBody>
      </p:sp>
      <p:sp>
        <p:nvSpPr>
          <p:cNvPr id="32" name="Text Placeholder 4">
            <a:extLst>
              <a:ext uri="{FF2B5EF4-FFF2-40B4-BE49-F238E27FC236}">
                <a16:creationId xmlns:a16="http://schemas.microsoft.com/office/drawing/2014/main" id="{30A4A47F-44E7-8C4D-A9DD-53588E85EBF6}"/>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Adaptor Functionalities</a:t>
            </a:r>
          </a:p>
        </p:txBody>
      </p:sp>
      <p:pic>
        <p:nvPicPr>
          <p:cNvPr id="12" name="Picture 11" descr="A screenshot of a cell phone&#10;&#10;Description automatically generated">
            <a:extLst>
              <a:ext uri="{FF2B5EF4-FFF2-40B4-BE49-F238E27FC236}">
                <a16:creationId xmlns:a16="http://schemas.microsoft.com/office/drawing/2014/main" id="{2AA77BC4-A2AF-3E4C-90E7-3209A377B012}"/>
              </a:ext>
            </a:extLst>
          </p:cNvPr>
          <p:cNvPicPr>
            <a:picLocks noChangeAspect="1"/>
          </p:cNvPicPr>
          <p:nvPr/>
        </p:nvPicPr>
        <p:blipFill rotWithShape="1">
          <a:blip r:embed="rId3"/>
          <a:srcRect t="14104"/>
          <a:stretch/>
        </p:blipFill>
        <p:spPr>
          <a:xfrm>
            <a:off x="6300601" y="3425"/>
            <a:ext cx="2728888" cy="732495"/>
          </a:xfrm>
          <a:prstGeom prst="rect">
            <a:avLst/>
          </a:prstGeom>
        </p:spPr>
      </p:pic>
      <p:pic>
        <p:nvPicPr>
          <p:cNvPr id="42" name="Picture 41">
            <a:extLst>
              <a:ext uri="{FF2B5EF4-FFF2-40B4-BE49-F238E27FC236}">
                <a16:creationId xmlns:a16="http://schemas.microsoft.com/office/drawing/2014/main" id="{4E06175C-53C1-3E4C-844C-874264A29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297" y="1021777"/>
            <a:ext cx="2728888" cy="426389"/>
          </a:xfrm>
          <a:prstGeom prst="rect">
            <a:avLst/>
          </a:prstGeom>
        </p:spPr>
      </p:pic>
      <p:pic>
        <p:nvPicPr>
          <p:cNvPr id="41" name="Picture 40" descr="A close up of a sign&#10;&#10;Description automatically generated">
            <a:extLst>
              <a:ext uri="{FF2B5EF4-FFF2-40B4-BE49-F238E27FC236}">
                <a16:creationId xmlns:a16="http://schemas.microsoft.com/office/drawing/2014/main" id="{E733D9B0-9B34-1E45-9D5B-D4219A2DCD33}"/>
              </a:ext>
            </a:extLst>
          </p:cNvPr>
          <p:cNvPicPr>
            <a:picLocks noChangeAspect="1"/>
          </p:cNvPicPr>
          <p:nvPr/>
        </p:nvPicPr>
        <p:blipFill rotWithShape="1">
          <a:blip r:embed="rId5">
            <a:extLst>
              <a:ext uri="{28A0092B-C50C-407E-A947-70E740481C1C}">
                <a14:useLocalDpi xmlns:a14="http://schemas.microsoft.com/office/drawing/2010/main" val="0"/>
              </a:ext>
            </a:extLst>
          </a:blip>
          <a:srcRect t="1" b="57390"/>
          <a:stretch/>
        </p:blipFill>
        <p:spPr>
          <a:xfrm>
            <a:off x="6318859" y="5892469"/>
            <a:ext cx="2728888" cy="968956"/>
          </a:xfrm>
          <a:prstGeom prst="rect">
            <a:avLst/>
          </a:prstGeom>
        </p:spPr>
      </p:pic>
      <p:pic>
        <p:nvPicPr>
          <p:cNvPr id="17" name="Picture 16" descr="A close up of a logo&#10;&#10;Description automatically generated">
            <a:extLst>
              <a:ext uri="{FF2B5EF4-FFF2-40B4-BE49-F238E27FC236}">
                <a16:creationId xmlns:a16="http://schemas.microsoft.com/office/drawing/2014/main" id="{C34641C4-7A39-4C42-8CE7-B1E5804689D0}"/>
              </a:ext>
            </a:extLst>
          </p:cNvPr>
          <p:cNvPicPr>
            <a:picLocks noChangeAspect="1"/>
          </p:cNvPicPr>
          <p:nvPr/>
        </p:nvPicPr>
        <p:blipFill rotWithShape="1">
          <a:blip r:embed="rId6"/>
          <a:srcRect t="-1" b="49338"/>
          <a:stretch/>
        </p:blipFill>
        <p:spPr>
          <a:xfrm>
            <a:off x="9260297" y="4083774"/>
            <a:ext cx="2728888" cy="2774226"/>
          </a:xfrm>
          <a:prstGeom prst="rect">
            <a:avLst/>
          </a:prstGeom>
        </p:spPr>
      </p:pic>
      <p:pic>
        <p:nvPicPr>
          <p:cNvPr id="53" name="Picture 52" descr="A close up of a sign&#10;&#10;Description automatically generated">
            <a:extLst>
              <a:ext uri="{FF2B5EF4-FFF2-40B4-BE49-F238E27FC236}">
                <a16:creationId xmlns:a16="http://schemas.microsoft.com/office/drawing/2014/main" id="{22193665-696B-6D40-BC31-69EC2EB4C571}"/>
              </a:ext>
            </a:extLst>
          </p:cNvPr>
          <p:cNvPicPr>
            <a:picLocks noChangeAspect="1"/>
          </p:cNvPicPr>
          <p:nvPr/>
        </p:nvPicPr>
        <p:blipFill>
          <a:blip r:embed="rId7"/>
          <a:stretch>
            <a:fillRect/>
          </a:stretch>
        </p:blipFill>
        <p:spPr>
          <a:xfrm>
            <a:off x="6318859" y="3388368"/>
            <a:ext cx="2728888" cy="2276169"/>
          </a:xfrm>
          <a:prstGeom prst="rect">
            <a:avLst/>
          </a:prstGeom>
        </p:spPr>
      </p:pic>
      <p:pic>
        <p:nvPicPr>
          <p:cNvPr id="40" name="Picture 39">
            <a:extLst>
              <a:ext uri="{FF2B5EF4-FFF2-40B4-BE49-F238E27FC236}">
                <a16:creationId xmlns:a16="http://schemas.microsoft.com/office/drawing/2014/main" id="{C1C3526B-D88D-5E49-AA2A-BE65DE04D4D7}"/>
              </a:ext>
            </a:extLst>
          </p:cNvPr>
          <p:cNvPicPr>
            <a:picLocks noChangeAspect="1"/>
          </p:cNvPicPr>
          <p:nvPr/>
        </p:nvPicPr>
        <p:blipFill rotWithShape="1">
          <a:blip r:embed="rId8"/>
          <a:srcRect t="1" b="934"/>
          <a:stretch/>
        </p:blipFill>
        <p:spPr>
          <a:xfrm>
            <a:off x="9278555" y="1647093"/>
            <a:ext cx="2710630" cy="2237754"/>
          </a:xfrm>
          <a:prstGeom prst="rect">
            <a:avLst/>
          </a:prstGeom>
        </p:spPr>
      </p:pic>
      <p:pic>
        <p:nvPicPr>
          <p:cNvPr id="49" name="Picture 48" descr="A close up of a sign&#10;&#10;Description automatically generated">
            <a:extLst>
              <a:ext uri="{FF2B5EF4-FFF2-40B4-BE49-F238E27FC236}">
                <a16:creationId xmlns:a16="http://schemas.microsoft.com/office/drawing/2014/main" id="{9C3E37B5-E3E7-B149-B561-8D1612E7F34D}"/>
              </a:ext>
            </a:extLst>
          </p:cNvPr>
          <p:cNvPicPr>
            <a:picLocks noChangeAspect="1"/>
          </p:cNvPicPr>
          <p:nvPr/>
        </p:nvPicPr>
        <p:blipFill rotWithShape="1">
          <a:blip r:embed="rId9"/>
          <a:srcRect t="3467"/>
          <a:stretch/>
        </p:blipFill>
        <p:spPr>
          <a:xfrm>
            <a:off x="9263137" y="0"/>
            <a:ext cx="2728888" cy="822849"/>
          </a:xfrm>
          <a:prstGeom prst="rect">
            <a:avLst/>
          </a:prstGeom>
          <a:solidFill>
            <a:schemeClr val="bg1">
              <a:alpha val="50000"/>
            </a:schemeClr>
          </a:solidFill>
        </p:spPr>
      </p:pic>
      <p:sp>
        <p:nvSpPr>
          <p:cNvPr id="2" name="Slide Number Placeholder 1">
            <a:extLst>
              <a:ext uri="{FF2B5EF4-FFF2-40B4-BE49-F238E27FC236}">
                <a16:creationId xmlns:a16="http://schemas.microsoft.com/office/drawing/2014/main" id="{8503AEAF-DBA3-F943-B255-79AA664436E0}"/>
              </a:ext>
            </a:extLst>
          </p:cNvPr>
          <p:cNvSpPr>
            <a:spLocks noGrp="1"/>
          </p:cNvSpPr>
          <p:nvPr>
            <p:ph type="sldNum" sz="quarter" idx="11"/>
          </p:nvPr>
        </p:nvSpPr>
        <p:spPr/>
        <p:txBody>
          <a:bodyPr/>
          <a:lstStyle/>
          <a:p>
            <a:fld id="{59395FB3-9C97-154F-86B2-7E381B951268}" type="slidenum">
              <a:rPr lang="en-US" smtClean="0"/>
              <a:pPr/>
              <a:t>4</a:t>
            </a:fld>
            <a:endParaRPr lang="en-US" dirty="0"/>
          </a:p>
        </p:txBody>
      </p:sp>
      <p:pic>
        <p:nvPicPr>
          <p:cNvPr id="18" name="Picture 17">
            <a:extLst>
              <a:ext uri="{FF2B5EF4-FFF2-40B4-BE49-F238E27FC236}">
                <a16:creationId xmlns:a16="http://schemas.microsoft.com/office/drawing/2014/main" id="{E7C7CB94-ED39-8A43-A591-55A451B1D317}"/>
              </a:ext>
            </a:extLst>
          </p:cNvPr>
          <p:cNvPicPr>
            <a:picLocks noChangeAspect="1"/>
          </p:cNvPicPr>
          <p:nvPr/>
        </p:nvPicPr>
        <p:blipFill>
          <a:blip r:embed="rId10"/>
          <a:srcRect/>
          <a:stretch/>
        </p:blipFill>
        <p:spPr>
          <a:xfrm>
            <a:off x="282029" y="2546982"/>
            <a:ext cx="5594515" cy="1764036"/>
          </a:xfrm>
          <a:prstGeom prst="rect">
            <a:avLst/>
          </a:prstGeom>
        </p:spPr>
      </p:pic>
      <p:sp>
        <p:nvSpPr>
          <p:cNvPr id="19" name="Text Placeholder 5">
            <a:extLst>
              <a:ext uri="{FF2B5EF4-FFF2-40B4-BE49-F238E27FC236}">
                <a16:creationId xmlns:a16="http://schemas.microsoft.com/office/drawing/2014/main" id="{0F7BF159-B743-644C-9A9A-4953A7313CAB}"/>
              </a:ext>
            </a:extLst>
          </p:cNvPr>
          <p:cNvSpPr txBox="1">
            <a:spLocks/>
          </p:cNvSpPr>
          <p:nvPr/>
        </p:nvSpPr>
        <p:spPr>
          <a:xfrm>
            <a:off x="304889" y="1123656"/>
            <a:ext cx="5594516" cy="1332825"/>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cs typeface="Arial" panose="020B0604020202020204" pitchFamily="34" charset="0"/>
              </a:rPr>
              <a:t>Using a matrix of four general weather conditions and two dayparts (daytime and night), we build up to eight variations of a given creative. </a:t>
            </a:r>
          </a:p>
          <a:p>
            <a:pPr>
              <a:spcBef>
                <a:spcPts val="0"/>
              </a:spcBef>
              <a:spcAft>
                <a:spcPts val="1200"/>
              </a:spcAft>
            </a:pPr>
            <a:r>
              <a:rPr lang="en-US" sz="1400" dirty="0">
                <a:solidFill>
                  <a:srgbClr val="161616"/>
                </a:solidFill>
                <a:latin typeface="IBM Plex Sans" panose="020B0503050203000203" pitchFamily="34" charset="0"/>
                <a:ea typeface="Helvetica" charset="0"/>
                <a:cs typeface="Arial" panose="020B0604020202020204" pitchFamily="34" charset="0"/>
              </a:rPr>
              <a:t>Each time the unit loads, the version that matches the time of day and current weather conditions for our user’s location or the location they are viewing will serve.</a:t>
            </a:r>
          </a:p>
        </p:txBody>
      </p:sp>
      <p:grpSp>
        <p:nvGrpSpPr>
          <p:cNvPr id="33" name="Group 32">
            <a:extLst>
              <a:ext uri="{FF2B5EF4-FFF2-40B4-BE49-F238E27FC236}">
                <a16:creationId xmlns:a16="http://schemas.microsoft.com/office/drawing/2014/main" id="{49F811D9-A633-4A4F-AF66-17032D332C94}"/>
              </a:ext>
            </a:extLst>
          </p:cNvPr>
          <p:cNvGrpSpPr/>
          <p:nvPr/>
        </p:nvGrpSpPr>
        <p:grpSpPr>
          <a:xfrm>
            <a:off x="299541" y="5596758"/>
            <a:ext cx="5522975" cy="682929"/>
            <a:chOff x="199696" y="5559973"/>
            <a:chExt cx="5522975" cy="682929"/>
          </a:xfrm>
        </p:grpSpPr>
        <p:sp>
          <p:nvSpPr>
            <p:cNvPr id="34" name="Rectangle 33">
              <a:extLst>
                <a:ext uri="{FF2B5EF4-FFF2-40B4-BE49-F238E27FC236}">
                  <a16:creationId xmlns:a16="http://schemas.microsoft.com/office/drawing/2014/main" id="{ACD5034E-D219-B444-B96D-8B3A455E05FA}"/>
                </a:ext>
              </a:extLst>
            </p:cNvPr>
            <p:cNvSpPr/>
            <p:nvPr/>
          </p:nvSpPr>
          <p:spPr>
            <a:xfrm>
              <a:off x="199696" y="5559973"/>
              <a:ext cx="5522975" cy="682929"/>
            </a:xfrm>
            <a:prstGeom prst="rect">
              <a:avLst/>
            </a:prstGeom>
            <a:solidFill>
              <a:srgbClr val="F2F4F8"/>
            </a:solidFill>
            <a:ln w="6350">
              <a:noFill/>
            </a:ln>
          </p:spPr>
          <p:txBody>
            <a:bodyPr wrap="square" lIns="0" tIns="0" rIns="0" bIns="0" rtlCol="0" anchor="ctr">
              <a:noAutofit/>
            </a:bodyPr>
            <a:lstStyle/>
            <a:p>
              <a:pPr algn="ctr"/>
              <a:endParaRPr lang="en-US" sz="1200" dirty="0" err="1">
                <a:solidFill>
                  <a:srgbClr val="FFFFFF"/>
                </a:solidFill>
                <a:latin typeface="IBM Plex Sans" panose="020B0503050203000203" pitchFamily="34" charset="0"/>
                <a:cs typeface="Arial"/>
              </a:endParaRPr>
            </a:p>
          </p:txBody>
        </p:sp>
        <p:grpSp>
          <p:nvGrpSpPr>
            <p:cNvPr id="35" name="Group 34">
              <a:extLst>
                <a:ext uri="{FF2B5EF4-FFF2-40B4-BE49-F238E27FC236}">
                  <a16:creationId xmlns:a16="http://schemas.microsoft.com/office/drawing/2014/main" id="{3E0F9A6A-CC09-074A-B543-B8BC1C9E6CB4}"/>
                </a:ext>
              </a:extLst>
            </p:cNvPr>
            <p:cNvGrpSpPr/>
            <p:nvPr/>
          </p:nvGrpSpPr>
          <p:grpSpPr>
            <a:xfrm>
              <a:off x="371602" y="5664537"/>
              <a:ext cx="4946311" cy="508330"/>
              <a:chOff x="371602" y="5566649"/>
              <a:chExt cx="4946311" cy="508330"/>
            </a:xfrm>
          </p:grpSpPr>
          <p:sp>
            <p:nvSpPr>
              <p:cNvPr id="36" name="Text Placeholder 5">
                <a:extLst>
                  <a:ext uri="{FF2B5EF4-FFF2-40B4-BE49-F238E27FC236}">
                    <a16:creationId xmlns:a16="http://schemas.microsoft.com/office/drawing/2014/main" id="{F4CB1A98-5125-A849-87ED-3E9E11DF6A2D}"/>
                  </a:ext>
                </a:extLst>
              </p:cNvPr>
              <p:cNvSpPr txBox="1">
                <a:spLocks/>
              </p:cNvSpPr>
              <p:nvPr/>
            </p:nvSpPr>
            <p:spPr>
              <a:xfrm>
                <a:off x="1248577" y="5566649"/>
                <a:ext cx="1238594"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App</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320x50 </a:t>
                </a: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320x480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700" dirty="0">
                    <a:solidFill>
                      <a:srgbClr val="161616"/>
                    </a:solidFill>
                    <a:latin typeface="IBM Plex Sans" panose="020B0503050203000203" pitchFamily="34" charset="0"/>
                    <a:ea typeface="Helvetica" charset="0"/>
                    <a:cs typeface="Arial" panose="020B0604020202020204" pitchFamily="34" charset="0"/>
                  </a:rPr>
                  <a:t>(Interstitial)</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p:txBody>
          </p:sp>
          <p:sp>
            <p:nvSpPr>
              <p:cNvPr id="37" name="Text Placeholder 5">
                <a:extLst>
                  <a:ext uri="{FF2B5EF4-FFF2-40B4-BE49-F238E27FC236}">
                    <a16:creationId xmlns:a16="http://schemas.microsoft.com/office/drawing/2014/main" id="{05E16675-4E91-E442-97DE-B50225025B9C}"/>
                  </a:ext>
                </a:extLst>
              </p:cNvPr>
              <p:cNvSpPr txBox="1">
                <a:spLocks/>
              </p:cNvSpPr>
              <p:nvPr/>
            </p:nvSpPr>
            <p:spPr>
              <a:xfrm>
                <a:off x="371602" y="5566649"/>
                <a:ext cx="705069" cy="347721"/>
              </a:xfrm>
              <a:prstGeom prst="rect">
                <a:avLst/>
              </a:prstGeom>
            </p:spPr>
            <p:txBody>
              <a:bodyPr lIns="0" tIns="0" rIns="0" bIns="0" numCol="1"/>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800" dirty="0">
                    <a:solidFill>
                      <a:srgbClr val="161616"/>
                    </a:solidFill>
                    <a:latin typeface="IBM Plex Sans" panose="020B0503050203000203" pitchFamily="34" charset="0"/>
                    <a:ea typeface="Helvetica" charset="0"/>
                    <a:cs typeface="Arial" panose="020B0604020202020204" pitchFamily="34" charset="0"/>
                  </a:rPr>
                  <a:t>Available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800" dirty="0">
                    <a:solidFill>
                      <a:srgbClr val="161616"/>
                    </a:solidFill>
                    <a:latin typeface="IBM Plex Sans" panose="020B0503050203000203" pitchFamily="34" charset="0"/>
                    <a:ea typeface="Helvetica" charset="0"/>
                    <a:cs typeface="Arial" panose="020B0604020202020204" pitchFamily="34" charset="0"/>
                  </a:rPr>
                  <a:t>Placements</a:t>
                </a:r>
              </a:p>
            </p:txBody>
          </p:sp>
          <p:sp>
            <p:nvSpPr>
              <p:cNvPr id="38" name="Text Placeholder 5">
                <a:extLst>
                  <a:ext uri="{FF2B5EF4-FFF2-40B4-BE49-F238E27FC236}">
                    <a16:creationId xmlns:a16="http://schemas.microsoft.com/office/drawing/2014/main" id="{24E258DD-865A-B14B-913A-003ECDAD13F0}"/>
                  </a:ext>
                </a:extLst>
              </p:cNvPr>
              <p:cNvSpPr txBox="1">
                <a:spLocks/>
              </p:cNvSpPr>
              <p:nvPr/>
            </p:nvSpPr>
            <p:spPr>
              <a:xfrm>
                <a:off x="2707435" y="5566650"/>
                <a:ext cx="1238594" cy="245572"/>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Web</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 </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320x50</a:t>
                </a:r>
              </a:p>
            </p:txBody>
          </p:sp>
          <p:sp>
            <p:nvSpPr>
              <p:cNvPr id="43" name="Text Placeholder 5">
                <a:extLst>
                  <a:ext uri="{FF2B5EF4-FFF2-40B4-BE49-F238E27FC236}">
                    <a16:creationId xmlns:a16="http://schemas.microsoft.com/office/drawing/2014/main" id="{B092EE3B-9F9B-8F4B-8960-716ACED2CAEE}"/>
                  </a:ext>
                </a:extLst>
              </p:cNvPr>
              <p:cNvSpPr txBox="1">
                <a:spLocks/>
              </p:cNvSpPr>
              <p:nvPr/>
            </p:nvSpPr>
            <p:spPr>
              <a:xfrm>
                <a:off x="4166646" y="5566649"/>
                <a:ext cx="1151267"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Large Web</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300x600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728x90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970x250</a:t>
                </a:r>
              </a:p>
            </p:txBody>
          </p:sp>
        </p:grpSp>
      </p:grpSp>
      <p:sp>
        <p:nvSpPr>
          <p:cNvPr id="4" name="Footer Placeholder 2">
            <a:extLst>
              <a:ext uri="{FF2B5EF4-FFF2-40B4-BE49-F238E27FC236}">
                <a16:creationId xmlns:a16="http://schemas.microsoft.com/office/drawing/2014/main" id="{860017EC-EF04-C97A-EFDF-7593632736D0}"/>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612410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B7E3B52-93CF-FA4C-A31E-662B77C61A62}"/>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sp>
        <p:nvSpPr>
          <p:cNvPr id="32" name="Title 1">
            <a:extLst>
              <a:ext uri="{FF2B5EF4-FFF2-40B4-BE49-F238E27FC236}">
                <a16:creationId xmlns:a16="http://schemas.microsoft.com/office/drawing/2014/main" id="{F4FFBC33-9533-414B-BC3E-6FBAB44E58E4}"/>
              </a:ext>
            </a:extLst>
          </p:cNvPr>
          <p:cNvSpPr txBox="1">
            <a:spLocks/>
          </p:cNvSpPr>
          <p:nvPr/>
        </p:nvSpPr>
        <p:spPr>
          <a:xfrm>
            <a:off x="304888" y="411480"/>
            <a:ext cx="4114800"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Temperature Range</a:t>
            </a:r>
          </a:p>
        </p:txBody>
      </p:sp>
      <p:sp>
        <p:nvSpPr>
          <p:cNvPr id="21" name="Text Placeholder 4">
            <a:extLst>
              <a:ext uri="{FF2B5EF4-FFF2-40B4-BE49-F238E27FC236}">
                <a16:creationId xmlns:a16="http://schemas.microsoft.com/office/drawing/2014/main" id="{4D9CED0F-14DC-A549-9B45-5CB7E3306A80}"/>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Adaptor Functionalities</a:t>
            </a:r>
          </a:p>
        </p:txBody>
      </p:sp>
      <p:grpSp>
        <p:nvGrpSpPr>
          <p:cNvPr id="10" name="Group 9">
            <a:extLst>
              <a:ext uri="{FF2B5EF4-FFF2-40B4-BE49-F238E27FC236}">
                <a16:creationId xmlns:a16="http://schemas.microsoft.com/office/drawing/2014/main" id="{162A54DA-0411-EE48-9FA4-434D8E3B2166}"/>
              </a:ext>
            </a:extLst>
          </p:cNvPr>
          <p:cNvGrpSpPr/>
          <p:nvPr/>
        </p:nvGrpSpPr>
        <p:grpSpPr>
          <a:xfrm>
            <a:off x="6684797" y="718818"/>
            <a:ext cx="4963409" cy="5369566"/>
            <a:chOff x="6518750" y="568941"/>
            <a:chExt cx="5282737" cy="5715025"/>
          </a:xfrm>
        </p:grpSpPr>
        <p:pic>
          <p:nvPicPr>
            <p:cNvPr id="4" name="Picture 3" descr="A screen shot of a person&#10;&#10;Description automatically generated">
              <a:extLst>
                <a:ext uri="{FF2B5EF4-FFF2-40B4-BE49-F238E27FC236}">
                  <a16:creationId xmlns:a16="http://schemas.microsoft.com/office/drawing/2014/main" id="{A79E3335-BF63-D444-A000-09910416BE55}"/>
                </a:ext>
              </a:extLst>
            </p:cNvPr>
            <p:cNvPicPr>
              <a:picLocks noChangeAspect="1"/>
            </p:cNvPicPr>
            <p:nvPr/>
          </p:nvPicPr>
          <p:blipFill>
            <a:blip r:embed="rId2"/>
            <a:stretch>
              <a:fillRect/>
            </a:stretch>
          </p:blipFill>
          <p:spPr>
            <a:xfrm>
              <a:off x="6518750" y="1548018"/>
              <a:ext cx="2367974" cy="4735948"/>
            </a:xfrm>
            <a:prstGeom prst="rect">
              <a:avLst/>
            </a:prstGeom>
          </p:spPr>
        </p:pic>
        <p:pic>
          <p:nvPicPr>
            <p:cNvPr id="7" name="Picture 6" descr="A picture containing building, man, sign, standing&#10;&#10;Description automatically generated">
              <a:extLst>
                <a:ext uri="{FF2B5EF4-FFF2-40B4-BE49-F238E27FC236}">
                  <a16:creationId xmlns:a16="http://schemas.microsoft.com/office/drawing/2014/main" id="{56265755-91F8-984C-A605-001787D3DABD}"/>
                </a:ext>
              </a:extLst>
            </p:cNvPr>
            <p:cNvPicPr>
              <a:picLocks noChangeAspect="1"/>
            </p:cNvPicPr>
            <p:nvPr/>
          </p:nvPicPr>
          <p:blipFill>
            <a:blip r:embed="rId3"/>
            <a:stretch>
              <a:fillRect/>
            </a:stretch>
          </p:blipFill>
          <p:spPr>
            <a:xfrm>
              <a:off x="7973389" y="1073886"/>
              <a:ext cx="2367974" cy="4735948"/>
            </a:xfrm>
            <a:prstGeom prst="rect">
              <a:avLst/>
            </a:prstGeom>
            <a:effectLst>
              <a:outerShdw blurRad="152400" dist="38100" dir="8100000" algn="tr" rotWithShape="0">
                <a:prstClr val="black">
                  <a:alpha val="60000"/>
                </a:prstClr>
              </a:outerShdw>
            </a:effectLst>
          </p:spPr>
        </p:pic>
        <p:pic>
          <p:nvPicPr>
            <p:cNvPr id="9" name="Picture 8" descr="A screenshot of a social media post&#10;&#10;Description automatically generated">
              <a:extLst>
                <a:ext uri="{FF2B5EF4-FFF2-40B4-BE49-F238E27FC236}">
                  <a16:creationId xmlns:a16="http://schemas.microsoft.com/office/drawing/2014/main" id="{6E462060-5B9C-0849-AC9B-DB8812194C77}"/>
                </a:ext>
              </a:extLst>
            </p:cNvPr>
            <p:cNvPicPr>
              <a:picLocks noChangeAspect="1"/>
            </p:cNvPicPr>
            <p:nvPr/>
          </p:nvPicPr>
          <p:blipFill>
            <a:blip r:embed="rId4"/>
            <a:stretch>
              <a:fillRect/>
            </a:stretch>
          </p:blipFill>
          <p:spPr>
            <a:xfrm>
              <a:off x="9433513" y="568941"/>
              <a:ext cx="2367974" cy="4735948"/>
            </a:xfrm>
            <a:prstGeom prst="rect">
              <a:avLst/>
            </a:prstGeom>
            <a:effectLst>
              <a:outerShdw blurRad="304800" dist="38100" dir="8100000" algn="tr" rotWithShape="0">
                <a:prstClr val="black">
                  <a:alpha val="50000"/>
                </a:prstClr>
              </a:outerShdw>
            </a:effectLst>
          </p:spPr>
        </p:pic>
      </p:grpSp>
      <p:sp>
        <p:nvSpPr>
          <p:cNvPr id="2" name="Slide Number Placeholder 1">
            <a:extLst>
              <a:ext uri="{FF2B5EF4-FFF2-40B4-BE49-F238E27FC236}">
                <a16:creationId xmlns:a16="http://schemas.microsoft.com/office/drawing/2014/main" id="{25C02464-5D15-504D-ADC8-BF655491AACE}"/>
              </a:ext>
            </a:extLst>
          </p:cNvPr>
          <p:cNvSpPr>
            <a:spLocks noGrp="1"/>
          </p:cNvSpPr>
          <p:nvPr>
            <p:ph type="sldNum" sz="quarter" idx="11"/>
          </p:nvPr>
        </p:nvSpPr>
        <p:spPr/>
        <p:txBody>
          <a:bodyPr/>
          <a:lstStyle/>
          <a:p>
            <a:fld id="{59395FB3-9C97-154F-86B2-7E381B951268}" type="slidenum">
              <a:rPr lang="en-US" smtClean="0"/>
              <a:pPr/>
              <a:t>5</a:t>
            </a:fld>
            <a:endParaRPr lang="en-US" dirty="0"/>
          </a:p>
        </p:txBody>
      </p:sp>
      <p:grpSp>
        <p:nvGrpSpPr>
          <p:cNvPr id="30" name="Group 29">
            <a:extLst>
              <a:ext uri="{FF2B5EF4-FFF2-40B4-BE49-F238E27FC236}">
                <a16:creationId xmlns:a16="http://schemas.microsoft.com/office/drawing/2014/main" id="{83823739-EB01-AE49-84AF-5C7B9884629B}"/>
              </a:ext>
            </a:extLst>
          </p:cNvPr>
          <p:cNvGrpSpPr/>
          <p:nvPr/>
        </p:nvGrpSpPr>
        <p:grpSpPr>
          <a:xfrm>
            <a:off x="299541" y="5596758"/>
            <a:ext cx="5522975" cy="682929"/>
            <a:chOff x="199696" y="5559973"/>
            <a:chExt cx="5522975" cy="682929"/>
          </a:xfrm>
        </p:grpSpPr>
        <p:sp>
          <p:nvSpPr>
            <p:cNvPr id="31" name="Rectangle 30">
              <a:extLst>
                <a:ext uri="{FF2B5EF4-FFF2-40B4-BE49-F238E27FC236}">
                  <a16:creationId xmlns:a16="http://schemas.microsoft.com/office/drawing/2014/main" id="{72610CBB-94EA-454B-BC3B-BCC80BF4ABB3}"/>
                </a:ext>
              </a:extLst>
            </p:cNvPr>
            <p:cNvSpPr/>
            <p:nvPr/>
          </p:nvSpPr>
          <p:spPr>
            <a:xfrm>
              <a:off x="199696" y="5559973"/>
              <a:ext cx="5522975" cy="682929"/>
            </a:xfrm>
            <a:prstGeom prst="rect">
              <a:avLst/>
            </a:prstGeom>
            <a:solidFill>
              <a:srgbClr val="F2F4F8"/>
            </a:solidFill>
            <a:ln w="6350">
              <a:noFill/>
            </a:ln>
          </p:spPr>
          <p:txBody>
            <a:bodyPr wrap="square" lIns="0" tIns="0" rIns="0" bIns="0" rtlCol="0" anchor="ctr">
              <a:noAutofit/>
            </a:bodyPr>
            <a:lstStyle/>
            <a:p>
              <a:pPr algn="ctr"/>
              <a:endParaRPr lang="en-US" sz="1200" dirty="0" err="1">
                <a:solidFill>
                  <a:srgbClr val="FFFFFF"/>
                </a:solidFill>
                <a:latin typeface="IBM Plex Sans" panose="020B0503050203000203" pitchFamily="34" charset="0"/>
                <a:cs typeface="Arial"/>
              </a:endParaRPr>
            </a:p>
          </p:txBody>
        </p:sp>
        <p:grpSp>
          <p:nvGrpSpPr>
            <p:cNvPr id="33" name="Group 32">
              <a:extLst>
                <a:ext uri="{FF2B5EF4-FFF2-40B4-BE49-F238E27FC236}">
                  <a16:creationId xmlns:a16="http://schemas.microsoft.com/office/drawing/2014/main" id="{B657C6F4-C9CF-E342-AE3C-A88A60620395}"/>
                </a:ext>
              </a:extLst>
            </p:cNvPr>
            <p:cNvGrpSpPr/>
            <p:nvPr/>
          </p:nvGrpSpPr>
          <p:grpSpPr>
            <a:xfrm>
              <a:off x="371602" y="5664537"/>
              <a:ext cx="4946311" cy="508330"/>
              <a:chOff x="371602" y="5566649"/>
              <a:chExt cx="4946311" cy="508330"/>
            </a:xfrm>
          </p:grpSpPr>
          <p:sp>
            <p:nvSpPr>
              <p:cNvPr id="35" name="Text Placeholder 5">
                <a:extLst>
                  <a:ext uri="{FF2B5EF4-FFF2-40B4-BE49-F238E27FC236}">
                    <a16:creationId xmlns:a16="http://schemas.microsoft.com/office/drawing/2014/main" id="{F047E75A-30BB-1C41-96F2-89BCBAA40CD7}"/>
                  </a:ext>
                </a:extLst>
              </p:cNvPr>
              <p:cNvSpPr txBox="1">
                <a:spLocks/>
              </p:cNvSpPr>
              <p:nvPr/>
            </p:nvSpPr>
            <p:spPr>
              <a:xfrm>
                <a:off x="1248577" y="5566649"/>
                <a:ext cx="1238594"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App</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320x50 </a:t>
                </a: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320x480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700" dirty="0">
                    <a:solidFill>
                      <a:srgbClr val="161616"/>
                    </a:solidFill>
                    <a:latin typeface="IBM Plex Sans" panose="020B0503050203000203" pitchFamily="34" charset="0"/>
                    <a:ea typeface="Helvetica" charset="0"/>
                    <a:cs typeface="Arial" panose="020B0604020202020204" pitchFamily="34" charset="0"/>
                  </a:rPr>
                  <a:t>(Interstitial)</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p:txBody>
          </p:sp>
          <p:sp>
            <p:nvSpPr>
              <p:cNvPr id="37" name="Text Placeholder 5">
                <a:extLst>
                  <a:ext uri="{FF2B5EF4-FFF2-40B4-BE49-F238E27FC236}">
                    <a16:creationId xmlns:a16="http://schemas.microsoft.com/office/drawing/2014/main" id="{AFF59329-A97C-B743-835F-9CBD8588C44B}"/>
                  </a:ext>
                </a:extLst>
              </p:cNvPr>
              <p:cNvSpPr txBox="1">
                <a:spLocks/>
              </p:cNvSpPr>
              <p:nvPr/>
            </p:nvSpPr>
            <p:spPr>
              <a:xfrm>
                <a:off x="371602" y="5566649"/>
                <a:ext cx="705069" cy="347721"/>
              </a:xfrm>
              <a:prstGeom prst="rect">
                <a:avLst/>
              </a:prstGeom>
            </p:spPr>
            <p:txBody>
              <a:bodyPr lIns="0" tIns="0" rIns="0" bIns="0" numCol="1"/>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800" dirty="0">
                    <a:solidFill>
                      <a:srgbClr val="161616"/>
                    </a:solidFill>
                    <a:latin typeface="IBM Plex Sans" panose="020B0503050203000203" pitchFamily="34" charset="0"/>
                    <a:ea typeface="Helvetica" charset="0"/>
                    <a:cs typeface="Arial" panose="020B0604020202020204" pitchFamily="34" charset="0"/>
                  </a:rPr>
                  <a:t>Available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800" dirty="0">
                    <a:solidFill>
                      <a:srgbClr val="161616"/>
                    </a:solidFill>
                    <a:latin typeface="IBM Plex Sans" panose="020B0503050203000203" pitchFamily="34" charset="0"/>
                    <a:ea typeface="Helvetica" charset="0"/>
                    <a:cs typeface="Arial" panose="020B0604020202020204" pitchFamily="34" charset="0"/>
                  </a:rPr>
                  <a:t>Placements</a:t>
                </a:r>
              </a:p>
            </p:txBody>
          </p:sp>
          <p:sp>
            <p:nvSpPr>
              <p:cNvPr id="38" name="Text Placeholder 5">
                <a:extLst>
                  <a:ext uri="{FF2B5EF4-FFF2-40B4-BE49-F238E27FC236}">
                    <a16:creationId xmlns:a16="http://schemas.microsoft.com/office/drawing/2014/main" id="{D4EBEAE4-F423-DE41-A62C-B3524FEEA324}"/>
                  </a:ext>
                </a:extLst>
              </p:cNvPr>
              <p:cNvSpPr txBox="1">
                <a:spLocks/>
              </p:cNvSpPr>
              <p:nvPr/>
            </p:nvSpPr>
            <p:spPr>
              <a:xfrm>
                <a:off x="2707435" y="5566650"/>
                <a:ext cx="1238594" cy="245572"/>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Web</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 </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320x50</a:t>
                </a:r>
              </a:p>
            </p:txBody>
          </p:sp>
          <p:sp>
            <p:nvSpPr>
              <p:cNvPr id="39" name="Text Placeholder 5">
                <a:extLst>
                  <a:ext uri="{FF2B5EF4-FFF2-40B4-BE49-F238E27FC236}">
                    <a16:creationId xmlns:a16="http://schemas.microsoft.com/office/drawing/2014/main" id="{4FD4F2CD-6473-634E-A107-44C279AD3653}"/>
                  </a:ext>
                </a:extLst>
              </p:cNvPr>
              <p:cNvSpPr txBox="1">
                <a:spLocks/>
              </p:cNvSpPr>
              <p:nvPr/>
            </p:nvSpPr>
            <p:spPr>
              <a:xfrm>
                <a:off x="4166646" y="5566649"/>
                <a:ext cx="1151267"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Large Web</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300x600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728x90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970x250</a:t>
                </a:r>
              </a:p>
            </p:txBody>
          </p:sp>
        </p:grpSp>
      </p:grpSp>
      <p:sp>
        <p:nvSpPr>
          <p:cNvPr id="6" name="Footer Placeholder 2">
            <a:extLst>
              <a:ext uri="{FF2B5EF4-FFF2-40B4-BE49-F238E27FC236}">
                <a16:creationId xmlns:a16="http://schemas.microsoft.com/office/drawing/2014/main" id="{32FFAE54-B08D-F7D1-B56F-55AC056EAF30}"/>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
        <p:nvSpPr>
          <p:cNvPr id="3" name="Text Placeholder 4">
            <a:extLst>
              <a:ext uri="{FF2B5EF4-FFF2-40B4-BE49-F238E27FC236}">
                <a16:creationId xmlns:a16="http://schemas.microsoft.com/office/drawing/2014/main" id="{2D5888A6-ED25-BEBA-CA4B-BBA5FD048AC4}"/>
              </a:ext>
            </a:extLst>
          </p:cNvPr>
          <p:cNvSpPr txBox="1">
            <a:spLocks/>
          </p:cNvSpPr>
          <p:nvPr/>
        </p:nvSpPr>
        <p:spPr>
          <a:xfrm>
            <a:off x="304888" y="1120776"/>
            <a:ext cx="5421313" cy="2058718"/>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rPr>
              <a:t>This logic allows advertisers to assign different visuals and messaging to different temperature ranges. </a:t>
            </a:r>
          </a:p>
          <a:p>
            <a:pPr>
              <a:spcBef>
                <a:spcPts val="0"/>
              </a:spcBef>
              <a:spcAft>
                <a:spcPts val="1200"/>
              </a:spcAft>
            </a:pPr>
            <a:r>
              <a:rPr lang="en-US" sz="1400" dirty="0">
                <a:solidFill>
                  <a:srgbClr val="161616"/>
                </a:solidFill>
                <a:latin typeface="IBM Plex Sans" panose="020B0503050203000203" pitchFamily="34" charset="0"/>
                <a:ea typeface="Helvetica" charset="0"/>
              </a:rPr>
              <a:t>For example, an outdoor retailer could choose to market lightweight gear and accessories on a hot day and cold weather gear on a cold day. Similarly, a QSR advertiser could feature hot beverages on a cold day and cold beverages on a hot day.</a:t>
            </a:r>
            <a:endParaRPr lang="en-US" sz="1200" dirty="0">
              <a:solidFill>
                <a:srgbClr val="161616"/>
              </a:solidFill>
              <a:latin typeface="IBM Plex Sans" panose="020B0503050203000203" pitchFamily="34" charset="0"/>
              <a:cs typeface="Arial" panose="020B0604020202020204" pitchFamily="34" charset="0"/>
            </a:endParaRPr>
          </a:p>
          <a:p>
            <a:pPr>
              <a:spcBef>
                <a:spcPts val="0"/>
              </a:spcBef>
              <a:spcAft>
                <a:spcPts val="1200"/>
              </a:spcAft>
            </a:pPr>
            <a:endParaRPr lang="en-US" sz="1100" dirty="0">
              <a:solidFill>
                <a:srgbClr val="161616"/>
              </a:solidFill>
              <a:latin typeface="IBM Plex Sans" panose="020B0503050203000203" pitchFamily="34" charset="0"/>
              <a:cs typeface="Arial" panose="020B0604020202020204" pitchFamily="34" charset="0"/>
            </a:endParaRPr>
          </a:p>
          <a:p>
            <a:pPr>
              <a:spcBef>
                <a:spcPts val="0"/>
              </a:spcBef>
              <a:spcAft>
                <a:spcPts val="1200"/>
              </a:spcAft>
            </a:pPr>
            <a:r>
              <a:rPr lang="en-US" sz="1100" dirty="0">
                <a:solidFill>
                  <a:srgbClr val="161616"/>
                </a:solidFill>
                <a:latin typeface="IBM Plex Sans" panose="020B0503050203000203" pitchFamily="34" charset="0"/>
                <a:cs typeface="Arial" panose="020B0604020202020204" pitchFamily="34" charset="0"/>
              </a:rPr>
              <a:t>Example Temperature Range Matrix:</a:t>
            </a:r>
          </a:p>
        </p:txBody>
      </p:sp>
      <p:grpSp>
        <p:nvGrpSpPr>
          <p:cNvPr id="11" name="Group 10">
            <a:extLst>
              <a:ext uri="{FF2B5EF4-FFF2-40B4-BE49-F238E27FC236}">
                <a16:creationId xmlns:a16="http://schemas.microsoft.com/office/drawing/2014/main" id="{3B45AC11-2E30-BFAE-011C-C7FF0408EA5F}"/>
              </a:ext>
            </a:extLst>
          </p:cNvPr>
          <p:cNvGrpSpPr/>
          <p:nvPr/>
        </p:nvGrpSpPr>
        <p:grpSpPr>
          <a:xfrm>
            <a:off x="309871" y="3303139"/>
            <a:ext cx="5574869" cy="924768"/>
            <a:chOff x="309871" y="2738337"/>
            <a:chExt cx="5574869" cy="924768"/>
          </a:xfrm>
        </p:grpSpPr>
        <p:sp>
          <p:nvSpPr>
            <p:cNvPr id="12" name="Rectangle 11">
              <a:extLst>
                <a:ext uri="{FF2B5EF4-FFF2-40B4-BE49-F238E27FC236}">
                  <a16:creationId xmlns:a16="http://schemas.microsoft.com/office/drawing/2014/main" id="{03D6C67E-F849-C65D-3774-0790B59C9910}"/>
                </a:ext>
              </a:extLst>
            </p:cNvPr>
            <p:cNvSpPr/>
            <p:nvPr/>
          </p:nvSpPr>
          <p:spPr bwMode="auto">
            <a:xfrm>
              <a:off x="309871" y="2738337"/>
              <a:ext cx="5379634" cy="115924"/>
            </a:xfrm>
            <a:prstGeom prst="rect">
              <a:avLst/>
            </a:prstGeom>
            <a:gradFill>
              <a:gsLst>
                <a:gs pos="0">
                  <a:srgbClr val="D72F6D"/>
                </a:gs>
                <a:gs pos="100000">
                  <a:schemeClr val="accent2"/>
                </a:gs>
              </a:gsLst>
              <a:lin ang="0" scaled="0"/>
            </a:gra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13" name="Oval 12">
              <a:extLst>
                <a:ext uri="{FF2B5EF4-FFF2-40B4-BE49-F238E27FC236}">
                  <a16:creationId xmlns:a16="http://schemas.microsoft.com/office/drawing/2014/main" id="{C4FDFEFC-98AA-CFD4-D750-90BF4E7635FD}"/>
                </a:ext>
              </a:extLst>
            </p:cNvPr>
            <p:cNvSpPr>
              <a:spLocks noChangeAspect="1"/>
            </p:cNvSpPr>
            <p:nvPr/>
          </p:nvSpPr>
          <p:spPr bwMode="auto">
            <a:xfrm>
              <a:off x="350175"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14" name="Oval 13">
              <a:extLst>
                <a:ext uri="{FF2B5EF4-FFF2-40B4-BE49-F238E27FC236}">
                  <a16:creationId xmlns:a16="http://schemas.microsoft.com/office/drawing/2014/main" id="{8CFA726A-BFC3-2090-0A89-EA537C28AE7F}"/>
                </a:ext>
              </a:extLst>
            </p:cNvPr>
            <p:cNvSpPr>
              <a:spLocks noChangeAspect="1"/>
            </p:cNvSpPr>
            <p:nvPr/>
          </p:nvSpPr>
          <p:spPr bwMode="auto">
            <a:xfrm>
              <a:off x="1588724"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15" name="Oval 14">
              <a:extLst>
                <a:ext uri="{FF2B5EF4-FFF2-40B4-BE49-F238E27FC236}">
                  <a16:creationId xmlns:a16="http://schemas.microsoft.com/office/drawing/2014/main" id="{C867F2F4-5896-DD10-0AE7-3D52FCDBBF4E}"/>
                </a:ext>
              </a:extLst>
            </p:cNvPr>
            <p:cNvSpPr>
              <a:spLocks noChangeAspect="1"/>
            </p:cNvSpPr>
            <p:nvPr/>
          </p:nvSpPr>
          <p:spPr bwMode="auto">
            <a:xfrm>
              <a:off x="2545353"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16" name="Oval 15">
              <a:extLst>
                <a:ext uri="{FF2B5EF4-FFF2-40B4-BE49-F238E27FC236}">
                  <a16:creationId xmlns:a16="http://schemas.microsoft.com/office/drawing/2014/main" id="{0AD5CDA5-7E8E-D9FD-A047-EF86F620C75B}"/>
                </a:ext>
              </a:extLst>
            </p:cNvPr>
            <p:cNvSpPr>
              <a:spLocks noChangeAspect="1"/>
            </p:cNvSpPr>
            <p:nvPr/>
          </p:nvSpPr>
          <p:spPr bwMode="auto">
            <a:xfrm>
              <a:off x="3693296"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17" name="Oval 16">
              <a:extLst>
                <a:ext uri="{FF2B5EF4-FFF2-40B4-BE49-F238E27FC236}">
                  <a16:creationId xmlns:a16="http://schemas.microsoft.com/office/drawing/2014/main" id="{057CBFEF-006B-E57C-B585-C979CD69404E}"/>
                </a:ext>
              </a:extLst>
            </p:cNvPr>
            <p:cNvSpPr>
              <a:spLocks noChangeAspect="1"/>
            </p:cNvSpPr>
            <p:nvPr/>
          </p:nvSpPr>
          <p:spPr bwMode="auto">
            <a:xfrm>
              <a:off x="5022933" y="2768771"/>
              <a:ext cx="48768" cy="48768"/>
            </a:xfrm>
            <a:prstGeom prst="ellipse">
              <a:avLst/>
            </a:prstGeom>
            <a:solidFill>
              <a:schemeClr val="bg1"/>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48000" tIns="48000" rIns="48000" bIns="48000" numCol="1" rtlCol="0" anchor="t" anchorCtr="0" compatLnSpc="1">
              <a:prstTxWarp prst="textNoShape">
                <a:avLst/>
              </a:prstTxWarp>
            </a:bodyPr>
            <a:lstStyle/>
            <a:p>
              <a:pPr defTabSz="1219170" fontAlgn="base">
                <a:lnSpc>
                  <a:spcPct val="90000"/>
                </a:lnSpc>
                <a:spcBef>
                  <a:spcPct val="0"/>
                </a:spcBef>
                <a:spcAft>
                  <a:spcPct val="0"/>
                </a:spcAft>
              </a:pPr>
              <a:endParaRPr lang="en-US" sz="2667" dirty="0">
                <a:solidFill>
                  <a:srgbClr val="161616"/>
                </a:solidFill>
                <a:latin typeface="HelvNeue Light for IBM" pitchFamily="34" charset="0"/>
              </a:endParaRPr>
            </a:p>
          </p:txBody>
        </p:sp>
        <p:sp>
          <p:nvSpPr>
            <p:cNvPr id="18" name="TextBox 17">
              <a:extLst>
                <a:ext uri="{FF2B5EF4-FFF2-40B4-BE49-F238E27FC236}">
                  <a16:creationId xmlns:a16="http://schemas.microsoft.com/office/drawing/2014/main" id="{4EBCA680-B8EE-B371-19B3-3BB472914849}"/>
                </a:ext>
              </a:extLst>
            </p:cNvPr>
            <p:cNvSpPr txBox="1"/>
            <p:nvPr/>
          </p:nvSpPr>
          <p:spPr>
            <a:xfrm>
              <a:off x="324455" y="2939830"/>
              <a:ext cx="1093408"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91° or higher</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Featured product </a:t>
              </a:r>
              <a:br>
                <a:rPr lang="en-US" sz="900" dirty="0">
                  <a:solidFill>
                    <a:srgbClr val="161616"/>
                  </a:solidFill>
                  <a:latin typeface="IBM Plex Sans" panose="020B0503050203000203" pitchFamily="34" charset="0"/>
                  <a:ea typeface="Helvetica" charset="0"/>
                  <a:cs typeface="Arial" panose="020B0604020202020204" pitchFamily="34" charset="0"/>
                </a:rPr>
              </a:br>
              <a:r>
                <a:rPr lang="en-US" sz="900" dirty="0">
                  <a:solidFill>
                    <a:srgbClr val="161616"/>
                  </a:solidFill>
                  <a:latin typeface="IBM Plex Sans" panose="020B0503050203000203" pitchFamily="34" charset="0"/>
                  <a:ea typeface="Helvetica" charset="0"/>
                  <a:cs typeface="Arial" panose="020B0604020202020204" pitchFamily="34" charset="0"/>
                </a:rPr>
                <a:t>and messaging address extremely hot temperatures.</a:t>
              </a:r>
            </a:p>
          </p:txBody>
        </p:sp>
        <p:sp>
          <p:nvSpPr>
            <p:cNvPr id="19" name="TextBox 18">
              <a:extLst>
                <a:ext uri="{FF2B5EF4-FFF2-40B4-BE49-F238E27FC236}">
                  <a16:creationId xmlns:a16="http://schemas.microsoft.com/office/drawing/2014/main" id="{0601B8FF-0903-8C51-A5C0-733CCB0A1C3F}"/>
                </a:ext>
              </a:extLst>
            </p:cNvPr>
            <p:cNvSpPr txBox="1"/>
            <p:nvPr/>
          </p:nvSpPr>
          <p:spPr>
            <a:xfrm>
              <a:off x="1614521" y="2939830"/>
              <a:ext cx="832926"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51°– 90°</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General message for moderate temperatures. </a:t>
              </a:r>
            </a:p>
          </p:txBody>
        </p:sp>
        <p:sp>
          <p:nvSpPr>
            <p:cNvPr id="20" name="TextBox 19">
              <a:extLst>
                <a:ext uri="{FF2B5EF4-FFF2-40B4-BE49-F238E27FC236}">
                  <a16:creationId xmlns:a16="http://schemas.microsoft.com/office/drawing/2014/main" id="{E1D25580-CFD4-B454-260D-AEC299C037BA}"/>
                </a:ext>
              </a:extLst>
            </p:cNvPr>
            <p:cNvSpPr txBox="1"/>
            <p:nvPr/>
          </p:nvSpPr>
          <p:spPr>
            <a:xfrm>
              <a:off x="2585305" y="2939830"/>
              <a:ext cx="1064380"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31°– 50°</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Featured product and messaging address cool temperatures.</a:t>
              </a:r>
            </a:p>
          </p:txBody>
        </p:sp>
        <p:sp>
          <p:nvSpPr>
            <p:cNvPr id="22" name="TextBox 21">
              <a:extLst>
                <a:ext uri="{FF2B5EF4-FFF2-40B4-BE49-F238E27FC236}">
                  <a16:creationId xmlns:a16="http://schemas.microsoft.com/office/drawing/2014/main" id="{5F0223F1-442D-E8DD-C926-1D7E4FEC2C34}"/>
                </a:ext>
              </a:extLst>
            </p:cNvPr>
            <p:cNvSpPr txBox="1"/>
            <p:nvPr/>
          </p:nvSpPr>
          <p:spPr>
            <a:xfrm>
              <a:off x="3682769" y="2939830"/>
              <a:ext cx="1203243"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30° or lower</a:t>
              </a:r>
            </a:p>
            <a:p>
              <a:pPr defTabSz="914621"/>
              <a:r>
                <a:rPr lang="en-US" sz="900" dirty="0">
                  <a:solidFill>
                    <a:srgbClr val="161616"/>
                  </a:solidFill>
                  <a:latin typeface="IBM Plex Sans" panose="020B0503050203000203" pitchFamily="34" charset="0"/>
                  <a:ea typeface="Helvetica" charset="0"/>
                  <a:cs typeface="Arial" panose="020B0604020202020204" pitchFamily="34" charset="0"/>
                </a:rPr>
                <a:t>Featured product and messaging address extremely cold temperatures.</a:t>
              </a:r>
            </a:p>
          </p:txBody>
        </p:sp>
        <p:sp>
          <p:nvSpPr>
            <p:cNvPr id="23" name="TextBox 22">
              <a:extLst>
                <a:ext uri="{FF2B5EF4-FFF2-40B4-BE49-F238E27FC236}">
                  <a16:creationId xmlns:a16="http://schemas.microsoft.com/office/drawing/2014/main" id="{97A0537F-73A5-887F-40FB-63332E48CA8C}"/>
                </a:ext>
              </a:extLst>
            </p:cNvPr>
            <p:cNvSpPr txBox="1"/>
            <p:nvPr/>
          </p:nvSpPr>
          <p:spPr>
            <a:xfrm>
              <a:off x="5007733" y="2939830"/>
              <a:ext cx="877007" cy="723275"/>
            </a:xfrm>
            <a:prstGeom prst="rect">
              <a:avLst/>
            </a:prstGeom>
            <a:noFill/>
          </p:spPr>
          <p:txBody>
            <a:bodyPr wrap="square" lIns="0" tIns="0" rIns="0" bIns="0" rtlCol="0">
              <a:spAutoFit/>
            </a:bodyPr>
            <a:lstStyle/>
            <a:p>
              <a:pPr defTabSz="914621"/>
              <a:r>
                <a:rPr lang="en-US" sz="1100" b="1" dirty="0">
                  <a:solidFill>
                    <a:srgbClr val="161616"/>
                  </a:solidFill>
                  <a:latin typeface="IBM Plex Sans" panose="020B0503050203000203" pitchFamily="34" charset="0"/>
                  <a:ea typeface="Helvetica" charset="0"/>
                  <a:cs typeface="Arial" panose="020B0604020202020204" pitchFamily="34" charset="0"/>
                </a:rPr>
                <a:t>Default</a:t>
              </a:r>
              <a:br>
                <a:rPr lang="en-US" sz="1100" dirty="0">
                  <a:solidFill>
                    <a:srgbClr val="161616"/>
                  </a:solidFill>
                  <a:latin typeface="IBM Plex Sans" panose="020B0503050203000203" pitchFamily="34" charset="0"/>
                  <a:ea typeface="Helvetica" charset="0"/>
                  <a:cs typeface="Arial" panose="020B0604020202020204" pitchFamily="34" charset="0"/>
                </a:rPr>
              </a:br>
              <a:r>
                <a:rPr lang="en-US" sz="900" dirty="0">
                  <a:solidFill>
                    <a:srgbClr val="161616"/>
                  </a:solidFill>
                  <a:latin typeface="IBM Plex Sans" panose="020B0503050203000203" pitchFamily="34" charset="0"/>
                  <a:ea typeface="Helvetica" charset="0"/>
                  <a:cs typeface="Arial" panose="020B0604020202020204" pitchFamily="34" charset="0"/>
                </a:rPr>
                <a:t>Displays if targeted conditions are unavailable</a:t>
              </a:r>
            </a:p>
          </p:txBody>
        </p:sp>
      </p:grpSp>
    </p:spTree>
    <p:extLst>
      <p:ext uri="{BB962C8B-B14F-4D97-AF65-F5344CB8AC3E}">
        <p14:creationId xmlns:p14="http://schemas.microsoft.com/office/powerpoint/2010/main" val="2014246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67E58FD-375F-594D-8D13-F9CB92FEBBEC}"/>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4" name="Picture 3" descr="A screenshot of a cell phone&#10;&#10;Description automatically generated">
            <a:extLst>
              <a:ext uri="{FF2B5EF4-FFF2-40B4-BE49-F238E27FC236}">
                <a16:creationId xmlns:a16="http://schemas.microsoft.com/office/drawing/2014/main" id="{81D7EFE7-86E2-0941-AD6C-9A463A1E26D5}"/>
              </a:ext>
            </a:extLst>
          </p:cNvPr>
          <p:cNvPicPr>
            <a:picLocks noChangeAspect="1"/>
          </p:cNvPicPr>
          <p:nvPr/>
        </p:nvPicPr>
        <p:blipFill>
          <a:blip r:embed="rId2"/>
          <a:stretch>
            <a:fillRect/>
          </a:stretch>
        </p:blipFill>
        <p:spPr>
          <a:xfrm>
            <a:off x="7734611" y="380572"/>
            <a:ext cx="2817073" cy="6096856"/>
          </a:xfrm>
          <a:prstGeom prst="rect">
            <a:avLst/>
          </a:prstGeom>
        </p:spPr>
      </p:pic>
      <p:pic>
        <p:nvPicPr>
          <p:cNvPr id="13" name="Picture 12" descr="A screen shot of a computer&#10;&#10;Description automatically generated">
            <a:extLst>
              <a:ext uri="{FF2B5EF4-FFF2-40B4-BE49-F238E27FC236}">
                <a16:creationId xmlns:a16="http://schemas.microsoft.com/office/drawing/2014/main" id="{323F50CE-933C-0641-A987-5D3563C71FA4}"/>
              </a:ext>
            </a:extLst>
          </p:cNvPr>
          <p:cNvPicPr>
            <a:picLocks noChangeAspect="1"/>
          </p:cNvPicPr>
          <p:nvPr/>
        </p:nvPicPr>
        <p:blipFill>
          <a:blip r:embed="rId3"/>
          <a:stretch>
            <a:fillRect/>
          </a:stretch>
        </p:blipFill>
        <p:spPr>
          <a:xfrm>
            <a:off x="7419059" y="201168"/>
            <a:ext cx="3469053" cy="6656832"/>
          </a:xfrm>
          <a:prstGeom prst="rect">
            <a:avLst/>
          </a:prstGeom>
        </p:spPr>
      </p:pic>
      <p:sp>
        <p:nvSpPr>
          <p:cNvPr id="10" name="Title 1">
            <a:extLst>
              <a:ext uri="{FF2B5EF4-FFF2-40B4-BE49-F238E27FC236}">
                <a16:creationId xmlns:a16="http://schemas.microsoft.com/office/drawing/2014/main" id="{7321CE4B-8096-D147-B8CA-96DB9E582F96}"/>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Temperature Comparison</a:t>
            </a:r>
          </a:p>
        </p:txBody>
      </p:sp>
      <p:sp>
        <p:nvSpPr>
          <p:cNvPr id="11" name="Text Placeholder 4">
            <a:extLst>
              <a:ext uri="{FF2B5EF4-FFF2-40B4-BE49-F238E27FC236}">
                <a16:creationId xmlns:a16="http://schemas.microsoft.com/office/drawing/2014/main" id="{A1EA49E2-E23F-F840-B3D1-473CFC8E7BC7}"/>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Adaptor Functionalities</a:t>
            </a:r>
          </a:p>
        </p:txBody>
      </p:sp>
      <p:pic>
        <p:nvPicPr>
          <p:cNvPr id="18" name="Picture 17">
            <a:extLst>
              <a:ext uri="{FF2B5EF4-FFF2-40B4-BE49-F238E27FC236}">
                <a16:creationId xmlns:a16="http://schemas.microsoft.com/office/drawing/2014/main" id="{042DDA61-4C20-7140-8135-A757AA27DC85}"/>
              </a:ext>
            </a:extLst>
          </p:cNvPr>
          <p:cNvPicPr>
            <a:picLocks noChangeAspect="1"/>
          </p:cNvPicPr>
          <p:nvPr/>
        </p:nvPicPr>
        <p:blipFill>
          <a:blip r:embed="rId4"/>
          <a:srcRect/>
          <a:stretch/>
        </p:blipFill>
        <p:spPr>
          <a:xfrm>
            <a:off x="8041823" y="2485761"/>
            <a:ext cx="2197269" cy="1831057"/>
          </a:xfrm>
          <a:prstGeom prst="rect">
            <a:avLst/>
          </a:prstGeom>
          <a:ln>
            <a:solidFill>
              <a:schemeClr val="accent1"/>
            </a:solidFill>
          </a:ln>
        </p:spPr>
      </p:pic>
      <p:sp>
        <p:nvSpPr>
          <p:cNvPr id="2" name="Slide Number Placeholder 1">
            <a:extLst>
              <a:ext uri="{FF2B5EF4-FFF2-40B4-BE49-F238E27FC236}">
                <a16:creationId xmlns:a16="http://schemas.microsoft.com/office/drawing/2014/main" id="{69360FA1-9B28-0F48-B23D-B79F7535FEB6}"/>
              </a:ext>
            </a:extLst>
          </p:cNvPr>
          <p:cNvSpPr>
            <a:spLocks noGrp="1"/>
          </p:cNvSpPr>
          <p:nvPr>
            <p:ph type="sldNum" sz="quarter" idx="11"/>
          </p:nvPr>
        </p:nvSpPr>
        <p:spPr/>
        <p:txBody>
          <a:bodyPr/>
          <a:lstStyle/>
          <a:p>
            <a:fld id="{59395FB3-9C97-154F-86B2-7E381B951268}" type="slidenum">
              <a:rPr lang="en-US" smtClean="0"/>
              <a:pPr/>
              <a:t>6</a:t>
            </a:fld>
            <a:endParaRPr lang="en-US" dirty="0"/>
          </a:p>
        </p:txBody>
      </p:sp>
      <p:sp>
        <p:nvSpPr>
          <p:cNvPr id="14" name="Text Placeholder 4">
            <a:extLst>
              <a:ext uri="{FF2B5EF4-FFF2-40B4-BE49-F238E27FC236}">
                <a16:creationId xmlns:a16="http://schemas.microsoft.com/office/drawing/2014/main" id="{33DF5882-7895-734E-B968-4AEA5CE98206}"/>
              </a:ext>
            </a:extLst>
          </p:cNvPr>
          <p:cNvSpPr txBox="1">
            <a:spLocks/>
          </p:cNvSpPr>
          <p:nvPr/>
        </p:nvSpPr>
        <p:spPr>
          <a:xfrm>
            <a:off x="304887" y="1123950"/>
            <a:ext cx="5456548" cy="2868613"/>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rPr>
              <a:t>With temperature comparison logic, the temperature for our users’ location is compared to that of a separate location. Using this information, the visuals and messaging of the ad unit can compare or contrast the two.</a:t>
            </a:r>
          </a:p>
          <a:p>
            <a:pPr>
              <a:spcBef>
                <a:spcPts val="0"/>
              </a:spcBef>
              <a:spcAft>
                <a:spcPts val="1200"/>
              </a:spcAft>
            </a:pPr>
            <a:r>
              <a:rPr lang="en-US" sz="1400" dirty="0">
                <a:solidFill>
                  <a:srgbClr val="161616"/>
                </a:solidFill>
                <a:latin typeface="IBM Plex Sans" panose="020B0503050203000203" pitchFamily="34" charset="0"/>
                <a:ea typeface="Helvetica" charset="0"/>
              </a:rPr>
              <a:t>For example, a warm-weather destination such as a resort can use the temperature comparison feature to find users experiencing cold weather and show them how much nicer the weather is at the resort, driving consideration of a getaway.</a:t>
            </a:r>
          </a:p>
          <a:p>
            <a:pPr>
              <a:spcBef>
                <a:spcPts val="0"/>
              </a:spcBef>
              <a:spcAft>
                <a:spcPts val="1200"/>
              </a:spcAft>
            </a:pPr>
            <a:r>
              <a:rPr lang="en-US" sz="900" dirty="0">
                <a:solidFill>
                  <a:srgbClr val="767676"/>
                </a:solidFill>
                <a:latin typeface="IBM Plex Sans" panose="020B0503050203000203" pitchFamily="34" charset="0"/>
                <a:ea typeface="Helvetica" charset="0"/>
              </a:rPr>
              <a:t>The Weather Company Weather Targeting ensures that the relationship between our user’s current temperature and that of the destination being advertised aligns with the campaign’s intent.</a:t>
            </a:r>
            <a:endParaRPr lang="en-US" sz="900" dirty="0">
              <a:solidFill>
                <a:srgbClr val="767676"/>
              </a:solidFill>
              <a:latin typeface="IBM Plex Sans" panose="020B0503050203000203"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900ECF3E-8ACE-B345-A814-FD5D26BC595F}"/>
              </a:ext>
            </a:extLst>
          </p:cNvPr>
          <p:cNvGrpSpPr/>
          <p:nvPr/>
        </p:nvGrpSpPr>
        <p:grpSpPr>
          <a:xfrm>
            <a:off x="299541" y="5596758"/>
            <a:ext cx="5522975" cy="682929"/>
            <a:chOff x="199696" y="5559973"/>
            <a:chExt cx="5522975" cy="682929"/>
          </a:xfrm>
        </p:grpSpPr>
        <p:sp>
          <p:nvSpPr>
            <p:cNvPr id="23" name="Rectangle 22">
              <a:extLst>
                <a:ext uri="{FF2B5EF4-FFF2-40B4-BE49-F238E27FC236}">
                  <a16:creationId xmlns:a16="http://schemas.microsoft.com/office/drawing/2014/main" id="{0F514B19-E080-304C-BF99-48480A7F58E6}"/>
                </a:ext>
              </a:extLst>
            </p:cNvPr>
            <p:cNvSpPr/>
            <p:nvPr/>
          </p:nvSpPr>
          <p:spPr>
            <a:xfrm>
              <a:off x="199696" y="5559973"/>
              <a:ext cx="5522975" cy="682929"/>
            </a:xfrm>
            <a:prstGeom prst="rect">
              <a:avLst/>
            </a:prstGeom>
            <a:solidFill>
              <a:srgbClr val="F2F4F8"/>
            </a:solidFill>
            <a:ln w="6350">
              <a:noFill/>
            </a:ln>
          </p:spPr>
          <p:txBody>
            <a:bodyPr wrap="square" lIns="0" tIns="0" rIns="0" bIns="0" rtlCol="0" anchor="ctr">
              <a:noAutofit/>
            </a:bodyPr>
            <a:lstStyle/>
            <a:p>
              <a:pPr algn="ctr"/>
              <a:endParaRPr lang="en-US" sz="1200" dirty="0" err="1">
                <a:solidFill>
                  <a:srgbClr val="FFFFFF"/>
                </a:solidFill>
                <a:latin typeface="IBM Plex Sans" panose="020B0503050203000203" pitchFamily="34" charset="0"/>
                <a:cs typeface="Arial"/>
              </a:endParaRPr>
            </a:p>
          </p:txBody>
        </p:sp>
        <p:grpSp>
          <p:nvGrpSpPr>
            <p:cNvPr id="24" name="Group 23">
              <a:extLst>
                <a:ext uri="{FF2B5EF4-FFF2-40B4-BE49-F238E27FC236}">
                  <a16:creationId xmlns:a16="http://schemas.microsoft.com/office/drawing/2014/main" id="{F4A887BA-3258-A143-ABFC-23532419C355}"/>
                </a:ext>
              </a:extLst>
            </p:cNvPr>
            <p:cNvGrpSpPr/>
            <p:nvPr/>
          </p:nvGrpSpPr>
          <p:grpSpPr>
            <a:xfrm>
              <a:off x="371602" y="5664537"/>
              <a:ext cx="4946311" cy="508330"/>
              <a:chOff x="371602" y="5566649"/>
              <a:chExt cx="4946311" cy="508330"/>
            </a:xfrm>
          </p:grpSpPr>
          <p:sp>
            <p:nvSpPr>
              <p:cNvPr id="26" name="Text Placeholder 5">
                <a:extLst>
                  <a:ext uri="{FF2B5EF4-FFF2-40B4-BE49-F238E27FC236}">
                    <a16:creationId xmlns:a16="http://schemas.microsoft.com/office/drawing/2014/main" id="{45DE40D9-8C07-BC4A-A43B-06A90FA270E9}"/>
                  </a:ext>
                </a:extLst>
              </p:cNvPr>
              <p:cNvSpPr txBox="1">
                <a:spLocks/>
              </p:cNvSpPr>
              <p:nvPr/>
            </p:nvSpPr>
            <p:spPr>
              <a:xfrm>
                <a:off x="1248577" y="5566649"/>
                <a:ext cx="1238594"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App</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320x50 </a:t>
                </a: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320x480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700" dirty="0">
                    <a:solidFill>
                      <a:srgbClr val="161616"/>
                    </a:solidFill>
                    <a:latin typeface="IBM Plex Sans" panose="020B0503050203000203" pitchFamily="34" charset="0"/>
                    <a:ea typeface="Helvetica" charset="0"/>
                    <a:cs typeface="Arial" panose="020B0604020202020204" pitchFamily="34" charset="0"/>
                  </a:rPr>
                  <a:t>(Interstitial)</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p:txBody>
          </p:sp>
          <p:sp>
            <p:nvSpPr>
              <p:cNvPr id="27" name="Text Placeholder 5">
                <a:extLst>
                  <a:ext uri="{FF2B5EF4-FFF2-40B4-BE49-F238E27FC236}">
                    <a16:creationId xmlns:a16="http://schemas.microsoft.com/office/drawing/2014/main" id="{7F35454A-7A65-C143-B794-AA976EE33B5B}"/>
                  </a:ext>
                </a:extLst>
              </p:cNvPr>
              <p:cNvSpPr txBox="1">
                <a:spLocks/>
              </p:cNvSpPr>
              <p:nvPr/>
            </p:nvSpPr>
            <p:spPr>
              <a:xfrm>
                <a:off x="371602" y="5566649"/>
                <a:ext cx="705069" cy="347721"/>
              </a:xfrm>
              <a:prstGeom prst="rect">
                <a:avLst/>
              </a:prstGeom>
            </p:spPr>
            <p:txBody>
              <a:bodyPr lIns="0" tIns="0" rIns="0" bIns="0" numCol="1"/>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800" dirty="0">
                    <a:solidFill>
                      <a:srgbClr val="161616"/>
                    </a:solidFill>
                    <a:latin typeface="IBM Plex Sans" panose="020B0503050203000203" pitchFamily="34" charset="0"/>
                    <a:ea typeface="Helvetica" charset="0"/>
                    <a:cs typeface="Arial" panose="020B0604020202020204" pitchFamily="34" charset="0"/>
                  </a:rPr>
                  <a:t>Available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800" dirty="0">
                    <a:solidFill>
                      <a:srgbClr val="161616"/>
                    </a:solidFill>
                    <a:latin typeface="IBM Plex Sans" panose="020B0503050203000203" pitchFamily="34" charset="0"/>
                    <a:ea typeface="Helvetica" charset="0"/>
                    <a:cs typeface="Arial" panose="020B0604020202020204" pitchFamily="34" charset="0"/>
                  </a:rPr>
                  <a:t>Placements</a:t>
                </a:r>
              </a:p>
            </p:txBody>
          </p:sp>
          <p:sp>
            <p:nvSpPr>
              <p:cNvPr id="28" name="Text Placeholder 5">
                <a:extLst>
                  <a:ext uri="{FF2B5EF4-FFF2-40B4-BE49-F238E27FC236}">
                    <a16:creationId xmlns:a16="http://schemas.microsoft.com/office/drawing/2014/main" id="{BE60B572-D5E7-1440-ABE5-B4BF88F40FBB}"/>
                  </a:ext>
                </a:extLst>
              </p:cNvPr>
              <p:cNvSpPr txBox="1">
                <a:spLocks/>
              </p:cNvSpPr>
              <p:nvPr/>
            </p:nvSpPr>
            <p:spPr>
              <a:xfrm>
                <a:off x="2707435" y="5566650"/>
                <a:ext cx="1238594" cy="245572"/>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Web</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 </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320x50</a:t>
                </a:r>
              </a:p>
            </p:txBody>
          </p:sp>
          <p:sp>
            <p:nvSpPr>
              <p:cNvPr id="29" name="Text Placeholder 5">
                <a:extLst>
                  <a:ext uri="{FF2B5EF4-FFF2-40B4-BE49-F238E27FC236}">
                    <a16:creationId xmlns:a16="http://schemas.microsoft.com/office/drawing/2014/main" id="{BA0BF11B-5FFD-AA4F-AFAA-44D8EFDF97C7}"/>
                  </a:ext>
                </a:extLst>
              </p:cNvPr>
              <p:cNvSpPr txBox="1">
                <a:spLocks/>
              </p:cNvSpPr>
              <p:nvPr/>
            </p:nvSpPr>
            <p:spPr>
              <a:xfrm>
                <a:off x="4166646" y="5566649"/>
                <a:ext cx="1151267"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Large Web</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300x600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728x90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970x250</a:t>
                </a:r>
              </a:p>
            </p:txBody>
          </p:sp>
        </p:grpSp>
      </p:grpSp>
      <p:sp>
        <p:nvSpPr>
          <p:cNvPr id="5" name="Footer Placeholder 2">
            <a:extLst>
              <a:ext uri="{FF2B5EF4-FFF2-40B4-BE49-F238E27FC236}">
                <a16:creationId xmlns:a16="http://schemas.microsoft.com/office/drawing/2014/main" id="{FCC765E5-5715-4642-7FE6-EDF076D6D9B8}"/>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2041684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F4AD21D-98A3-1C40-B4E9-7A5EDEFF0582}"/>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16" name="Picture 15">
            <a:extLst>
              <a:ext uri="{FF2B5EF4-FFF2-40B4-BE49-F238E27FC236}">
                <a16:creationId xmlns:a16="http://schemas.microsoft.com/office/drawing/2014/main" id="{4D8994B1-2C19-AE45-96F6-1C889DFE87FE}"/>
              </a:ext>
            </a:extLst>
          </p:cNvPr>
          <p:cNvPicPr>
            <a:picLocks noChangeAspect="1"/>
          </p:cNvPicPr>
          <p:nvPr/>
        </p:nvPicPr>
        <p:blipFill rotWithShape="1">
          <a:blip r:embed="rId2"/>
          <a:srcRect l="43376"/>
          <a:stretch/>
        </p:blipFill>
        <p:spPr>
          <a:xfrm>
            <a:off x="6096000" y="177882"/>
            <a:ext cx="6056289" cy="6428235"/>
          </a:xfrm>
          <a:prstGeom prst="rect">
            <a:avLst/>
          </a:prstGeom>
        </p:spPr>
      </p:pic>
      <p:sp>
        <p:nvSpPr>
          <p:cNvPr id="10" name="Title 1">
            <a:extLst>
              <a:ext uri="{FF2B5EF4-FFF2-40B4-BE49-F238E27FC236}">
                <a16:creationId xmlns:a16="http://schemas.microsoft.com/office/drawing/2014/main" id="{83A9195D-581C-F443-8AE9-A279F4D6FE5A}"/>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Indices</a:t>
            </a:r>
          </a:p>
        </p:txBody>
      </p:sp>
      <p:sp>
        <p:nvSpPr>
          <p:cNvPr id="11" name="Text Placeholder 4">
            <a:extLst>
              <a:ext uri="{FF2B5EF4-FFF2-40B4-BE49-F238E27FC236}">
                <a16:creationId xmlns:a16="http://schemas.microsoft.com/office/drawing/2014/main" id="{C85E345F-6A6E-DE45-86E7-18745D624AE7}"/>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Adaptor Functionalities</a:t>
            </a:r>
          </a:p>
        </p:txBody>
      </p:sp>
      <p:pic>
        <p:nvPicPr>
          <p:cNvPr id="13" name="Picture 12">
            <a:extLst>
              <a:ext uri="{FF2B5EF4-FFF2-40B4-BE49-F238E27FC236}">
                <a16:creationId xmlns:a16="http://schemas.microsoft.com/office/drawing/2014/main" id="{10322C73-76F6-ED42-B3B9-FCE8B7EA017D}"/>
              </a:ext>
            </a:extLst>
          </p:cNvPr>
          <p:cNvPicPr>
            <a:picLocks noChangeAspect="1"/>
          </p:cNvPicPr>
          <p:nvPr/>
        </p:nvPicPr>
        <p:blipFill rotWithShape="1">
          <a:blip r:embed="rId3"/>
          <a:srcRect l="38805" r="-1" b="17790"/>
          <a:stretch/>
        </p:blipFill>
        <p:spPr>
          <a:xfrm>
            <a:off x="6096000" y="819146"/>
            <a:ext cx="4592797" cy="4915198"/>
          </a:xfrm>
          <a:prstGeom prst="rect">
            <a:avLst/>
          </a:prstGeom>
        </p:spPr>
      </p:pic>
      <p:pic>
        <p:nvPicPr>
          <p:cNvPr id="3" name="Picture 2">
            <a:extLst>
              <a:ext uri="{FF2B5EF4-FFF2-40B4-BE49-F238E27FC236}">
                <a16:creationId xmlns:a16="http://schemas.microsoft.com/office/drawing/2014/main" id="{87E2ED6F-47DB-0944-87F1-CECE35BA892E}"/>
              </a:ext>
            </a:extLst>
          </p:cNvPr>
          <p:cNvPicPr>
            <a:picLocks noChangeAspect="1"/>
          </p:cNvPicPr>
          <p:nvPr/>
        </p:nvPicPr>
        <p:blipFill>
          <a:blip r:embed="rId4"/>
          <a:srcRect/>
          <a:stretch/>
        </p:blipFill>
        <p:spPr>
          <a:xfrm>
            <a:off x="8247258" y="943417"/>
            <a:ext cx="2352893" cy="4705786"/>
          </a:xfrm>
          <a:prstGeom prst="rect">
            <a:avLst/>
          </a:prstGeom>
        </p:spPr>
      </p:pic>
      <p:sp>
        <p:nvSpPr>
          <p:cNvPr id="2" name="Slide Number Placeholder 1">
            <a:extLst>
              <a:ext uri="{FF2B5EF4-FFF2-40B4-BE49-F238E27FC236}">
                <a16:creationId xmlns:a16="http://schemas.microsoft.com/office/drawing/2014/main" id="{163680BE-15A1-1A4E-9F87-06495E6DC2BF}"/>
              </a:ext>
            </a:extLst>
          </p:cNvPr>
          <p:cNvSpPr>
            <a:spLocks noGrp="1"/>
          </p:cNvSpPr>
          <p:nvPr>
            <p:ph type="sldNum" sz="quarter" idx="11"/>
          </p:nvPr>
        </p:nvSpPr>
        <p:spPr/>
        <p:txBody>
          <a:bodyPr/>
          <a:lstStyle/>
          <a:p>
            <a:fld id="{59395FB3-9C97-154F-86B2-7E381B951268}" type="slidenum">
              <a:rPr lang="en-US" smtClean="0"/>
              <a:pPr/>
              <a:t>7</a:t>
            </a:fld>
            <a:endParaRPr lang="en-US" dirty="0"/>
          </a:p>
        </p:txBody>
      </p:sp>
      <p:grpSp>
        <p:nvGrpSpPr>
          <p:cNvPr id="21" name="Group 20">
            <a:extLst>
              <a:ext uri="{FF2B5EF4-FFF2-40B4-BE49-F238E27FC236}">
                <a16:creationId xmlns:a16="http://schemas.microsoft.com/office/drawing/2014/main" id="{DDD6E0A2-C30E-3D41-BA08-22D959F48828}"/>
              </a:ext>
            </a:extLst>
          </p:cNvPr>
          <p:cNvGrpSpPr/>
          <p:nvPr/>
        </p:nvGrpSpPr>
        <p:grpSpPr>
          <a:xfrm>
            <a:off x="299541" y="5596758"/>
            <a:ext cx="5522975" cy="682929"/>
            <a:chOff x="199696" y="5559973"/>
            <a:chExt cx="5522975" cy="682929"/>
          </a:xfrm>
        </p:grpSpPr>
        <p:sp>
          <p:nvSpPr>
            <p:cNvPr id="22" name="Rectangle 21">
              <a:extLst>
                <a:ext uri="{FF2B5EF4-FFF2-40B4-BE49-F238E27FC236}">
                  <a16:creationId xmlns:a16="http://schemas.microsoft.com/office/drawing/2014/main" id="{9ADAE820-AB7F-6E4A-91F8-17497DDADC3F}"/>
                </a:ext>
              </a:extLst>
            </p:cNvPr>
            <p:cNvSpPr/>
            <p:nvPr/>
          </p:nvSpPr>
          <p:spPr>
            <a:xfrm>
              <a:off x="199696" y="5559973"/>
              <a:ext cx="5522975" cy="682929"/>
            </a:xfrm>
            <a:prstGeom prst="rect">
              <a:avLst/>
            </a:prstGeom>
            <a:solidFill>
              <a:srgbClr val="F2F4F8"/>
            </a:solidFill>
            <a:ln w="6350">
              <a:noFill/>
            </a:ln>
          </p:spPr>
          <p:txBody>
            <a:bodyPr wrap="square" lIns="0" tIns="0" rIns="0" bIns="0" rtlCol="0" anchor="ctr">
              <a:noAutofit/>
            </a:bodyPr>
            <a:lstStyle/>
            <a:p>
              <a:pPr algn="ctr"/>
              <a:endParaRPr lang="en-US" sz="1200" dirty="0" err="1">
                <a:solidFill>
                  <a:srgbClr val="FFFFFF"/>
                </a:solidFill>
                <a:latin typeface="IBM Plex Sans" panose="020B0503050203000203" pitchFamily="34" charset="0"/>
                <a:cs typeface="Arial"/>
              </a:endParaRPr>
            </a:p>
          </p:txBody>
        </p:sp>
        <p:grpSp>
          <p:nvGrpSpPr>
            <p:cNvPr id="23" name="Group 22">
              <a:extLst>
                <a:ext uri="{FF2B5EF4-FFF2-40B4-BE49-F238E27FC236}">
                  <a16:creationId xmlns:a16="http://schemas.microsoft.com/office/drawing/2014/main" id="{116B341A-54E8-EE44-85A9-0A53AE705F42}"/>
                </a:ext>
              </a:extLst>
            </p:cNvPr>
            <p:cNvGrpSpPr/>
            <p:nvPr/>
          </p:nvGrpSpPr>
          <p:grpSpPr>
            <a:xfrm>
              <a:off x="371602" y="5664537"/>
              <a:ext cx="4946311" cy="508330"/>
              <a:chOff x="371602" y="5566649"/>
              <a:chExt cx="4946311" cy="508330"/>
            </a:xfrm>
          </p:grpSpPr>
          <p:sp>
            <p:nvSpPr>
              <p:cNvPr id="24" name="Text Placeholder 5">
                <a:extLst>
                  <a:ext uri="{FF2B5EF4-FFF2-40B4-BE49-F238E27FC236}">
                    <a16:creationId xmlns:a16="http://schemas.microsoft.com/office/drawing/2014/main" id="{3FD51128-09D1-A64F-8939-161D772982D2}"/>
                  </a:ext>
                </a:extLst>
              </p:cNvPr>
              <p:cNvSpPr txBox="1">
                <a:spLocks/>
              </p:cNvSpPr>
              <p:nvPr/>
            </p:nvSpPr>
            <p:spPr>
              <a:xfrm>
                <a:off x="1248577" y="5566649"/>
                <a:ext cx="1238594"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App</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320x50 </a:t>
                </a: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320x480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700" dirty="0">
                    <a:solidFill>
                      <a:srgbClr val="161616"/>
                    </a:solidFill>
                    <a:latin typeface="IBM Plex Sans" panose="020B0503050203000203" pitchFamily="34" charset="0"/>
                    <a:ea typeface="Helvetica" charset="0"/>
                    <a:cs typeface="Arial" panose="020B0604020202020204" pitchFamily="34" charset="0"/>
                  </a:rPr>
                  <a:t>(Interstitial)</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p:txBody>
          </p:sp>
          <p:sp>
            <p:nvSpPr>
              <p:cNvPr id="25" name="Text Placeholder 5">
                <a:extLst>
                  <a:ext uri="{FF2B5EF4-FFF2-40B4-BE49-F238E27FC236}">
                    <a16:creationId xmlns:a16="http://schemas.microsoft.com/office/drawing/2014/main" id="{E68553D5-6B21-0644-9DA6-5F7757961738}"/>
                  </a:ext>
                </a:extLst>
              </p:cNvPr>
              <p:cNvSpPr txBox="1">
                <a:spLocks/>
              </p:cNvSpPr>
              <p:nvPr/>
            </p:nvSpPr>
            <p:spPr>
              <a:xfrm>
                <a:off x="371602" y="5566649"/>
                <a:ext cx="705069" cy="347721"/>
              </a:xfrm>
              <a:prstGeom prst="rect">
                <a:avLst/>
              </a:prstGeom>
            </p:spPr>
            <p:txBody>
              <a:bodyPr lIns="0" tIns="0" rIns="0" bIns="0" numCol="1"/>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800" dirty="0">
                    <a:solidFill>
                      <a:srgbClr val="161616"/>
                    </a:solidFill>
                    <a:latin typeface="IBM Plex Sans" panose="020B0503050203000203" pitchFamily="34" charset="0"/>
                    <a:ea typeface="Helvetica" charset="0"/>
                    <a:cs typeface="Arial" panose="020B0604020202020204" pitchFamily="34" charset="0"/>
                  </a:rPr>
                  <a:t>Available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800" dirty="0">
                    <a:solidFill>
                      <a:srgbClr val="161616"/>
                    </a:solidFill>
                    <a:latin typeface="IBM Plex Sans" panose="020B0503050203000203" pitchFamily="34" charset="0"/>
                    <a:ea typeface="Helvetica" charset="0"/>
                    <a:cs typeface="Arial" panose="020B0604020202020204" pitchFamily="34" charset="0"/>
                  </a:rPr>
                  <a:t>Placements</a:t>
                </a:r>
              </a:p>
            </p:txBody>
          </p:sp>
          <p:sp>
            <p:nvSpPr>
              <p:cNvPr id="26" name="Text Placeholder 5">
                <a:extLst>
                  <a:ext uri="{FF2B5EF4-FFF2-40B4-BE49-F238E27FC236}">
                    <a16:creationId xmlns:a16="http://schemas.microsoft.com/office/drawing/2014/main" id="{8176B68E-EF3B-894E-97B0-7BA712F3188D}"/>
                  </a:ext>
                </a:extLst>
              </p:cNvPr>
              <p:cNvSpPr txBox="1">
                <a:spLocks/>
              </p:cNvSpPr>
              <p:nvPr/>
            </p:nvSpPr>
            <p:spPr>
              <a:xfrm>
                <a:off x="2707435" y="5566650"/>
                <a:ext cx="1238594" cy="245572"/>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Web</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 </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320x50</a:t>
                </a:r>
              </a:p>
            </p:txBody>
          </p:sp>
          <p:sp>
            <p:nvSpPr>
              <p:cNvPr id="27" name="Text Placeholder 5">
                <a:extLst>
                  <a:ext uri="{FF2B5EF4-FFF2-40B4-BE49-F238E27FC236}">
                    <a16:creationId xmlns:a16="http://schemas.microsoft.com/office/drawing/2014/main" id="{1225ECE9-AB32-6442-9365-E932BA3169DC}"/>
                  </a:ext>
                </a:extLst>
              </p:cNvPr>
              <p:cNvSpPr txBox="1">
                <a:spLocks/>
              </p:cNvSpPr>
              <p:nvPr/>
            </p:nvSpPr>
            <p:spPr>
              <a:xfrm>
                <a:off x="4166646" y="5566649"/>
                <a:ext cx="1151267"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Large Web</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300x600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728x90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970x250</a:t>
                </a:r>
              </a:p>
            </p:txBody>
          </p:sp>
        </p:grpSp>
      </p:grpSp>
      <p:sp>
        <p:nvSpPr>
          <p:cNvPr id="5" name="Footer Placeholder 2">
            <a:extLst>
              <a:ext uri="{FF2B5EF4-FFF2-40B4-BE49-F238E27FC236}">
                <a16:creationId xmlns:a16="http://schemas.microsoft.com/office/drawing/2014/main" id="{AFE17606-B00A-1C6D-BE1F-7A34ED937637}"/>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
        <p:nvSpPr>
          <p:cNvPr id="4" name="Text Placeholder 4">
            <a:extLst>
              <a:ext uri="{FF2B5EF4-FFF2-40B4-BE49-F238E27FC236}">
                <a16:creationId xmlns:a16="http://schemas.microsoft.com/office/drawing/2014/main" id="{058A7CE0-2009-F3BE-84BF-1C910A584248}"/>
              </a:ext>
            </a:extLst>
          </p:cNvPr>
          <p:cNvSpPr txBox="1">
            <a:spLocks/>
          </p:cNvSpPr>
          <p:nvPr/>
        </p:nvSpPr>
        <p:spPr>
          <a:xfrm>
            <a:off x="307815" y="1123950"/>
            <a:ext cx="5401421" cy="1919556"/>
          </a:xfrm>
          <a:prstGeom prst="rect">
            <a:avLst/>
          </a:prstGeom>
        </p:spPr>
        <p:txBody>
          <a:bodyPr vert="horz" lIns="0" tIns="0" rIns="0" bIns="0" rtlCol="0">
            <a:noAutofit/>
          </a:bodyPr>
          <a:lstStyle>
            <a:lvl1pPr marL="0" indent="0" algn="l" defTabSz="609593" rtl="0" eaLnBrk="1" latinLnBrk="0" hangingPunct="1">
              <a:lnSpc>
                <a:spcPct val="100000"/>
              </a:lnSpc>
              <a:spcBef>
                <a:spcPts val="1467"/>
              </a:spcBef>
              <a:buFont typeface="Arial"/>
              <a:buNone/>
              <a:defRPr sz="1867" b="0" i="0" kern="1200">
                <a:solidFill>
                  <a:schemeClr val="bg2"/>
                </a:solidFill>
                <a:latin typeface="Arial" panose="020B0604020202020204" pitchFamily="34" charset="0"/>
                <a:ea typeface="Arial" charset="0"/>
                <a:cs typeface="Arial" charset="0"/>
              </a:defRPr>
            </a:lvl1pPr>
            <a:lvl2pPr marL="230714"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2pPr>
            <a:lvl3pPr marL="52916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3pPr>
            <a:lvl4pPr marL="833956" indent="-22436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4pPr>
            <a:lvl5pPr marL="1071020" indent="-230714" algn="l" defTabSz="609593" rtl="0" eaLnBrk="1" latinLnBrk="0" hangingPunct="1">
              <a:lnSpc>
                <a:spcPct val="100000"/>
              </a:lnSpc>
              <a:spcBef>
                <a:spcPts val="1467"/>
              </a:spcBef>
              <a:spcAft>
                <a:spcPts val="0"/>
              </a:spcAft>
              <a:buFont typeface="Arial"/>
              <a:buChar char="»"/>
              <a:defRPr sz="1867" b="0" i="0" kern="1200">
                <a:solidFill>
                  <a:schemeClr val="bg2"/>
                </a:solidFill>
                <a:latin typeface="Arial" panose="020B0604020202020204" pitchFamily="34" charset="0"/>
                <a:ea typeface="Arial" charset="0"/>
                <a:cs typeface="Arial" charset="0"/>
              </a:defRPr>
            </a:lvl5pPr>
            <a:lvl6pPr marL="3352759" indent="-304796" algn="l" defTabSz="609593" rtl="0" eaLnBrk="1" latinLnBrk="0" hangingPunct="1">
              <a:spcBef>
                <a:spcPct val="20000"/>
              </a:spcBef>
              <a:buFont typeface="Arial"/>
              <a:buChar char="•"/>
              <a:defRPr sz="2667" kern="1200">
                <a:solidFill>
                  <a:schemeClr val="tx1"/>
                </a:solidFill>
                <a:latin typeface="+mn-lt"/>
                <a:ea typeface="+mn-ea"/>
                <a:cs typeface="+mn-cs"/>
              </a:defRPr>
            </a:lvl6pPr>
            <a:lvl7pPr marL="3962350" indent="-304796" algn="l" defTabSz="609593" rtl="0" eaLnBrk="1" latinLnBrk="0" hangingPunct="1">
              <a:spcBef>
                <a:spcPct val="20000"/>
              </a:spcBef>
              <a:buFont typeface="Arial"/>
              <a:buChar char="•"/>
              <a:defRPr sz="2667" kern="1200">
                <a:solidFill>
                  <a:schemeClr val="tx1"/>
                </a:solidFill>
                <a:latin typeface="+mn-lt"/>
                <a:ea typeface="+mn-ea"/>
                <a:cs typeface="+mn-cs"/>
              </a:defRPr>
            </a:lvl7pPr>
            <a:lvl8pPr marL="4571943" indent="-304796" algn="l" defTabSz="609593" rtl="0" eaLnBrk="1" latinLnBrk="0" hangingPunct="1">
              <a:spcBef>
                <a:spcPct val="20000"/>
              </a:spcBef>
              <a:buFont typeface="Arial"/>
              <a:buChar char="•"/>
              <a:defRPr sz="2667" kern="1200">
                <a:solidFill>
                  <a:schemeClr val="tx1"/>
                </a:solidFill>
                <a:latin typeface="+mn-lt"/>
                <a:ea typeface="+mn-ea"/>
                <a:cs typeface="+mn-cs"/>
              </a:defRPr>
            </a:lvl8pPr>
            <a:lvl9pPr marL="5181536" indent="-304796" algn="l" defTabSz="609593"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0"/>
              </a:spcBef>
              <a:spcAft>
                <a:spcPts val="1200"/>
              </a:spcAft>
            </a:pPr>
            <a:r>
              <a:rPr lang="en-US" sz="1400" dirty="0">
                <a:solidFill>
                  <a:srgbClr val="161616"/>
                </a:solidFill>
                <a:latin typeface="IBM Plex Sans" panose="020B0503050203000203" pitchFamily="34" charset="0"/>
                <a:ea typeface="Helvetica" charset="0"/>
                <a:cs typeface="Arial" panose="020B0604020202020204" pitchFamily="34" charset="0"/>
              </a:rPr>
              <a:t>Indices assign values to a wide range of weather-related conditions that are highly influential to consumer behavior. Advertisers can customize their creative imagery and/or messaging based on these values. </a:t>
            </a:r>
          </a:p>
          <a:p>
            <a:pPr>
              <a:spcBef>
                <a:spcPts val="0"/>
              </a:spcBef>
              <a:spcAft>
                <a:spcPts val="1200"/>
              </a:spcAft>
            </a:pPr>
            <a:r>
              <a:rPr lang="en-US" sz="1400" dirty="0">
                <a:solidFill>
                  <a:srgbClr val="161616"/>
                </a:solidFill>
                <a:latin typeface="IBM Plex Sans" panose="020B0503050203000203" pitchFamily="34" charset="0"/>
                <a:ea typeface="Helvetica" charset="0"/>
                <a:cs typeface="Arial" panose="020B0604020202020204" pitchFamily="34" charset="0"/>
              </a:rPr>
              <a:t>The Weather Company can assist in customizing indices to meet specific advertiser goals.</a:t>
            </a:r>
          </a:p>
          <a:p>
            <a:pPr>
              <a:spcBef>
                <a:spcPts val="0"/>
              </a:spcBef>
              <a:spcAft>
                <a:spcPts val="1200"/>
              </a:spcAft>
            </a:pPr>
            <a:r>
              <a:rPr lang="en-US" sz="1400" dirty="0">
                <a:solidFill>
                  <a:srgbClr val="161616"/>
                </a:solidFill>
                <a:latin typeface="IBM Plex Sans" panose="020B0503050203000203" pitchFamily="34" charset="0"/>
                <a:ea typeface="Helvetica" charset="0"/>
                <a:cs typeface="Arial" panose="020B0604020202020204" pitchFamily="34" charset="0"/>
              </a:rPr>
              <a:t>Some examples of adaptable indices include:</a:t>
            </a:r>
            <a:endParaRPr lang="en-US" sz="1400" dirty="0">
              <a:solidFill>
                <a:srgbClr val="161616"/>
              </a:solidFill>
              <a:latin typeface="IBM Plex Sans" panose="020B0503050203000203" pitchFamily="34" charset="0"/>
              <a:cs typeface="Arial" panose="020B0604020202020204" pitchFamily="34" charset="0"/>
            </a:endParaRPr>
          </a:p>
        </p:txBody>
      </p:sp>
      <p:sp>
        <p:nvSpPr>
          <p:cNvPr id="6" name="Text Placeholder 4">
            <a:extLst>
              <a:ext uri="{FF2B5EF4-FFF2-40B4-BE49-F238E27FC236}">
                <a16:creationId xmlns:a16="http://schemas.microsoft.com/office/drawing/2014/main" id="{E6F39B2E-80EC-5B7E-5617-49D5B994BBEA}"/>
              </a:ext>
            </a:extLst>
          </p:cNvPr>
          <p:cNvSpPr txBox="1">
            <a:spLocks/>
          </p:cNvSpPr>
          <p:nvPr/>
        </p:nvSpPr>
        <p:spPr>
          <a:xfrm>
            <a:off x="304887" y="3129762"/>
            <a:ext cx="5498592" cy="2391379"/>
          </a:xfrm>
          <a:prstGeom prst="rect">
            <a:avLst/>
          </a:prstGeom>
        </p:spPr>
        <p:txBody>
          <a:bodyPr vert="horz" lIns="0" tIns="0" rIns="0" bIns="0" numCol="2" spcCol="228600" rtlCol="0">
            <a:noAutofit/>
          </a:bodyPr>
          <a:lst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b="0" i="0">
                <a:solidFill>
                  <a:schemeClr val="tx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b="0" i="0">
                <a:solidFill>
                  <a:schemeClr val="tx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b="0" i="0">
                <a:solidFill>
                  <a:schemeClr val="tx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0" i="0" baseline="0">
                <a:solidFill>
                  <a:schemeClr val="tx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b="0" i="0">
                <a:solidFill>
                  <a:schemeClr val="tx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a:lstStyle>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rPr>
              <a:t>Aches and Pains Index:</a:t>
            </a:r>
            <a:r>
              <a:rPr lang="en-US" sz="1100" kern="0" dirty="0">
                <a:solidFill>
                  <a:srgbClr val="161616"/>
                </a:solidFill>
                <a:latin typeface="IBM Plex Sans" panose="020B0503050203000203" pitchFamily="34" charset="0"/>
              </a:rPr>
              <a:t> indicates the weather’s influence on an individual's potential to feel aches and pains.</a:t>
            </a:r>
            <a:endParaRPr lang="en-US" sz="1100" dirty="0">
              <a:solidFill>
                <a:srgbClr val="161616"/>
              </a:solidFill>
              <a:latin typeface="IBM Plex Sans" panose="020B0503050203000203" pitchFamily="34" charset="0"/>
            </a:endParaRPr>
          </a:p>
          <a:p>
            <a:pPr defTabSz="1219170">
              <a:spcBef>
                <a:spcPts val="0"/>
              </a:spcBef>
              <a:spcAft>
                <a:spcPts val="2400"/>
              </a:spcAft>
              <a:buClrTx/>
            </a:pPr>
            <a:r>
              <a:rPr lang="en-US" sz="1100" b="1" kern="0" dirty="0">
                <a:solidFill>
                  <a:srgbClr val="161616"/>
                </a:solidFill>
                <a:latin typeface="IBM Plex Sans" panose="020B0503050203000203" pitchFamily="34" charset="0"/>
                <a:ea typeface="Helvetica" charset="0"/>
                <a:cs typeface="Arial" panose="020B0604020202020204" pitchFamily="34" charset="0"/>
              </a:rPr>
              <a:t>Dry Skin Index:</a:t>
            </a:r>
            <a:r>
              <a:rPr lang="en-US" sz="1100" kern="0" dirty="0">
                <a:solidFill>
                  <a:srgbClr val="161616"/>
                </a:solidFill>
                <a:latin typeface="IBM Plex Sans" panose="020B0503050203000203" pitchFamily="34" charset="0"/>
                <a:ea typeface="Helvetica" charset="0"/>
                <a:cs typeface="Arial" panose="020B0604020202020204" pitchFamily="34" charset="0"/>
              </a:rPr>
              <a:t> indicates the likelihood that a person will experience dry skin based on weather conditions.</a:t>
            </a:r>
            <a:endParaRPr lang="en-US" sz="1100" b="1" kern="0" dirty="0">
              <a:solidFill>
                <a:srgbClr val="161616"/>
              </a:solidFill>
              <a:latin typeface="IBM Plex Sans" panose="020B0503050203000203" pitchFamily="34" charset="0"/>
            </a:endParaRPr>
          </a:p>
          <a:p>
            <a:pPr defTabSz="1219170">
              <a:spcBef>
                <a:spcPts val="0"/>
              </a:spcBef>
              <a:spcAft>
                <a:spcPts val="2400"/>
              </a:spcAft>
              <a:buClrTx/>
            </a:pPr>
            <a:r>
              <a:rPr lang="en-US" sz="1100" b="1" kern="0" dirty="0">
                <a:solidFill>
                  <a:srgbClr val="161616"/>
                </a:solidFill>
                <a:latin typeface="IBM Plex Sans" panose="020B0503050203000203" pitchFamily="34" charset="0"/>
              </a:rPr>
              <a:t>Breathing Index:</a:t>
            </a:r>
            <a:r>
              <a:rPr lang="en-US" sz="1100" kern="0" dirty="0">
                <a:solidFill>
                  <a:srgbClr val="161616"/>
                </a:solidFill>
                <a:latin typeface="IBM Plex Sans" panose="020B0503050203000203" pitchFamily="34" charset="0"/>
              </a:rPr>
              <a:t> indicates weather’s influence on the ability to breath for respiratory-sensitive individuals including those who suffer from asthma.</a:t>
            </a:r>
            <a:endParaRPr lang="en-US" sz="1100" dirty="0">
              <a:solidFill>
                <a:srgbClr val="161616"/>
              </a:solidFill>
              <a:latin typeface="IBM Plex Sans" panose="020B0503050203000203" pitchFamily="34" charset="0"/>
            </a:endParaRP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Leisure Travel Index:</a:t>
            </a:r>
            <a:r>
              <a:rPr lang="en-US" sz="1100" kern="0" dirty="0">
                <a:solidFill>
                  <a:srgbClr val="161616"/>
                </a:solidFill>
                <a:latin typeface="IBM Plex Sans" panose="020B0503050203000203" pitchFamily="34" charset="0"/>
                <a:ea typeface="Helvetica" charset="0"/>
                <a:cs typeface="Arial" panose="020B0604020202020204" pitchFamily="34" charset="0"/>
              </a:rPr>
              <a:t> provides indices of outdoor travel / sightseeing conditions.</a:t>
            </a:r>
            <a:endParaRPr lang="en-US" sz="1100" dirty="0">
              <a:solidFill>
                <a:srgbClr val="161616"/>
              </a:solidFill>
              <a:latin typeface="IBM Plex Sans" panose="020B0503050203000203" pitchFamily="34" charset="0"/>
            </a:endParaRP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Ski Index:</a:t>
            </a:r>
            <a:r>
              <a:rPr lang="en-US" sz="1100" kern="0" dirty="0">
                <a:solidFill>
                  <a:srgbClr val="161616"/>
                </a:solidFill>
                <a:latin typeface="IBM Plex Sans" panose="020B0503050203000203" pitchFamily="34" charset="0"/>
                <a:ea typeface="Helvetica" charset="0"/>
                <a:cs typeface="Arial" panose="020B0604020202020204" pitchFamily="34" charset="0"/>
              </a:rPr>
              <a:t> provides an index for favorable skiing weather conditions.</a:t>
            </a: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Pollen Index:</a:t>
            </a:r>
            <a:r>
              <a:rPr lang="en-US" sz="1100" kern="0" dirty="0">
                <a:solidFill>
                  <a:srgbClr val="161616"/>
                </a:solidFill>
                <a:latin typeface="IBM Plex Sans" panose="020B0503050203000203" pitchFamily="34" charset="0"/>
                <a:ea typeface="Helvetica" charset="0"/>
                <a:cs typeface="Arial" panose="020B0604020202020204" pitchFamily="34" charset="0"/>
              </a:rPr>
              <a:t> forecasts levels of Grass, Ragweed, and Tree pollen.</a:t>
            </a:r>
          </a:p>
          <a:p>
            <a:pPr defTabSz="1219170">
              <a:spcBef>
                <a:spcPts val="0"/>
              </a:spcBef>
              <a:spcAft>
                <a:spcPts val="2400"/>
              </a:spcAft>
              <a:buClr>
                <a:srgbClr val="000000"/>
              </a:buClr>
            </a:pPr>
            <a:r>
              <a:rPr lang="en-US" sz="1100" b="1" kern="0" dirty="0">
                <a:solidFill>
                  <a:srgbClr val="161616"/>
                </a:solidFill>
                <a:latin typeface="IBM Plex Sans" panose="020B0503050203000203" pitchFamily="34" charset="0"/>
                <a:ea typeface="Helvetica" charset="0"/>
                <a:cs typeface="Arial" panose="020B0604020202020204" pitchFamily="34" charset="0"/>
              </a:rPr>
              <a:t>Frizz Index:</a:t>
            </a:r>
            <a:r>
              <a:rPr lang="en-US" sz="1100" kern="0" dirty="0">
                <a:solidFill>
                  <a:srgbClr val="161616"/>
                </a:solidFill>
                <a:latin typeface="IBM Plex Sans" panose="020B0503050203000203" pitchFamily="34" charset="0"/>
                <a:ea typeface="Helvetica" charset="0"/>
                <a:cs typeface="Arial" panose="020B0604020202020204" pitchFamily="34" charset="0"/>
              </a:rPr>
              <a:t> scores the likelihood of experiencing frizzy hair.</a:t>
            </a:r>
          </a:p>
        </p:txBody>
      </p:sp>
    </p:spTree>
    <p:extLst>
      <p:ext uri="{BB962C8B-B14F-4D97-AF65-F5344CB8AC3E}">
        <p14:creationId xmlns:p14="http://schemas.microsoft.com/office/powerpoint/2010/main" val="3127982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C4F34D-688C-7C4E-A7E3-E1DDFAA55B8D}"/>
              </a:ext>
            </a:extLst>
          </p:cNvPr>
          <p:cNvSpPr/>
          <p:nvPr/>
        </p:nvSpPr>
        <p:spPr bwMode="auto">
          <a:xfrm>
            <a:off x="6096000" y="0"/>
            <a:ext cx="6096000" cy="6858000"/>
          </a:xfrm>
          <a:prstGeom prst="rect">
            <a:avLst/>
          </a:prstGeom>
          <a:solidFill>
            <a:srgbClr val="0F62FE"/>
          </a:solidFill>
          <a:ln w="19050">
            <a:no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u="none" strike="noStrike" cap="none" normalizeH="0" baseline="0" dirty="0">
              <a:ln>
                <a:noFill/>
              </a:ln>
              <a:solidFill>
                <a:srgbClr val="191919"/>
              </a:solidFill>
              <a:effectLst/>
              <a:latin typeface="IBM Plex Sans" panose="020B0503050203000203" pitchFamily="34" charset="0"/>
            </a:endParaRPr>
          </a:p>
        </p:txBody>
      </p:sp>
      <p:pic>
        <p:nvPicPr>
          <p:cNvPr id="6" name="Picture 5">
            <a:extLst>
              <a:ext uri="{FF2B5EF4-FFF2-40B4-BE49-F238E27FC236}">
                <a16:creationId xmlns:a16="http://schemas.microsoft.com/office/drawing/2014/main" id="{C502EB60-395D-8143-BF8C-88E64524C2EC}"/>
              </a:ext>
            </a:extLst>
          </p:cNvPr>
          <p:cNvPicPr>
            <a:picLocks noChangeAspect="1"/>
          </p:cNvPicPr>
          <p:nvPr/>
        </p:nvPicPr>
        <p:blipFill>
          <a:blip r:embed="rId2"/>
          <a:srcRect/>
          <a:stretch/>
        </p:blipFill>
        <p:spPr>
          <a:xfrm>
            <a:off x="7736372" y="380357"/>
            <a:ext cx="2817173" cy="6097072"/>
          </a:xfrm>
          <a:prstGeom prst="rect">
            <a:avLst/>
          </a:prstGeom>
        </p:spPr>
      </p:pic>
      <p:pic>
        <p:nvPicPr>
          <p:cNvPr id="15" name="Picture 14" descr="A screen shot of a computer&#10;&#10;Description automatically generated">
            <a:extLst>
              <a:ext uri="{FF2B5EF4-FFF2-40B4-BE49-F238E27FC236}">
                <a16:creationId xmlns:a16="http://schemas.microsoft.com/office/drawing/2014/main" id="{D1938D23-887D-D746-B100-BBBCCEB3E41D}"/>
              </a:ext>
            </a:extLst>
          </p:cNvPr>
          <p:cNvPicPr>
            <a:picLocks noChangeAspect="1"/>
          </p:cNvPicPr>
          <p:nvPr/>
        </p:nvPicPr>
        <p:blipFill>
          <a:blip r:embed="rId3"/>
          <a:stretch>
            <a:fillRect/>
          </a:stretch>
        </p:blipFill>
        <p:spPr>
          <a:xfrm>
            <a:off x="7419059" y="201168"/>
            <a:ext cx="3469053" cy="6656832"/>
          </a:xfrm>
          <a:prstGeom prst="rect">
            <a:avLst/>
          </a:prstGeom>
        </p:spPr>
      </p:pic>
      <p:pic>
        <p:nvPicPr>
          <p:cNvPr id="4" name="Picture 3">
            <a:extLst>
              <a:ext uri="{FF2B5EF4-FFF2-40B4-BE49-F238E27FC236}">
                <a16:creationId xmlns:a16="http://schemas.microsoft.com/office/drawing/2014/main" id="{370EDF60-34DB-CF4E-EE3E-8D0807610FAA}"/>
              </a:ext>
            </a:extLst>
          </p:cNvPr>
          <p:cNvPicPr>
            <a:picLocks noChangeAspect="1"/>
          </p:cNvPicPr>
          <p:nvPr/>
        </p:nvPicPr>
        <p:blipFill>
          <a:blip r:embed="rId4"/>
          <a:srcRect/>
          <a:stretch/>
        </p:blipFill>
        <p:spPr>
          <a:xfrm>
            <a:off x="8121362" y="3037640"/>
            <a:ext cx="2056084" cy="1713404"/>
          </a:xfrm>
          <a:prstGeom prst="rect">
            <a:avLst/>
          </a:prstGeom>
        </p:spPr>
      </p:pic>
      <p:sp>
        <p:nvSpPr>
          <p:cNvPr id="5" name="Text Placeholder 4"/>
          <p:cNvSpPr>
            <a:spLocks noGrp="1"/>
          </p:cNvSpPr>
          <p:nvPr>
            <p:ph type="body" sz="quarter" idx="4294967295"/>
          </p:nvPr>
        </p:nvSpPr>
        <p:spPr>
          <a:xfrm>
            <a:off x="304887" y="1123950"/>
            <a:ext cx="5181600" cy="2144713"/>
          </a:xfrm>
        </p:spPr>
        <p:txBody>
          <a:bodyPr/>
          <a:lstStyle/>
          <a:p>
            <a:pPr>
              <a:spcBef>
                <a:spcPts val="0"/>
              </a:spcBef>
              <a:spcAft>
                <a:spcPts val="1200"/>
              </a:spcAft>
              <a:buClr>
                <a:schemeClr val="accent2"/>
              </a:buClr>
              <a:buSzPct val="25000"/>
            </a:pPr>
            <a:r>
              <a:rPr lang="en-US" sz="1400" dirty="0">
                <a:solidFill>
                  <a:srgbClr val="161616"/>
                </a:solidFill>
                <a:ea typeface="Arial Black" charset="0"/>
              </a:rPr>
              <a:t>Countdowns allow advertisers to build anticipation ahead of any type of event. The countdown can display days, hours, minutes, and seconds — this format drives awareness and offers users greater incentive to click on the creative.</a:t>
            </a:r>
          </a:p>
          <a:p>
            <a:pPr>
              <a:spcBef>
                <a:spcPts val="0"/>
              </a:spcBef>
              <a:spcAft>
                <a:spcPts val="1200"/>
              </a:spcAft>
              <a:buClr>
                <a:schemeClr val="accent2"/>
              </a:buClr>
              <a:buSzPct val="25000"/>
            </a:pPr>
            <a:r>
              <a:rPr lang="en-US" sz="1400" dirty="0">
                <a:solidFill>
                  <a:srgbClr val="161616"/>
                </a:solidFill>
                <a:ea typeface="Arial Black" charset="0"/>
              </a:rPr>
              <a:t>Some common use-cases for the Countdown include series or movie premieres, special events, holidays, the weekend, limited time offers, etc.</a:t>
            </a:r>
          </a:p>
        </p:txBody>
      </p:sp>
      <p:sp>
        <p:nvSpPr>
          <p:cNvPr id="10" name="Title 1">
            <a:extLst>
              <a:ext uri="{FF2B5EF4-FFF2-40B4-BE49-F238E27FC236}">
                <a16:creationId xmlns:a16="http://schemas.microsoft.com/office/drawing/2014/main" id="{B48BDD1C-4A28-BE46-975B-79311E26657E}"/>
              </a:ext>
            </a:extLst>
          </p:cNvPr>
          <p:cNvSpPr txBox="1">
            <a:spLocks/>
          </p:cNvSpPr>
          <p:nvPr/>
        </p:nvSpPr>
        <p:spPr>
          <a:xfrm>
            <a:off x="304887" y="411480"/>
            <a:ext cx="5472567" cy="640080"/>
          </a:xfrm>
          <a:prstGeom prst="rect">
            <a:avLst/>
          </a:prstGeom>
        </p:spPr>
        <p:txBody>
          <a:bodyPr vert="horz" lIns="0" tIns="0" rIns="0" bIns="0" rtlCol="0" anchor="t">
            <a:noAutofit/>
          </a:bodyPr>
          <a:lstStyle>
            <a:lvl1pPr algn="l" rtl="0" eaLnBrk="1" fontAlgn="base" hangingPunct="1">
              <a:lnSpc>
                <a:spcPct val="90000"/>
              </a:lnSpc>
              <a:spcBef>
                <a:spcPct val="0"/>
              </a:spcBef>
              <a:spcAft>
                <a:spcPct val="0"/>
              </a:spcAft>
              <a:defRPr sz="32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960">
                <a:solidFill>
                  <a:srgbClr val="191919"/>
                </a:solidFill>
                <a:latin typeface="HelvNeue Light for IBM" pitchFamily="34" charset="0"/>
              </a:defRPr>
            </a:lvl2pPr>
            <a:lvl3pPr algn="l" rtl="0" eaLnBrk="1" fontAlgn="base" hangingPunct="1">
              <a:lnSpc>
                <a:spcPct val="90000"/>
              </a:lnSpc>
              <a:spcBef>
                <a:spcPct val="0"/>
              </a:spcBef>
              <a:spcAft>
                <a:spcPct val="0"/>
              </a:spcAft>
              <a:defRPr sz="2960">
                <a:solidFill>
                  <a:srgbClr val="191919"/>
                </a:solidFill>
                <a:latin typeface="HelvNeue Light for IBM" pitchFamily="34" charset="0"/>
              </a:defRPr>
            </a:lvl3pPr>
            <a:lvl4pPr algn="l" rtl="0" eaLnBrk="1" fontAlgn="base" hangingPunct="1">
              <a:lnSpc>
                <a:spcPct val="90000"/>
              </a:lnSpc>
              <a:spcBef>
                <a:spcPct val="0"/>
              </a:spcBef>
              <a:spcAft>
                <a:spcPct val="0"/>
              </a:spcAft>
              <a:defRPr sz="2960">
                <a:solidFill>
                  <a:srgbClr val="191919"/>
                </a:solidFill>
                <a:latin typeface="HelvNeue Light for IBM" pitchFamily="34" charset="0"/>
              </a:defRPr>
            </a:lvl4pPr>
            <a:lvl5pPr algn="l" rtl="0" eaLnBrk="1" fontAlgn="base" hangingPunct="1">
              <a:lnSpc>
                <a:spcPct val="90000"/>
              </a:lnSpc>
              <a:spcBef>
                <a:spcPct val="0"/>
              </a:spcBef>
              <a:spcAft>
                <a:spcPct val="0"/>
              </a:spcAft>
              <a:defRPr sz="2960">
                <a:solidFill>
                  <a:srgbClr val="191919"/>
                </a:solidFill>
                <a:latin typeface="HelvNeue Light for IBM" pitchFamily="34" charset="0"/>
              </a:defRPr>
            </a:lvl5pPr>
            <a:lvl6pPr marL="483407" algn="l" rtl="0" eaLnBrk="1" fontAlgn="base" hangingPunct="1">
              <a:lnSpc>
                <a:spcPct val="90000"/>
              </a:lnSpc>
              <a:spcBef>
                <a:spcPct val="0"/>
              </a:spcBef>
              <a:spcAft>
                <a:spcPct val="0"/>
              </a:spcAft>
              <a:defRPr sz="2960">
                <a:solidFill>
                  <a:srgbClr val="191919"/>
                </a:solidFill>
                <a:latin typeface="HelvNeue Light for IBM" pitchFamily="34" charset="0"/>
              </a:defRPr>
            </a:lvl6pPr>
            <a:lvl7pPr marL="966816" algn="l" rtl="0" eaLnBrk="1" fontAlgn="base" hangingPunct="1">
              <a:lnSpc>
                <a:spcPct val="90000"/>
              </a:lnSpc>
              <a:spcBef>
                <a:spcPct val="0"/>
              </a:spcBef>
              <a:spcAft>
                <a:spcPct val="0"/>
              </a:spcAft>
              <a:defRPr sz="2960">
                <a:solidFill>
                  <a:srgbClr val="191919"/>
                </a:solidFill>
                <a:latin typeface="HelvNeue Light for IBM" pitchFamily="34" charset="0"/>
              </a:defRPr>
            </a:lvl7pPr>
            <a:lvl8pPr marL="1450221" algn="l" rtl="0" eaLnBrk="1" fontAlgn="base" hangingPunct="1">
              <a:lnSpc>
                <a:spcPct val="90000"/>
              </a:lnSpc>
              <a:spcBef>
                <a:spcPct val="0"/>
              </a:spcBef>
              <a:spcAft>
                <a:spcPct val="0"/>
              </a:spcAft>
              <a:defRPr sz="2960">
                <a:solidFill>
                  <a:srgbClr val="191919"/>
                </a:solidFill>
                <a:latin typeface="HelvNeue Light for IBM" pitchFamily="34" charset="0"/>
              </a:defRPr>
            </a:lvl8pPr>
            <a:lvl9pPr marL="1933629" algn="l" rtl="0" eaLnBrk="1" fontAlgn="base" hangingPunct="1">
              <a:lnSpc>
                <a:spcPct val="90000"/>
              </a:lnSpc>
              <a:spcBef>
                <a:spcPct val="0"/>
              </a:spcBef>
              <a:spcAft>
                <a:spcPct val="0"/>
              </a:spcAft>
              <a:defRPr sz="2960">
                <a:solidFill>
                  <a:srgbClr val="191919"/>
                </a:solidFill>
                <a:latin typeface="HelvNeue Light for IBM" pitchFamily="34" charset="0"/>
              </a:defRPr>
            </a:lvl9pPr>
          </a:lstStyle>
          <a:p>
            <a:r>
              <a:rPr lang="en-US" kern="0" dirty="0">
                <a:solidFill>
                  <a:srgbClr val="161616"/>
                </a:solidFill>
                <a:latin typeface="IBM Plex Sans" panose="020B0503050203000203" pitchFamily="34" charset="0"/>
                <a:cs typeface="Arial" panose="020B0604020202020204" pitchFamily="34" charset="0"/>
              </a:rPr>
              <a:t>Countdown</a:t>
            </a:r>
          </a:p>
        </p:txBody>
      </p:sp>
      <p:sp>
        <p:nvSpPr>
          <p:cNvPr id="13" name="Text Placeholder 4">
            <a:extLst>
              <a:ext uri="{FF2B5EF4-FFF2-40B4-BE49-F238E27FC236}">
                <a16:creationId xmlns:a16="http://schemas.microsoft.com/office/drawing/2014/main" id="{CD01DC68-3E21-FB4E-8965-54855C58065A}"/>
              </a:ext>
            </a:extLst>
          </p:cNvPr>
          <p:cNvSpPr txBox="1">
            <a:spLocks/>
          </p:cNvSpPr>
          <p:nvPr/>
        </p:nvSpPr>
        <p:spPr>
          <a:xfrm>
            <a:off x="304888" y="201168"/>
            <a:ext cx="4114800" cy="300037"/>
          </a:xfrm>
          <a:prstGeom prst="rect">
            <a:avLst/>
          </a:prstGeom>
        </p:spPr>
        <p:txBody>
          <a:bodyPr lIns="0" tIns="0" rIns="0" bIns="0"/>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r>
              <a:rPr lang="en-US" sz="1000" kern="0" dirty="0">
                <a:solidFill>
                  <a:srgbClr val="0F62FE"/>
                </a:solidFill>
                <a:latin typeface="IBM Plex Sans" panose="020B0503050203000203" pitchFamily="34" charset="0"/>
                <a:cs typeface="Arial" panose="020B0604020202020204" pitchFamily="34" charset="0"/>
              </a:rPr>
              <a:t>Adaptor Functionalities</a:t>
            </a:r>
          </a:p>
        </p:txBody>
      </p:sp>
      <p:sp>
        <p:nvSpPr>
          <p:cNvPr id="2" name="Slide Number Placeholder 1">
            <a:extLst>
              <a:ext uri="{FF2B5EF4-FFF2-40B4-BE49-F238E27FC236}">
                <a16:creationId xmlns:a16="http://schemas.microsoft.com/office/drawing/2014/main" id="{497EDB5D-F19F-A248-9781-E16B60FA7AA3}"/>
              </a:ext>
            </a:extLst>
          </p:cNvPr>
          <p:cNvSpPr>
            <a:spLocks noGrp="1"/>
          </p:cNvSpPr>
          <p:nvPr>
            <p:ph type="sldNum" sz="quarter" idx="11"/>
          </p:nvPr>
        </p:nvSpPr>
        <p:spPr/>
        <p:txBody>
          <a:bodyPr/>
          <a:lstStyle/>
          <a:p>
            <a:fld id="{59395FB3-9C97-154F-86B2-7E381B951268}" type="slidenum">
              <a:rPr lang="en-US" smtClean="0"/>
              <a:pPr/>
              <a:t>8</a:t>
            </a:fld>
            <a:endParaRPr lang="en-US" dirty="0"/>
          </a:p>
        </p:txBody>
      </p:sp>
      <p:grpSp>
        <p:nvGrpSpPr>
          <p:cNvPr id="18" name="Group 17">
            <a:extLst>
              <a:ext uri="{FF2B5EF4-FFF2-40B4-BE49-F238E27FC236}">
                <a16:creationId xmlns:a16="http://schemas.microsoft.com/office/drawing/2014/main" id="{7DE94D6D-F831-8147-93DC-98252E51A31E}"/>
              </a:ext>
            </a:extLst>
          </p:cNvPr>
          <p:cNvGrpSpPr/>
          <p:nvPr/>
        </p:nvGrpSpPr>
        <p:grpSpPr>
          <a:xfrm>
            <a:off x="299541" y="5596758"/>
            <a:ext cx="5522975" cy="682929"/>
            <a:chOff x="199696" y="5559973"/>
            <a:chExt cx="5522975" cy="682929"/>
          </a:xfrm>
        </p:grpSpPr>
        <p:sp>
          <p:nvSpPr>
            <p:cNvPr id="20" name="Rectangle 19">
              <a:extLst>
                <a:ext uri="{FF2B5EF4-FFF2-40B4-BE49-F238E27FC236}">
                  <a16:creationId xmlns:a16="http://schemas.microsoft.com/office/drawing/2014/main" id="{D3E89845-D926-3B47-8819-D90CEF61181D}"/>
                </a:ext>
              </a:extLst>
            </p:cNvPr>
            <p:cNvSpPr/>
            <p:nvPr/>
          </p:nvSpPr>
          <p:spPr>
            <a:xfrm>
              <a:off x="199696" y="5559973"/>
              <a:ext cx="5522975" cy="682929"/>
            </a:xfrm>
            <a:prstGeom prst="rect">
              <a:avLst/>
            </a:prstGeom>
            <a:solidFill>
              <a:srgbClr val="F2F4F8"/>
            </a:solidFill>
            <a:ln w="6350">
              <a:noFill/>
            </a:ln>
          </p:spPr>
          <p:txBody>
            <a:bodyPr wrap="square" lIns="0" tIns="0" rIns="0" bIns="0" rtlCol="0" anchor="ctr">
              <a:noAutofit/>
            </a:bodyPr>
            <a:lstStyle/>
            <a:p>
              <a:pPr algn="ctr"/>
              <a:endParaRPr lang="en-US" sz="1200" dirty="0" err="1">
                <a:solidFill>
                  <a:srgbClr val="FFFFFF"/>
                </a:solidFill>
                <a:latin typeface="IBM Plex Sans" panose="020B0503050203000203" pitchFamily="34" charset="0"/>
                <a:cs typeface="Arial"/>
              </a:endParaRPr>
            </a:p>
          </p:txBody>
        </p:sp>
        <p:grpSp>
          <p:nvGrpSpPr>
            <p:cNvPr id="21" name="Group 20">
              <a:extLst>
                <a:ext uri="{FF2B5EF4-FFF2-40B4-BE49-F238E27FC236}">
                  <a16:creationId xmlns:a16="http://schemas.microsoft.com/office/drawing/2014/main" id="{9E22D354-2D3B-8C4E-AC6A-64332DF32D32}"/>
                </a:ext>
              </a:extLst>
            </p:cNvPr>
            <p:cNvGrpSpPr/>
            <p:nvPr/>
          </p:nvGrpSpPr>
          <p:grpSpPr>
            <a:xfrm>
              <a:off x="371602" y="5664537"/>
              <a:ext cx="4946311" cy="508330"/>
              <a:chOff x="371602" y="5566649"/>
              <a:chExt cx="4946311" cy="508330"/>
            </a:xfrm>
          </p:grpSpPr>
          <p:sp>
            <p:nvSpPr>
              <p:cNvPr id="22" name="Text Placeholder 5">
                <a:extLst>
                  <a:ext uri="{FF2B5EF4-FFF2-40B4-BE49-F238E27FC236}">
                    <a16:creationId xmlns:a16="http://schemas.microsoft.com/office/drawing/2014/main" id="{36AC5223-7981-A447-A29B-3CC254A91535}"/>
                  </a:ext>
                </a:extLst>
              </p:cNvPr>
              <p:cNvSpPr txBox="1">
                <a:spLocks/>
              </p:cNvSpPr>
              <p:nvPr/>
            </p:nvSpPr>
            <p:spPr>
              <a:xfrm>
                <a:off x="1248577" y="5566649"/>
                <a:ext cx="1238594"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App</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320x50 </a:t>
                </a:r>
              </a:p>
              <a:p>
                <a:pPr marL="114300" indent="-114300">
                  <a:spcBef>
                    <a:spcPts val="0"/>
                  </a:spcBef>
                  <a:spcAft>
                    <a:spcPts val="0"/>
                  </a:spcAft>
                  <a:buFont typeface="Arial" panose="020B0604020202020204" pitchFamily="34" charset="0"/>
                  <a:buChar char="•"/>
                  <a:tabLst>
                    <a:tab pos="109538" algn="l"/>
                  </a:tabLst>
                </a:pPr>
                <a:r>
                  <a:rPr lang="en-US" sz="800" dirty="0">
                    <a:solidFill>
                      <a:srgbClr val="161616"/>
                    </a:solidFill>
                    <a:latin typeface="IBM Plex Sans" panose="020B0503050203000203" pitchFamily="34" charset="0"/>
                    <a:ea typeface="Helvetica" charset="0"/>
                    <a:cs typeface="Arial" panose="020B0604020202020204" pitchFamily="34" charset="0"/>
                  </a:rPr>
                  <a:t>320x480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700" dirty="0">
                    <a:solidFill>
                      <a:srgbClr val="161616"/>
                    </a:solidFill>
                    <a:latin typeface="IBM Plex Sans" panose="020B0503050203000203" pitchFamily="34" charset="0"/>
                    <a:ea typeface="Helvetica" charset="0"/>
                    <a:cs typeface="Arial" panose="020B0604020202020204" pitchFamily="34" charset="0"/>
                  </a:rPr>
                  <a:t>(Interstitial)</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p:txBody>
          </p:sp>
          <p:sp>
            <p:nvSpPr>
              <p:cNvPr id="23" name="Text Placeholder 5">
                <a:extLst>
                  <a:ext uri="{FF2B5EF4-FFF2-40B4-BE49-F238E27FC236}">
                    <a16:creationId xmlns:a16="http://schemas.microsoft.com/office/drawing/2014/main" id="{E1BDC322-ADF0-B147-81EF-BD9E59743FC9}"/>
                  </a:ext>
                </a:extLst>
              </p:cNvPr>
              <p:cNvSpPr txBox="1">
                <a:spLocks/>
              </p:cNvSpPr>
              <p:nvPr/>
            </p:nvSpPr>
            <p:spPr>
              <a:xfrm>
                <a:off x="371602" y="5566649"/>
                <a:ext cx="705069" cy="347721"/>
              </a:xfrm>
              <a:prstGeom prst="rect">
                <a:avLst/>
              </a:prstGeom>
            </p:spPr>
            <p:txBody>
              <a:bodyPr lIns="0" tIns="0" rIns="0" bIns="0" numCol="1"/>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pPr>
                <a:r>
                  <a:rPr lang="en-US" sz="800" dirty="0">
                    <a:solidFill>
                      <a:srgbClr val="161616"/>
                    </a:solidFill>
                    <a:latin typeface="IBM Plex Sans" panose="020B0503050203000203" pitchFamily="34" charset="0"/>
                    <a:ea typeface="Helvetica" charset="0"/>
                    <a:cs typeface="Arial" panose="020B0604020202020204" pitchFamily="34" charset="0"/>
                  </a:rPr>
                  <a:t>Available </a:t>
                </a:r>
                <a:br>
                  <a:rPr lang="en-US" sz="800" dirty="0">
                    <a:solidFill>
                      <a:srgbClr val="161616"/>
                    </a:solidFill>
                    <a:latin typeface="IBM Plex Sans" panose="020B0503050203000203" pitchFamily="34" charset="0"/>
                    <a:ea typeface="Helvetica" charset="0"/>
                    <a:cs typeface="Arial" panose="020B0604020202020204" pitchFamily="34" charset="0"/>
                  </a:rPr>
                </a:br>
                <a:r>
                  <a:rPr lang="en-US" sz="800" dirty="0">
                    <a:solidFill>
                      <a:srgbClr val="161616"/>
                    </a:solidFill>
                    <a:latin typeface="IBM Plex Sans" panose="020B0503050203000203" pitchFamily="34" charset="0"/>
                    <a:ea typeface="Helvetica" charset="0"/>
                    <a:cs typeface="Arial" panose="020B0604020202020204" pitchFamily="34" charset="0"/>
                  </a:rPr>
                  <a:t>Placements</a:t>
                </a:r>
              </a:p>
            </p:txBody>
          </p:sp>
          <p:sp>
            <p:nvSpPr>
              <p:cNvPr id="24" name="Text Placeholder 5">
                <a:extLst>
                  <a:ext uri="{FF2B5EF4-FFF2-40B4-BE49-F238E27FC236}">
                    <a16:creationId xmlns:a16="http://schemas.microsoft.com/office/drawing/2014/main" id="{3CE7FCF9-B91E-E24E-8C73-B794E8C02683}"/>
                  </a:ext>
                </a:extLst>
              </p:cNvPr>
              <p:cNvSpPr txBox="1">
                <a:spLocks/>
              </p:cNvSpPr>
              <p:nvPr/>
            </p:nvSpPr>
            <p:spPr>
              <a:xfrm>
                <a:off x="2707435" y="5566650"/>
                <a:ext cx="1238594" cy="245572"/>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Mobile Web</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 </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320x50</a:t>
                </a:r>
              </a:p>
            </p:txBody>
          </p:sp>
          <p:sp>
            <p:nvSpPr>
              <p:cNvPr id="25" name="Text Placeholder 5">
                <a:extLst>
                  <a:ext uri="{FF2B5EF4-FFF2-40B4-BE49-F238E27FC236}">
                    <a16:creationId xmlns:a16="http://schemas.microsoft.com/office/drawing/2014/main" id="{E8F8E6B1-DC82-2447-ABC3-D83C0EDD5715}"/>
                  </a:ext>
                </a:extLst>
              </p:cNvPr>
              <p:cNvSpPr txBox="1">
                <a:spLocks/>
              </p:cNvSpPr>
              <p:nvPr/>
            </p:nvSpPr>
            <p:spPr>
              <a:xfrm>
                <a:off x="4166646" y="5566649"/>
                <a:ext cx="1151267" cy="508330"/>
              </a:xfrm>
              <a:prstGeom prst="rect">
                <a:avLst/>
              </a:prstGeom>
            </p:spPr>
            <p:txBody>
              <a:bodyPr lIns="0" tIns="0" rIns="0" bIns="0" numCol="2"/>
              <a:lstStyle>
                <a:lvl1pPr marL="0" indent="0" algn="l" rtl="0" eaLnBrk="1" fontAlgn="base" hangingPunct="1">
                  <a:lnSpc>
                    <a:spcPct val="100000"/>
                  </a:lnSpc>
                  <a:spcBef>
                    <a:spcPts val="1467"/>
                  </a:spcBef>
                  <a:spcAft>
                    <a:spcPct val="0"/>
                  </a:spcAft>
                  <a:buClr>
                    <a:schemeClr val="tx1"/>
                  </a:buClr>
                  <a:buSzPct val="90000"/>
                  <a:buFont typeface="Wingdings" pitchFamily="2" charset="2"/>
                  <a:buNone/>
                  <a:defRPr sz="1867" b="0" i="0">
                    <a:solidFill>
                      <a:schemeClr val="tx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tx1"/>
                  </a:buClr>
                  <a:buSzPct val="100000"/>
                  <a:buFont typeface=".AppleSystemUIFont" charset="-120"/>
                  <a:buChar char="–"/>
                  <a:tabLst/>
                  <a:defRPr sz="1867" b="0" i="0">
                    <a:solidFill>
                      <a:schemeClr val="tx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tx1"/>
                  </a:buClr>
                  <a:buSzPct val="100000"/>
                  <a:buFont typeface="Arial" panose="020B0604020202020204" pitchFamily="34" charset="0"/>
                  <a:buChar char="•"/>
                  <a:tabLst/>
                  <a:defRPr sz="1867" b="0" i="0">
                    <a:solidFill>
                      <a:schemeClr val="tx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tx1"/>
                  </a:buClr>
                  <a:buSzPct val="100000"/>
                  <a:buFont typeface=".AppleSystemUIFont" charset="-120"/>
                  <a:buChar char="–"/>
                  <a:tabLst/>
                  <a:defRPr sz="1867" b="0" i="0" baseline="0">
                    <a:solidFill>
                      <a:schemeClr val="tx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tx1"/>
                  </a:buClr>
                  <a:buFont typeface=".AppleSystemUIFont" charset="-120"/>
                  <a:buChar char="»"/>
                  <a:tabLst/>
                  <a:defRPr sz="1867" b="0" i="0">
                    <a:solidFill>
                      <a:schemeClr val="tx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0"/>
                  </a:spcAft>
                </a:pPr>
                <a:r>
                  <a:rPr lang="en-US" sz="800" dirty="0">
                    <a:solidFill>
                      <a:srgbClr val="161616"/>
                    </a:solidFill>
                    <a:latin typeface="IBM Plex Sans" panose="020B0503050203000203" pitchFamily="34" charset="0"/>
                    <a:ea typeface="Helvetica" charset="0"/>
                    <a:cs typeface="Arial" panose="020B0604020202020204" pitchFamily="34" charset="0"/>
                  </a:rPr>
                  <a:t>Large Web</a:t>
                </a: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a:spcBef>
                    <a:spcPts val="0"/>
                  </a:spcBef>
                  <a:spcAft>
                    <a:spcPts val="0"/>
                  </a:spcAft>
                </a:pPr>
                <a:endParaRPr lang="en-US" sz="800" dirty="0">
                  <a:solidFill>
                    <a:srgbClr val="161616"/>
                  </a:solidFill>
                  <a:latin typeface="IBM Plex Sans" panose="020B0503050203000203" pitchFamily="34" charset="0"/>
                  <a:ea typeface="Helvetica" charset="0"/>
                  <a:cs typeface="Arial" panose="020B0604020202020204" pitchFamily="34" charset="0"/>
                </a:endParaRP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300x250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300x600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728x90</a:t>
                </a:r>
              </a:p>
              <a:p>
                <a:pPr marL="114300" indent="-114300">
                  <a:spcBef>
                    <a:spcPts val="0"/>
                  </a:spcBef>
                  <a:spcAft>
                    <a:spcPts val="0"/>
                  </a:spcAft>
                  <a:buFont typeface="Arial" panose="020B0604020202020204" pitchFamily="34" charset="0"/>
                  <a:buChar char="•"/>
                </a:pPr>
                <a:r>
                  <a:rPr lang="en-US" sz="800" dirty="0">
                    <a:solidFill>
                      <a:srgbClr val="161616"/>
                    </a:solidFill>
                    <a:latin typeface="IBM Plex Sans" panose="020B0503050203000203" pitchFamily="34" charset="0"/>
                    <a:ea typeface="Helvetica" charset="0"/>
                    <a:cs typeface="Arial" panose="020B0604020202020204" pitchFamily="34" charset="0"/>
                  </a:rPr>
                  <a:t>970x250</a:t>
                </a:r>
              </a:p>
            </p:txBody>
          </p:sp>
        </p:grpSp>
      </p:grpSp>
      <p:sp>
        <p:nvSpPr>
          <p:cNvPr id="7" name="Footer Placeholder 2">
            <a:extLst>
              <a:ext uri="{FF2B5EF4-FFF2-40B4-BE49-F238E27FC236}">
                <a16:creationId xmlns:a16="http://schemas.microsoft.com/office/drawing/2014/main" id="{C20A4030-5657-CA54-3652-F3F43EA1D0BE}"/>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rgbClr val="161616"/>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180814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A3FFC"/>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BE2082-9583-A14E-B97A-80A39673C651}"/>
              </a:ext>
            </a:extLst>
          </p:cNvPr>
          <p:cNvSpPr>
            <a:spLocks noGrp="1"/>
          </p:cNvSpPr>
          <p:nvPr>
            <p:ph type="sldNum" sz="quarter" idx="11"/>
          </p:nvPr>
        </p:nvSpPr>
        <p:spPr/>
        <p:txBody>
          <a:bodyPr/>
          <a:lstStyle/>
          <a:p>
            <a:fld id="{59395FB3-9C97-154F-86B2-7E381B951268}" type="slidenum">
              <a:rPr lang="en-US" smtClean="0"/>
              <a:pPr/>
              <a:t>9</a:t>
            </a:fld>
            <a:endParaRPr lang="en-US" dirty="0"/>
          </a:p>
        </p:txBody>
      </p:sp>
      <p:sp>
        <p:nvSpPr>
          <p:cNvPr id="2" name="Title 1">
            <a:extLst>
              <a:ext uri="{FF2B5EF4-FFF2-40B4-BE49-F238E27FC236}">
                <a16:creationId xmlns:a16="http://schemas.microsoft.com/office/drawing/2014/main" id="{23B8D6BB-6692-6644-9E42-B6D722BC6509}"/>
              </a:ext>
            </a:extLst>
          </p:cNvPr>
          <p:cNvSpPr>
            <a:spLocks noGrp="1"/>
          </p:cNvSpPr>
          <p:nvPr>
            <p:ph type="title" idx="4294967295"/>
          </p:nvPr>
        </p:nvSpPr>
        <p:spPr>
          <a:xfrm>
            <a:off x="304888" y="409575"/>
            <a:ext cx="7927975" cy="477838"/>
          </a:xfrm>
        </p:spPr>
        <p:txBody>
          <a:bodyPr/>
          <a:lstStyle/>
          <a:p>
            <a:r>
              <a:rPr lang="en-US" dirty="0">
                <a:solidFill>
                  <a:srgbClr val="FFFFFF"/>
                </a:solidFill>
                <a:ea typeface="Helvetica" charset="0"/>
                <a:cs typeface="Arial" panose="020B0604020202020204" pitchFamily="34" charset="0"/>
              </a:rPr>
              <a:t>Additional Features</a:t>
            </a:r>
            <a:br>
              <a:rPr lang="en-US" dirty="0">
                <a:solidFill>
                  <a:srgbClr val="FFFFFF"/>
                </a:solidFill>
                <a:ea typeface="Helvetica" charset="0"/>
                <a:cs typeface="Arial" panose="020B0604020202020204" pitchFamily="34" charset="0"/>
                <a:sym typeface="Arial"/>
              </a:rPr>
            </a:br>
            <a:endParaRPr lang="en-US" dirty="0"/>
          </a:p>
        </p:txBody>
      </p:sp>
      <p:sp>
        <p:nvSpPr>
          <p:cNvPr id="26" name="Text Placeholder 4">
            <a:extLst>
              <a:ext uri="{FF2B5EF4-FFF2-40B4-BE49-F238E27FC236}">
                <a16:creationId xmlns:a16="http://schemas.microsoft.com/office/drawing/2014/main" id="{3034289D-6A38-A745-9CB6-3A6F164CD06E}"/>
              </a:ext>
            </a:extLst>
          </p:cNvPr>
          <p:cNvSpPr txBox="1">
            <a:spLocks/>
          </p:cNvSpPr>
          <p:nvPr/>
        </p:nvSpPr>
        <p:spPr>
          <a:xfrm>
            <a:off x="304888" y="1105638"/>
            <a:ext cx="6169063" cy="4864571"/>
          </a:xfrm>
          <a:prstGeom prst="rect">
            <a:avLst/>
          </a:prstGeom>
        </p:spPr>
        <p:txBody>
          <a:bodyPr lIns="0" tIns="0" rIns="0" bIns="0"/>
          <a:lstStyle>
            <a:lvl1pPr marL="0" indent="0" algn="l" rtl="0" eaLnBrk="1" fontAlgn="base" hangingPunct="1">
              <a:lnSpc>
                <a:spcPct val="100000"/>
              </a:lnSpc>
              <a:spcBef>
                <a:spcPts val="1467"/>
              </a:spcBef>
              <a:spcAft>
                <a:spcPct val="0"/>
              </a:spcAft>
              <a:buClr>
                <a:srgbClr val="6D6E70"/>
              </a:buClr>
              <a:buSzPct val="90000"/>
              <a:buFont typeface="Wingdings" pitchFamily="2" charset="2"/>
              <a:buNone/>
              <a:defRPr sz="1867" b="0" i="0">
                <a:solidFill>
                  <a:schemeClr val="bg1"/>
                </a:solidFill>
                <a:latin typeface="+mn-lt"/>
                <a:ea typeface="Arial Regular" charset="0"/>
                <a:cs typeface="Arial Regular" charset="0"/>
              </a:defRPr>
            </a:lvl1pPr>
            <a:lvl2pPr marL="228594" indent="-228594" algn="l" rtl="0" eaLnBrk="1" fontAlgn="base" hangingPunct="1">
              <a:lnSpc>
                <a:spcPct val="100000"/>
              </a:lnSpc>
              <a:spcBef>
                <a:spcPts val="1467"/>
              </a:spcBef>
              <a:spcAft>
                <a:spcPct val="0"/>
              </a:spcAft>
              <a:buClr>
                <a:schemeClr val="bg1"/>
              </a:buClr>
              <a:buSzPct val="100000"/>
              <a:buFont typeface=".AppleSystemUIFont" charset="-120"/>
              <a:buChar char="–"/>
              <a:tabLst/>
              <a:defRPr sz="1867" b="0" i="0">
                <a:solidFill>
                  <a:schemeClr val="bg1"/>
                </a:solidFill>
                <a:latin typeface="+mn-lt"/>
                <a:ea typeface="Arial Regular" charset="0"/>
                <a:cs typeface="Arial Regular" charset="0"/>
              </a:defRPr>
            </a:lvl2pPr>
            <a:lvl3pPr marL="457189" indent="-188379" algn="l" rtl="0" eaLnBrk="1" fontAlgn="base" hangingPunct="1">
              <a:lnSpc>
                <a:spcPct val="100000"/>
              </a:lnSpc>
              <a:spcBef>
                <a:spcPts val="1467"/>
              </a:spcBef>
              <a:spcAft>
                <a:spcPct val="0"/>
              </a:spcAft>
              <a:buClr>
                <a:schemeClr val="bg1"/>
              </a:buClr>
              <a:buSzPct val="100000"/>
              <a:buFont typeface="Arial" panose="020B0604020202020204" pitchFamily="34" charset="0"/>
              <a:buChar char="•"/>
              <a:tabLst/>
              <a:defRPr sz="1867" b="0" i="0">
                <a:solidFill>
                  <a:schemeClr val="bg1"/>
                </a:solidFill>
                <a:latin typeface="+mn-lt"/>
                <a:ea typeface="Arial Regular" charset="0"/>
                <a:cs typeface="Arial Regular" charset="0"/>
              </a:defRPr>
            </a:lvl3pPr>
            <a:lvl4pPr marL="838179" indent="-258227" algn="l" rtl="0" eaLnBrk="1" fontAlgn="base" hangingPunct="1">
              <a:lnSpc>
                <a:spcPct val="100000"/>
              </a:lnSpc>
              <a:spcBef>
                <a:spcPts val="1467"/>
              </a:spcBef>
              <a:spcAft>
                <a:spcPct val="0"/>
              </a:spcAft>
              <a:buClr>
                <a:schemeClr val="bg1"/>
              </a:buClr>
              <a:buSzPct val="100000"/>
              <a:buFont typeface=".AppleSystemUIFont" charset="-120"/>
              <a:buChar char="–"/>
              <a:tabLst/>
              <a:defRPr sz="1867" b="0" i="0" baseline="0">
                <a:solidFill>
                  <a:schemeClr val="bg1"/>
                </a:solidFill>
                <a:latin typeface="+mn-lt"/>
                <a:ea typeface="Arial Regular" charset="0"/>
                <a:cs typeface="Arial Regular" charset="0"/>
              </a:defRPr>
            </a:lvl4pPr>
            <a:lvl5pPr marL="1071007" indent="-228594" algn="l" rtl="0" eaLnBrk="1" fontAlgn="base" hangingPunct="1">
              <a:lnSpc>
                <a:spcPct val="100000"/>
              </a:lnSpc>
              <a:spcBef>
                <a:spcPts val="1467"/>
              </a:spcBef>
              <a:spcAft>
                <a:spcPct val="0"/>
              </a:spcAft>
              <a:buClr>
                <a:schemeClr val="bg1"/>
              </a:buClr>
              <a:buFont typeface=".AppleSystemUIFont" charset="-120"/>
              <a:buChar char="»"/>
              <a:tabLst/>
              <a:defRPr sz="1867" b="0" i="0">
                <a:solidFill>
                  <a:schemeClr val="bg1"/>
                </a:solidFill>
                <a:latin typeface="+mn-lt"/>
                <a:ea typeface="Arial Regular" charset="0"/>
                <a:cs typeface="Arial Regular" charset="0"/>
              </a:defRPr>
            </a:lvl5pPr>
            <a:lvl6pPr marL="2111549" indent="-172886" algn="l" rtl="0" eaLnBrk="1" fontAlgn="base" hangingPunct="1">
              <a:spcBef>
                <a:spcPct val="20000"/>
              </a:spcBef>
              <a:spcAft>
                <a:spcPct val="0"/>
              </a:spcAft>
              <a:buClr>
                <a:schemeClr val="bg1"/>
              </a:buClr>
              <a:buChar char="»"/>
              <a:defRPr sz="1692">
                <a:solidFill>
                  <a:schemeClr val="bg1"/>
                </a:solidFill>
                <a:latin typeface="Arial" charset="0"/>
              </a:defRPr>
            </a:lvl6pPr>
            <a:lvl7pPr marL="2594956" indent="-172886" algn="l" rtl="0" eaLnBrk="1" fontAlgn="base" hangingPunct="1">
              <a:spcBef>
                <a:spcPct val="20000"/>
              </a:spcBef>
              <a:spcAft>
                <a:spcPct val="0"/>
              </a:spcAft>
              <a:buClr>
                <a:schemeClr val="bg1"/>
              </a:buClr>
              <a:buChar char="»"/>
              <a:defRPr sz="1692">
                <a:solidFill>
                  <a:schemeClr val="bg1"/>
                </a:solidFill>
                <a:latin typeface="Arial" charset="0"/>
              </a:defRPr>
            </a:lvl7pPr>
            <a:lvl8pPr marL="3078364" indent="-172886" algn="l" rtl="0" eaLnBrk="1" fontAlgn="base" hangingPunct="1">
              <a:spcBef>
                <a:spcPct val="20000"/>
              </a:spcBef>
              <a:spcAft>
                <a:spcPct val="0"/>
              </a:spcAft>
              <a:buClr>
                <a:schemeClr val="bg1"/>
              </a:buClr>
              <a:buChar char="»"/>
              <a:defRPr sz="1692">
                <a:solidFill>
                  <a:schemeClr val="bg1"/>
                </a:solidFill>
                <a:latin typeface="Arial" charset="0"/>
              </a:defRPr>
            </a:lvl8pPr>
            <a:lvl9pPr marL="3561772" indent="-172886" algn="l" rtl="0" eaLnBrk="1" fontAlgn="base" hangingPunct="1">
              <a:spcBef>
                <a:spcPct val="20000"/>
              </a:spcBef>
              <a:spcAft>
                <a:spcPct val="0"/>
              </a:spcAft>
              <a:buClr>
                <a:schemeClr val="bg1"/>
              </a:buClr>
              <a:buChar char="»"/>
              <a:defRPr sz="1692">
                <a:solidFill>
                  <a:schemeClr val="bg1"/>
                </a:solidFill>
                <a:latin typeface="Arial" charset="0"/>
              </a:defRPr>
            </a:lvl9pPr>
          </a:lstStyle>
          <a:p>
            <a:pPr>
              <a:spcBef>
                <a:spcPts val="0"/>
              </a:spcBef>
              <a:spcAft>
                <a:spcPts val="1200"/>
              </a:spcAft>
              <a:buClr>
                <a:schemeClr val="accent2"/>
              </a:buClr>
              <a:buSzPct val="25000"/>
            </a:pPr>
            <a:r>
              <a:rPr lang="en-US" sz="1400" kern="0" dirty="0">
                <a:solidFill>
                  <a:schemeClr val="bg2"/>
                </a:solidFill>
                <a:latin typeface="IBM Plex Sans" panose="020B0503050203000203" pitchFamily="34" charset="0"/>
                <a:cs typeface="Arial" panose="020B0604020202020204" pitchFamily="34" charset="0"/>
              </a:rPr>
              <a:t>Adaptors are built using HTML5, which gives brands the ability to incorporate rich media features and functionalities into the ad space.</a:t>
            </a:r>
          </a:p>
          <a:p>
            <a:pPr>
              <a:spcBef>
                <a:spcPts val="0"/>
              </a:spcBef>
              <a:spcAft>
                <a:spcPts val="1200"/>
              </a:spcAft>
              <a:buClr>
                <a:schemeClr val="accent2"/>
              </a:buClr>
              <a:buSzPct val="25000"/>
            </a:pPr>
            <a:r>
              <a:rPr lang="en-US" sz="1400" kern="0" dirty="0">
                <a:solidFill>
                  <a:schemeClr val="bg2"/>
                </a:solidFill>
                <a:latin typeface="IBM Plex Sans" panose="020B0503050203000203" pitchFamily="34" charset="0"/>
                <a:cs typeface="Arial" panose="020B0604020202020204" pitchFamily="34" charset="0"/>
              </a:rPr>
              <a:t>This can help draw users’ attention, encourage them to interact with brand content within the ad unit, and assist in meeting specific KPIs.</a:t>
            </a:r>
          </a:p>
          <a:p>
            <a:pPr>
              <a:spcBef>
                <a:spcPts val="0"/>
              </a:spcBef>
              <a:spcAft>
                <a:spcPts val="1200"/>
              </a:spcAft>
              <a:buClr>
                <a:schemeClr val="accent2"/>
              </a:buClr>
              <a:buSzPct val="25000"/>
            </a:pPr>
            <a:r>
              <a:rPr lang="en-US" sz="1400" b="1" kern="0" dirty="0">
                <a:solidFill>
                  <a:schemeClr val="bg2"/>
                </a:solidFill>
                <a:latin typeface="IBM Plex Sans" panose="020B0503050203000203" pitchFamily="34" charset="0"/>
                <a:ea typeface="Helvetica" charset="0"/>
                <a:cs typeface="Arial" panose="020B0604020202020204" pitchFamily="34" charset="0"/>
              </a:rPr>
              <a:t>Spend Level: Tier 2</a:t>
            </a:r>
          </a:p>
        </p:txBody>
      </p:sp>
      <p:sp>
        <p:nvSpPr>
          <p:cNvPr id="3" name="Footer Placeholder 2">
            <a:extLst>
              <a:ext uri="{FF2B5EF4-FFF2-40B4-BE49-F238E27FC236}">
                <a16:creationId xmlns:a16="http://schemas.microsoft.com/office/drawing/2014/main" id="{01C5EEEC-C8DD-711A-10A9-82D2F0CE1CF8}"/>
              </a:ext>
            </a:extLst>
          </p:cNvPr>
          <p:cNvSpPr>
            <a:spLocks noGrp="1"/>
          </p:cNvSpPr>
          <p:nvPr>
            <p:ph type="ftr" sz="quarter" idx="10"/>
          </p:nvPr>
        </p:nvSpPr>
        <p:spPr>
          <a:xfrm>
            <a:off x="304888" y="6383868"/>
            <a:ext cx="2575472" cy="222249"/>
          </a:xfrm>
        </p:spPr>
        <p:txBody>
          <a:bodyPr/>
          <a:lstStyle/>
          <a:p>
            <a:pPr marL="0" lvl="0" indent="0" algn="l" rtl="0">
              <a:spcBef>
                <a:spcPts val="0"/>
              </a:spcBef>
              <a:spcAft>
                <a:spcPts val="0"/>
              </a:spcAft>
              <a:buNone/>
            </a:pPr>
            <a:r>
              <a:rPr lang="en-US" sz="800" dirty="0">
                <a:solidFill>
                  <a:schemeClr val="bg1"/>
                </a:solidFill>
                <a:latin typeface="IBM Plex Sans"/>
                <a:ea typeface="IBM Plex Sans"/>
                <a:cs typeface="IBM Plex Sans"/>
                <a:sym typeface="IBM Plex Sans"/>
              </a:rPr>
              <a:t>© The Weather Company, LLC 2024</a:t>
            </a:r>
          </a:p>
        </p:txBody>
      </p:sp>
    </p:spTree>
    <p:extLst>
      <p:ext uri="{BB962C8B-B14F-4D97-AF65-F5344CB8AC3E}">
        <p14:creationId xmlns:p14="http://schemas.microsoft.com/office/powerpoint/2010/main" val="2798252716"/>
      </p:ext>
    </p:extLst>
  </p:cSld>
  <p:clrMapOvr>
    <a:masterClrMapping/>
  </p:clrMapOvr>
</p:sld>
</file>

<file path=ppt/theme/theme1.xml><?xml version="1.0" encoding="utf-8"?>
<a:theme xmlns:a="http://schemas.openxmlformats.org/drawingml/2006/main" name="blk_background_2017">
  <a:themeElements>
    <a:clrScheme name="Custom 1">
      <a:dk1>
        <a:srgbClr val="000000"/>
      </a:dk1>
      <a:lt1>
        <a:srgbClr val="FEFFFF"/>
      </a:lt1>
      <a:dk2>
        <a:srgbClr val="EAEAEA"/>
      </a:dk2>
      <a:lt2>
        <a:srgbClr val="FFFFFF"/>
      </a:lt2>
      <a:accent1>
        <a:srgbClr val="69A6FF"/>
      </a:accent1>
      <a:accent2>
        <a:srgbClr val="0064FF"/>
      </a:accent2>
      <a:accent3>
        <a:srgbClr val="003BC9"/>
      </a:accent3>
      <a:accent4>
        <a:srgbClr val="BB8EFF"/>
      </a:accent4>
      <a:accent5>
        <a:srgbClr val="6E177D"/>
      </a:accent5>
      <a:accent6>
        <a:srgbClr val="20D5D2"/>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tson_presentation_template" id="{3596A0D1-ED97-224C-9AC3-B3B1AFFC03F1}" vid="{CB59F96B-D893-E545-AC82-604AA9AE6CB9}"/>
    </a:ext>
  </a:extLst>
</a:theme>
</file>

<file path=ppt/theme/theme2.xml><?xml version="1.0" encoding="utf-8"?>
<a:theme xmlns:a="http://schemas.openxmlformats.org/drawingml/2006/main" name="2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3AC351B9-A5B6-6346-BF2C-CA0DCEED9CFD}"/>
    </a:ext>
  </a:extLst>
</a:theme>
</file>

<file path=ppt/theme/theme3.xml><?xml version="1.0" encoding="utf-8"?>
<a:theme xmlns:a="http://schemas.openxmlformats.org/drawingml/2006/main" name="3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3AC351B9-A5B6-6346-BF2C-CA0DCEED9CF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30565</TotalTime>
  <Words>2634</Words>
  <Application>Microsoft Macintosh PowerPoint</Application>
  <PresentationFormat>Widescreen</PresentationFormat>
  <Paragraphs>452</Paragraphs>
  <Slides>19</Slides>
  <Notes>4</Notes>
  <HiddenSlides>0</HiddenSlides>
  <MMClips>6</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Wingdings</vt:lpstr>
      <vt:lpstr>HelvNeue Light for IBM</vt:lpstr>
      <vt:lpstr>Arial Black</vt:lpstr>
      <vt:lpstr>IBM Plex Sans</vt:lpstr>
      <vt:lpstr>Arial</vt:lpstr>
      <vt:lpstr>Helvetica</vt:lpstr>
      <vt:lpstr>.AppleSystemUIFont</vt:lpstr>
      <vt:lpstr>blk_background_2017</vt:lpstr>
      <vt:lpstr>2_IBM BxD 2018 black background</vt:lpstr>
      <vt:lpstr>3_IBM BxD 2018 black background</vt:lpstr>
      <vt:lpstr>PowerPoint Presentation</vt:lpstr>
      <vt:lpstr>Overview</vt:lpstr>
      <vt:lpstr>Adaptor Functionalities </vt:lpstr>
      <vt:lpstr>Weather Conditions</vt:lpstr>
      <vt:lpstr>PowerPoint Presentation</vt:lpstr>
      <vt:lpstr>PowerPoint Presentation</vt:lpstr>
      <vt:lpstr>PowerPoint Presentation</vt:lpstr>
      <vt:lpstr>PowerPoint Presentation</vt:lpstr>
      <vt:lpstr>Additional Features </vt:lpstr>
      <vt:lpstr>PowerPoint Presentation</vt:lpstr>
      <vt:lpstr>PowerPoint Presentation</vt:lpstr>
      <vt:lpstr>PowerPoint Presentation</vt:lpstr>
      <vt:lpstr>PowerPoint Presentation</vt:lpstr>
      <vt:lpstr>PowerPoint Presentation</vt:lpstr>
      <vt:lpstr>Click2Cart®</vt:lpstr>
      <vt:lpstr>Production Assets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JULIANA GUIMARAES</dc:creator>
  <cp:lastModifiedBy>Joshua Hearn</cp:lastModifiedBy>
  <cp:revision>394</cp:revision>
  <dcterms:created xsi:type="dcterms:W3CDTF">2019-08-29T17:38:12Z</dcterms:created>
  <dcterms:modified xsi:type="dcterms:W3CDTF">2024-01-18T21:29:01Z</dcterms:modified>
</cp:coreProperties>
</file>