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803" r:id="rId2"/>
    <p:sldMasterId id="2147483807" r:id="rId3"/>
    <p:sldMasterId id="2147483809" r:id="rId4"/>
  </p:sldMasterIdLst>
  <p:notesMasterIdLst>
    <p:notesMasterId r:id="rId19"/>
  </p:notesMasterIdLst>
  <p:sldIdLst>
    <p:sldId id="659" r:id="rId5"/>
    <p:sldId id="345" r:id="rId6"/>
    <p:sldId id="657" r:id="rId7"/>
    <p:sldId id="647" r:id="rId8"/>
    <p:sldId id="630" r:id="rId9"/>
    <p:sldId id="631" r:id="rId10"/>
    <p:sldId id="632" r:id="rId11"/>
    <p:sldId id="633" r:id="rId12"/>
    <p:sldId id="634" r:id="rId13"/>
    <p:sldId id="658" r:id="rId14"/>
    <p:sldId id="669" r:id="rId15"/>
    <p:sldId id="670" r:id="rId16"/>
    <p:sldId id="671" r:id="rId17"/>
    <p:sldId id="674" r:id="rId18"/>
  </p:sldIdLst>
  <p:sldSz cx="12192000" cy="6858000"/>
  <p:notesSz cx="6858000" cy="9144000"/>
  <p:embeddedFontLst>
    <p:embeddedFont>
      <p:font typeface="Arial Black" panose="020B0604020202020204" pitchFamily="34" charset="0"/>
      <p:bold r:id="rId20"/>
    </p:embeddedFont>
    <p:embeddedFont>
      <p:font typeface="IBM Plex Sans" panose="020B0503050203000203"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616"/>
    <a:srgbClr val="767676"/>
    <a:srgbClr val="0F62FE"/>
    <a:srgbClr val="8A3FFC"/>
    <a:srgbClr val="9EF0F0"/>
    <a:srgbClr val="171717"/>
    <a:srgbClr val="F3F3F3"/>
    <a:srgbClr val="924CFC"/>
    <a:srgbClr val="FF00E1"/>
    <a:srgbClr val="0F6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81E8F-1201-4A9E-833B-917E985E26CC}" v="15" dt="2022-11-08T21:25:51.439"/>
    <p1510:client id="{70D2E50F-C5E9-4E95-8401-DDFE2C18C0B7}" v="168" dt="2022-11-08T21:23:17.5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966"/>
  </p:normalViewPr>
  <p:slideViewPr>
    <p:cSldViewPr snapToGrid="0" snapToObjects="1">
      <p:cViewPr varScale="1">
        <p:scale>
          <a:sx n="117" d="100"/>
          <a:sy n="117" d="100"/>
        </p:scale>
        <p:origin x="14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1.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Spann" clId="Web-{64581E8F-1201-4A9E-833B-917E985E26CC}"/>
    <pc:docChg chg="modSld">
      <pc:chgData name="Will Spann" userId="" providerId="" clId="Web-{64581E8F-1201-4A9E-833B-917E985E26CC}" dt="2022-11-08T21:25:51.439" v="14" actId="1076"/>
      <pc:docMkLst>
        <pc:docMk/>
      </pc:docMkLst>
      <pc:sldChg chg="addSp modSp">
        <pc:chgData name="Will Spann" userId="" providerId="" clId="Web-{64581E8F-1201-4A9E-833B-917E985E26CC}" dt="2022-11-08T21:25:51.439" v="14" actId="1076"/>
        <pc:sldMkLst>
          <pc:docMk/>
          <pc:sldMk cId="2710772183" sldId="653"/>
        </pc:sldMkLst>
        <pc:spChg chg="mod">
          <ac:chgData name="Will Spann" userId="" providerId="" clId="Web-{64581E8F-1201-4A9E-833B-917E985E26CC}" dt="2022-11-08T21:25:51.424" v="13" actId="1076"/>
          <ac:spMkLst>
            <pc:docMk/>
            <pc:sldMk cId="2710772183" sldId="653"/>
            <ac:spMk id="4" creationId="{CB92812A-5372-90C8-7C31-C4FFD030448E}"/>
          </ac:spMkLst>
        </pc:spChg>
        <pc:spChg chg="mod">
          <ac:chgData name="Will Spann" userId="" providerId="" clId="Web-{64581E8F-1201-4A9E-833B-917E985E26CC}" dt="2022-11-08T21:25:51.439" v="14" actId="1076"/>
          <ac:spMkLst>
            <pc:docMk/>
            <pc:sldMk cId="2710772183" sldId="653"/>
            <ac:spMk id="5" creationId="{1CA6FE5A-D7EF-AD6D-75A0-A4839CCC064D}"/>
          </ac:spMkLst>
        </pc:spChg>
        <pc:spChg chg="add mod ord">
          <ac:chgData name="Will Spann" userId="" providerId="" clId="Web-{64581E8F-1201-4A9E-833B-917E985E26CC}" dt="2022-11-08T21:25:31.689" v="12"/>
          <ac:spMkLst>
            <pc:docMk/>
            <pc:sldMk cId="2710772183" sldId="653"/>
            <ac:spMk id="6" creationId="{A74D407E-4CF9-5C5E-B4D0-B9690C178890}"/>
          </ac:spMkLst>
        </pc:spChg>
      </pc:sldChg>
    </pc:docChg>
  </pc:docChgLst>
  <pc:docChgLst>
    <pc:chgData name="Will Spann" clId="Web-{70D2E50F-C5E9-4E95-8401-DDFE2C18C0B7}"/>
    <pc:docChg chg="modSld">
      <pc:chgData name="Will Spann" userId="" providerId="" clId="Web-{70D2E50F-C5E9-4E95-8401-DDFE2C18C0B7}" dt="2022-11-08T21:23:15.693" v="164" actId="20577"/>
      <pc:docMkLst>
        <pc:docMk/>
      </pc:docMkLst>
      <pc:sldChg chg="addSp modSp">
        <pc:chgData name="Will Spann" userId="" providerId="" clId="Web-{70D2E50F-C5E9-4E95-8401-DDFE2C18C0B7}" dt="2022-11-08T21:23:15.693" v="164" actId="20577"/>
        <pc:sldMkLst>
          <pc:docMk/>
          <pc:sldMk cId="2710772183" sldId="653"/>
        </pc:sldMkLst>
        <pc:spChg chg="add mod">
          <ac:chgData name="Will Spann" userId="" providerId="" clId="Web-{70D2E50F-C5E9-4E95-8401-DDFE2C18C0B7}" dt="2022-11-08T21:23:15.693" v="164" actId="20577"/>
          <ac:spMkLst>
            <pc:docMk/>
            <pc:sldMk cId="2710772183" sldId="653"/>
            <ac:spMk id="4" creationId="{CB92812A-5372-90C8-7C31-C4FFD030448E}"/>
          </ac:spMkLst>
        </pc:spChg>
        <pc:spChg chg="add mod">
          <ac:chgData name="Will Spann" userId="" providerId="" clId="Web-{70D2E50F-C5E9-4E95-8401-DDFE2C18C0B7}" dt="2022-11-08T21:22:56.833" v="156" actId="1076"/>
          <ac:spMkLst>
            <pc:docMk/>
            <pc:sldMk cId="2710772183" sldId="653"/>
            <ac:spMk id="5" creationId="{1CA6FE5A-D7EF-AD6D-75A0-A4839CCC064D}"/>
          </ac:spMkLst>
        </pc:spChg>
        <pc:spChg chg="mod">
          <ac:chgData name="Will Spann" userId="" providerId="" clId="Web-{70D2E50F-C5E9-4E95-8401-DDFE2C18C0B7}" dt="2022-11-08T21:20:17.487" v="102" actId="1076"/>
          <ac:spMkLst>
            <pc:docMk/>
            <pc:sldMk cId="2710772183" sldId="653"/>
            <ac:spMk id="11" creationId="{9B8BC3B8-05C2-1244-9197-F111C4FFAB86}"/>
          </ac:spMkLst>
        </pc:spChg>
        <pc:spChg chg="mod">
          <ac:chgData name="Will Spann" userId="" providerId="" clId="Web-{70D2E50F-C5E9-4E95-8401-DDFE2C18C0B7}" dt="2022-11-08T21:22:19.114" v="148" actId="1076"/>
          <ac:spMkLst>
            <pc:docMk/>
            <pc:sldMk cId="2710772183" sldId="653"/>
            <ac:spMk id="13" creationId="{3C721C96-4D31-FA4D-8BAC-C1EE527B8B12}"/>
          </ac:spMkLst>
        </pc:spChg>
      </pc:sldChg>
      <pc:sldChg chg="modSp">
        <pc:chgData name="Will Spann" userId="" providerId="" clId="Web-{70D2E50F-C5E9-4E95-8401-DDFE2C18C0B7}" dt="2022-11-08T21:15:21.155" v="17" actId="20577"/>
        <pc:sldMkLst>
          <pc:docMk/>
          <pc:sldMk cId="898711406" sldId="669"/>
        </pc:sldMkLst>
        <pc:spChg chg="mod">
          <ac:chgData name="Will Spann" userId="" providerId="" clId="Web-{70D2E50F-C5E9-4E95-8401-DDFE2C18C0B7}" dt="2022-11-08T21:15:21.155" v="17" actId="20577"/>
          <ac:spMkLst>
            <pc:docMk/>
            <pc:sldMk cId="898711406" sldId="669"/>
            <ac:spMk id="10" creationId="{CE264186-1EF6-764D-9F0F-4C5F30119F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BM Plex Sans" panose="020B050305020300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BM Plex Sans" panose="020B0503050203000203" pitchFamily="34" charset="0"/>
              </a:defRPr>
            </a:lvl1pPr>
          </a:lstStyle>
          <a:p>
            <a:fld id="{B9E6DB07-8BF9-1E41-AB6E-4164DB5B9FB4}" type="datetimeFigureOut">
              <a:rPr lang="en-US" smtClean="0"/>
              <a:pPr/>
              <a:t>1/10/24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BM Plex Sans" panose="020B050305020300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BM Plex Sans" panose="020B0503050203000203" pitchFamily="34" charset="0"/>
              </a:defRPr>
            </a:lvl1pPr>
          </a:lstStyle>
          <a:p>
            <a:fld id="{5D2C33AC-54C0-7D44-B266-328907ACAA94}" type="slidenum">
              <a:rPr lang="en-US" smtClean="0"/>
              <a:pPr/>
              <a:t>‹#›</a:t>
            </a:fld>
            <a:endParaRPr lang="en-US" dirty="0"/>
          </a:p>
        </p:txBody>
      </p:sp>
    </p:spTree>
    <p:extLst>
      <p:ext uri="{BB962C8B-B14F-4D97-AF65-F5344CB8AC3E}">
        <p14:creationId xmlns:p14="http://schemas.microsoft.com/office/powerpoint/2010/main" val="367698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BM Plex Sans" panose="020B0503050203000203" pitchFamily="34" charset="0"/>
        <a:ea typeface="+mn-ea"/>
        <a:cs typeface="+mn-cs"/>
      </a:defRPr>
    </a:lvl1pPr>
    <a:lvl2pPr marL="457200" algn="l" defTabSz="914400" rtl="0" eaLnBrk="1" latinLnBrk="0" hangingPunct="1">
      <a:defRPr sz="1200" b="0" i="0" kern="1200">
        <a:solidFill>
          <a:schemeClr val="tx1"/>
        </a:solidFill>
        <a:latin typeface="IBM Plex Sans" panose="020B0503050203000203" pitchFamily="34" charset="0"/>
        <a:ea typeface="+mn-ea"/>
        <a:cs typeface="+mn-cs"/>
      </a:defRPr>
    </a:lvl2pPr>
    <a:lvl3pPr marL="914400" algn="l" defTabSz="914400" rtl="0" eaLnBrk="1" latinLnBrk="0" hangingPunct="1">
      <a:defRPr sz="1200" b="0" i="0" kern="1200">
        <a:solidFill>
          <a:schemeClr val="tx1"/>
        </a:solidFill>
        <a:latin typeface="IBM Plex Sans" panose="020B0503050203000203" pitchFamily="34" charset="0"/>
        <a:ea typeface="+mn-ea"/>
        <a:cs typeface="+mn-cs"/>
      </a:defRPr>
    </a:lvl3pPr>
    <a:lvl4pPr marL="1371600" algn="l" defTabSz="914400" rtl="0" eaLnBrk="1" latinLnBrk="0" hangingPunct="1">
      <a:defRPr sz="1200" b="0" i="0" kern="1200">
        <a:solidFill>
          <a:schemeClr val="tx1"/>
        </a:solidFill>
        <a:latin typeface="IBM Plex Sans" panose="020B0503050203000203" pitchFamily="34" charset="0"/>
        <a:ea typeface="+mn-ea"/>
        <a:cs typeface="+mn-cs"/>
      </a:defRPr>
    </a:lvl4pPr>
    <a:lvl5pPr marL="1828800" algn="l" defTabSz="914400" rtl="0" eaLnBrk="1" latinLnBrk="0" hangingPunct="1">
      <a:defRPr sz="1200" b="0" i="0" kern="1200">
        <a:solidFill>
          <a:schemeClr val="tx1"/>
        </a:solidFill>
        <a:latin typeface="IBM Plex Sans"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pPr/>
              <a:t>4</a:t>
            </a:fld>
            <a:endParaRPr lang="en-US" dirty="0"/>
          </a:p>
        </p:txBody>
      </p:sp>
    </p:spTree>
    <p:extLst>
      <p:ext uri="{BB962C8B-B14F-4D97-AF65-F5344CB8AC3E}">
        <p14:creationId xmlns:p14="http://schemas.microsoft.com/office/powerpoint/2010/main" val="162437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pPr/>
              <a:t>7</a:t>
            </a:fld>
            <a:endParaRPr lang="en-US" dirty="0"/>
          </a:p>
        </p:txBody>
      </p:sp>
    </p:spTree>
    <p:extLst>
      <p:ext uri="{BB962C8B-B14F-4D97-AF65-F5344CB8AC3E}">
        <p14:creationId xmlns:p14="http://schemas.microsoft.com/office/powerpoint/2010/main" val="172891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6643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11</a:t>
            </a:fld>
            <a:endParaRPr lang="en-US" dirty="0"/>
          </a:p>
        </p:txBody>
      </p:sp>
    </p:spTree>
    <p:extLst>
      <p:ext uri="{BB962C8B-B14F-4D97-AF65-F5344CB8AC3E}">
        <p14:creationId xmlns:p14="http://schemas.microsoft.com/office/powerpoint/2010/main" val="360015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9190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rgbClr val="F3F3F3"/>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b="0" i="0"/>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a:xfrm>
            <a:off x="11551920" y="6383868"/>
            <a:ext cx="335189" cy="222249"/>
          </a:xfrm>
        </p:spPr>
        <p:txBody>
          <a:bodyPr/>
          <a:lstStyle>
            <a:lvl1pPr>
              <a:defRPr b="0" i="0">
                <a:solidFill>
                  <a:schemeClr val="bg2"/>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5241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49" y="6254327"/>
            <a:ext cx="695452" cy="281940"/>
          </a:xfrm>
          <a:prstGeom prst="rect">
            <a:avLst/>
          </a:prstGeom>
        </p:spPr>
      </p:pic>
    </p:spTree>
    <p:extLst>
      <p:ext uri="{BB962C8B-B14F-4D97-AF65-F5344CB8AC3E}">
        <p14:creationId xmlns:p14="http://schemas.microsoft.com/office/powerpoint/2010/main" val="427666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089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rgbClr val="F3F3F3"/>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28114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rgbClr val="F3F3F3"/>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b="0" i="0"/>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a:xfrm>
            <a:off x="11551920" y="6383868"/>
            <a:ext cx="335189" cy="222249"/>
          </a:xfrm>
        </p:spPr>
        <p:txBody>
          <a:bodyPr/>
          <a:lstStyle>
            <a:lvl1pPr>
              <a:defRPr b="0" i="0">
                <a:solidFill>
                  <a:schemeClr val="bg2"/>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18290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4" name="Picture">
            <a:extLst>
              <a:ext uri="{FF2B5EF4-FFF2-40B4-BE49-F238E27FC236}">
                <a16:creationId xmlns:a16="http://schemas.microsoft.com/office/drawing/2014/main" id="{FDD36826-E77E-9EFF-3A83-04E188B814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905" y="5878401"/>
            <a:ext cx="739679" cy="65786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3985881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8270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799835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6"/>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4"/>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0" i="0" baseline="0">
                <a:solidFill>
                  <a:schemeClr val="bg2"/>
                </a:solidFill>
                <a:latin typeface="IBM Plex Sans" panose="020B0503050203000203" pitchFamily="34" charset="0"/>
                <a:ea typeface="IBM Plex Sans" panose="020B0503050203000203" pitchFamily="34"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0" i="0" baseline="0">
                <a:solidFill>
                  <a:schemeClr val="bg2"/>
                </a:solidFill>
                <a:latin typeface="IBM Plex Sans" panose="020B0503050203000203" pitchFamily="34" charset="0"/>
                <a:ea typeface="IBM Plex Sans" panose="020B0503050203000203" pitchFamily="34" charset="0"/>
                <a:cs typeface="Arial" charset="0"/>
              </a:defRPr>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4009185673"/>
      </p:ext>
    </p:extLst>
  </p:cSld>
  <p:clrMap bg1="lt1" tx1="dk1" bg2="lt2" tx2="dk2" accent1="accent1" accent2="accent2" accent3="accent3" accent4="accent4" accent5="accent5" accent6="accent6" hlink="hlink" folHlink="folHlink"/>
  <p:sldLayoutIdLst>
    <p:sldLayoutId id="2147483802" r:id="rId1"/>
  </p:sldLayoutIdLst>
  <p:hf hdr="0" dt="0"/>
  <p:txStyles>
    <p:titleStyle>
      <a:lvl1pPr algn="l" defTabSz="609593" rtl="0" eaLnBrk="1" latinLnBrk="0" hangingPunct="1">
        <a:lnSpc>
          <a:spcPct val="90000"/>
        </a:lnSpc>
        <a:spcBef>
          <a:spcPct val="0"/>
        </a:spcBef>
        <a:buNone/>
        <a:defRPr sz="3200" b="0" i="0" kern="1200">
          <a:solidFill>
            <a:schemeClr val="bg2"/>
          </a:solidFill>
          <a:latin typeface="IBM Plex Sans" panose="020B0503050203000203" pitchFamily="34" charset="0"/>
          <a:ea typeface="IBM Plex Sans" panose="020B0503050203000203" pitchFamily="34" charset="0"/>
          <a:cs typeface="Arial" charset="0"/>
        </a:defRPr>
      </a:lvl1pPr>
    </p:titleStyle>
    <p:bodyStyle>
      <a:lvl1pPr marL="0" indent="0" algn="l" defTabSz="609593" rtl="0" eaLnBrk="1" latinLnBrk="0" hangingPunct="1">
        <a:lnSpc>
          <a:spcPct val="100000"/>
        </a:lnSpc>
        <a:spcBef>
          <a:spcPts val="1467"/>
        </a:spcBef>
        <a:buFont typeface="Arial"/>
        <a:buNone/>
        <a:defRPr sz="1867" b="0" i="0" kern="1200">
          <a:solidFill>
            <a:schemeClr val="bg2"/>
          </a:solidFill>
          <a:latin typeface="IBM Plex Sans" panose="020B0503050203000203" pitchFamily="34" charset="0"/>
          <a:ea typeface="IBM Plex Sans" panose="020B0503050203000203" pitchFamily="34"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93" rtl="0" eaLnBrk="1" latinLnBrk="0" hangingPunct="1">
        <a:defRPr sz="2400" kern="1200">
          <a:solidFill>
            <a:schemeClr val="tx1"/>
          </a:solidFill>
          <a:latin typeface="+mn-lt"/>
          <a:ea typeface="+mn-ea"/>
          <a:cs typeface="+mn-cs"/>
        </a:defRPr>
      </a:lvl1pPr>
      <a:lvl2pPr marL="609593" algn="l" defTabSz="609593" rtl="0" eaLnBrk="1" latinLnBrk="0" hangingPunct="1">
        <a:defRPr sz="2400" kern="1200">
          <a:solidFill>
            <a:schemeClr val="tx1"/>
          </a:solidFill>
          <a:latin typeface="+mn-lt"/>
          <a:ea typeface="+mn-ea"/>
          <a:cs typeface="+mn-cs"/>
        </a:defRPr>
      </a:lvl2pPr>
      <a:lvl3pPr marL="1219184" algn="l" defTabSz="609593" rtl="0" eaLnBrk="1" latinLnBrk="0" hangingPunct="1">
        <a:defRPr sz="2400" kern="1200">
          <a:solidFill>
            <a:schemeClr val="tx1"/>
          </a:solidFill>
          <a:latin typeface="+mn-lt"/>
          <a:ea typeface="+mn-ea"/>
          <a:cs typeface="+mn-cs"/>
        </a:defRPr>
      </a:lvl3pPr>
      <a:lvl4pPr marL="1828777" algn="l" defTabSz="609593" rtl="0" eaLnBrk="1" latinLnBrk="0" hangingPunct="1">
        <a:defRPr sz="2400" kern="1200">
          <a:solidFill>
            <a:schemeClr val="tx1"/>
          </a:solidFill>
          <a:latin typeface="+mn-lt"/>
          <a:ea typeface="+mn-ea"/>
          <a:cs typeface="+mn-cs"/>
        </a:defRPr>
      </a:lvl4pPr>
      <a:lvl5pPr marL="2438370" algn="l" defTabSz="609593" rtl="0" eaLnBrk="1" latinLnBrk="0" hangingPunct="1">
        <a:defRPr sz="2400" kern="1200">
          <a:solidFill>
            <a:schemeClr val="tx1"/>
          </a:solidFill>
          <a:latin typeface="+mn-lt"/>
          <a:ea typeface="+mn-ea"/>
          <a:cs typeface="+mn-cs"/>
        </a:defRPr>
      </a:lvl5pPr>
      <a:lvl6pPr marL="3047962" algn="l" defTabSz="609593" rtl="0" eaLnBrk="1" latinLnBrk="0" hangingPunct="1">
        <a:defRPr sz="2400" kern="1200">
          <a:solidFill>
            <a:schemeClr val="tx1"/>
          </a:solidFill>
          <a:latin typeface="+mn-lt"/>
          <a:ea typeface="+mn-ea"/>
          <a:cs typeface="+mn-cs"/>
        </a:defRPr>
      </a:lvl6pPr>
      <a:lvl7pPr marL="3657554" algn="l" defTabSz="609593" rtl="0" eaLnBrk="1" latinLnBrk="0" hangingPunct="1">
        <a:defRPr sz="2400" kern="1200">
          <a:solidFill>
            <a:schemeClr val="tx1"/>
          </a:solidFill>
          <a:latin typeface="+mn-lt"/>
          <a:ea typeface="+mn-ea"/>
          <a:cs typeface="+mn-cs"/>
        </a:defRPr>
      </a:lvl7pPr>
      <a:lvl8pPr marL="4267147" algn="l" defTabSz="609593" rtl="0" eaLnBrk="1" latinLnBrk="0" hangingPunct="1">
        <a:defRPr sz="2400" kern="1200">
          <a:solidFill>
            <a:schemeClr val="tx1"/>
          </a:solidFill>
          <a:latin typeface="+mn-lt"/>
          <a:ea typeface="+mn-ea"/>
          <a:cs typeface="+mn-cs"/>
        </a:defRPr>
      </a:lvl8pPr>
      <a:lvl9pPr marL="4876739" algn="l" defTabSz="60959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b="0" i="0">
                <a:solidFill>
                  <a:schemeClr val="bg1"/>
                </a:solidFill>
                <a:latin typeface="IBM Plex Sans" panose="020B0503050203000203" pitchFamily="34" charset="0"/>
              </a:defRPr>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013689862"/>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6"/>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4"/>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0" i="0" baseline="0">
                <a:solidFill>
                  <a:schemeClr val="bg2"/>
                </a:solidFill>
                <a:latin typeface="IBM Plex Sans" panose="020B0503050203000203" pitchFamily="34" charset="0"/>
                <a:ea typeface="IBM Plex Sans" panose="020B0503050203000203" pitchFamily="34"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0" i="0" baseline="0">
                <a:solidFill>
                  <a:schemeClr val="bg2"/>
                </a:solidFill>
                <a:latin typeface="IBM Plex Sans" panose="020B0503050203000203" pitchFamily="34" charset="0"/>
                <a:ea typeface="IBM Plex Sans" panose="020B0503050203000203" pitchFamily="34" charset="0"/>
                <a:cs typeface="Arial" charset="0"/>
              </a:defRPr>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779958878"/>
      </p:ext>
    </p:extLst>
  </p:cSld>
  <p:clrMap bg1="lt1" tx1="dk1" bg2="lt2" tx2="dk2" accent1="accent1" accent2="accent2" accent3="accent3" accent4="accent4" accent5="accent5" accent6="accent6" hlink="hlink" folHlink="folHlink"/>
  <p:sldLayoutIdLst>
    <p:sldLayoutId id="2147483808" r:id="rId1"/>
  </p:sldLayoutIdLst>
  <p:hf hdr="0" dt="0"/>
  <p:txStyles>
    <p:titleStyle>
      <a:lvl1pPr algn="l" defTabSz="609593" rtl="0" eaLnBrk="1" latinLnBrk="0" hangingPunct="1">
        <a:lnSpc>
          <a:spcPct val="90000"/>
        </a:lnSpc>
        <a:spcBef>
          <a:spcPct val="0"/>
        </a:spcBef>
        <a:buNone/>
        <a:defRPr sz="3200" b="0" i="0" kern="1200">
          <a:solidFill>
            <a:schemeClr val="bg2"/>
          </a:solidFill>
          <a:latin typeface="IBM Plex Sans" panose="020B0503050203000203" pitchFamily="34" charset="0"/>
          <a:ea typeface="IBM Plex Sans" panose="020B0503050203000203" pitchFamily="34" charset="0"/>
          <a:cs typeface="Arial" charset="0"/>
        </a:defRPr>
      </a:lvl1pPr>
    </p:titleStyle>
    <p:bodyStyle>
      <a:lvl1pPr marL="0" indent="0" algn="l" defTabSz="609593" rtl="0" eaLnBrk="1" latinLnBrk="0" hangingPunct="1">
        <a:lnSpc>
          <a:spcPct val="100000"/>
        </a:lnSpc>
        <a:spcBef>
          <a:spcPts val="1467"/>
        </a:spcBef>
        <a:buFont typeface="Arial"/>
        <a:buNone/>
        <a:defRPr sz="1867" b="0" i="0" kern="1200">
          <a:solidFill>
            <a:schemeClr val="bg2"/>
          </a:solidFill>
          <a:latin typeface="IBM Plex Sans" panose="020B0503050203000203" pitchFamily="34" charset="0"/>
          <a:ea typeface="IBM Plex Sans" panose="020B0503050203000203" pitchFamily="34"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93" rtl="0" eaLnBrk="1" latinLnBrk="0" hangingPunct="1">
        <a:defRPr sz="2400" kern="1200">
          <a:solidFill>
            <a:schemeClr val="tx1"/>
          </a:solidFill>
          <a:latin typeface="+mn-lt"/>
          <a:ea typeface="+mn-ea"/>
          <a:cs typeface="+mn-cs"/>
        </a:defRPr>
      </a:lvl1pPr>
      <a:lvl2pPr marL="609593" algn="l" defTabSz="609593" rtl="0" eaLnBrk="1" latinLnBrk="0" hangingPunct="1">
        <a:defRPr sz="2400" kern="1200">
          <a:solidFill>
            <a:schemeClr val="tx1"/>
          </a:solidFill>
          <a:latin typeface="+mn-lt"/>
          <a:ea typeface="+mn-ea"/>
          <a:cs typeface="+mn-cs"/>
        </a:defRPr>
      </a:lvl2pPr>
      <a:lvl3pPr marL="1219184" algn="l" defTabSz="609593" rtl="0" eaLnBrk="1" latinLnBrk="0" hangingPunct="1">
        <a:defRPr sz="2400" kern="1200">
          <a:solidFill>
            <a:schemeClr val="tx1"/>
          </a:solidFill>
          <a:latin typeface="+mn-lt"/>
          <a:ea typeface="+mn-ea"/>
          <a:cs typeface="+mn-cs"/>
        </a:defRPr>
      </a:lvl3pPr>
      <a:lvl4pPr marL="1828777" algn="l" defTabSz="609593" rtl="0" eaLnBrk="1" latinLnBrk="0" hangingPunct="1">
        <a:defRPr sz="2400" kern="1200">
          <a:solidFill>
            <a:schemeClr val="tx1"/>
          </a:solidFill>
          <a:latin typeface="+mn-lt"/>
          <a:ea typeface="+mn-ea"/>
          <a:cs typeface="+mn-cs"/>
        </a:defRPr>
      </a:lvl4pPr>
      <a:lvl5pPr marL="2438370" algn="l" defTabSz="609593" rtl="0" eaLnBrk="1" latinLnBrk="0" hangingPunct="1">
        <a:defRPr sz="2400" kern="1200">
          <a:solidFill>
            <a:schemeClr val="tx1"/>
          </a:solidFill>
          <a:latin typeface="+mn-lt"/>
          <a:ea typeface="+mn-ea"/>
          <a:cs typeface="+mn-cs"/>
        </a:defRPr>
      </a:lvl5pPr>
      <a:lvl6pPr marL="3047962" algn="l" defTabSz="609593" rtl="0" eaLnBrk="1" latinLnBrk="0" hangingPunct="1">
        <a:defRPr sz="2400" kern="1200">
          <a:solidFill>
            <a:schemeClr val="tx1"/>
          </a:solidFill>
          <a:latin typeface="+mn-lt"/>
          <a:ea typeface="+mn-ea"/>
          <a:cs typeface="+mn-cs"/>
        </a:defRPr>
      </a:lvl6pPr>
      <a:lvl7pPr marL="3657554" algn="l" defTabSz="609593" rtl="0" eaLnBrk="1" latinLnBrk="0" hangingPunct="1">
        <a:defRPr sz="2400" kern="1200">
          <a:solidFill>
            <a:schemeClr val="tx1"/>
          </a:solidFill>
          <a:latin typeface="+mn-lt"/>
          <a:ea typeface="+mn-ea"/>
          <a:cs typeface="+mn-cs"/>
        </a:defRPr>
      </a:lvl7pPr>
      <a:lvl8pPr marL="4267147" algn="l" defTabSz="609593" rtl="0" eaLnBrk="1" latinLnBrk="0" hangingPunct="1">
        <a:defRPr sz="2400" kern="1200">
          <a:solidFill>
            <a:schemeClr val="tx1"/>
          </a:solidFill>
          <a:latin typeface="+mn-lt"/>
          <a:ea typeface="+mn-ea"/>
          <a:cs typeface="+mn-cs"/>
        </a:defRPr>
      </a:lvl8pPr>
      <a:lvl9pPr marL="4876739" algn="l" defTabSz="60959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55240715"/>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VUpepO-p3gpaUOwopKZ5350m0iZdljq7/view?usp=sharing" TargetMode="Externa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pic>
        <p:nvPicPr>
          <p:cNvPr id="2" name="Picture 1" descr="A blue sky with white clouds&#10;&#10;Description automatically generated with medium confidence">
            <a:extLst>
              <a:ext uri="{FF2B5EF4-FFF2-40B4-BE49-F238E27FC236}">
                <a16:creationId xmlns:a16="http://schemas.microsoft.com/office/drawing/2014/main" id="{3E551005-6DE9-DE7B-DFA5-384416E822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6231" cy="6858000"/>
          </a:xfrm>
          <a:prstGeom prst="rect">
            <a:avLst/>
          </a:prstGeom>
        </p:spPr>
      </p:pic>
      <p:sp>
        <p:nvSpPr>
          <p:cNvPr id="3" name="Title 1">
            <a:extLst>
              <a:ext uri="{FF2B5EF4-FFF2-40B4-BE49-F238E27FC236}">
                <a16:creationId xmlns:a16="http://schemas.microsoft.com/office/drawing/2014/main" id="{18AB75CA-1309-56C1-10B4-A3521D2502D7}"/>
              </a:ext>
            </a:extLst>
          </p:cNvPr>
          <p:cNvSpPr txBox="1">
            <a:spLocks/>
          </p:cNvSpPr>
          <p:nvPr/>
        </p:nvSpPr>
        <p:spPr>
          <a:xfrm>
            <a:off x="304801" y="411480"/>
            <a:ext cx="7682522" cy="1394108"/>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Aft>
                <a:spcPts val="0"/>
              </a:spcAft>
            </a:pPr>
            <a:r>
              <a:rPr lang="en-US" kern="0" dirty="0">
                <a:solidFill>
                  <a:schemeClr val="bg2"/>
                </a:solidFill>
                <a:latin typeface="IBM Plex Sans" panose="020B0503050203000203" pitchFamily="34" charset="0"/>
                <a:ea typeface="Helvetica" charset="0"/>
                <a:cs typeface="Arial" panose="020B0604020202020204" pitchFamily="34" charset="0"/>
              </a:rPr>
              <a:t>The Weather Company Weather Targeting for DOOH</a:t>
            </a:r>
          </a:p>
          <a:p>
            <a:pPr>
              <a:spcAft>
                <a:spcPts val="0"/>
              </a:spcAft>
            </a:pPr>
            <a:r>
              <a:rPr lang="en-US" kern="0" dirty="0">
                <a:solidFill>
                  <a:schemeClr val="bg2"/>
                </a:solidFill>
                <a:latin typeface="IBM Plex Sans" panose="020B0503050203000203" pitchFamily="34" charset="0"/>
                <a:cs typeface="Arial" panose="020B0604020202020204" pitchFamily="34" charset="0"/>
              </a:rPr>
              <a:t>—</a:t>
            </a:r>
          </a:p>
          <a:p>
            <a:pPr>
              <a:spcAft>
                <a:spcPts val="0"/>
              </a:spcAft>
            </a:pPr>
            <a:r>
              <a:rPr lang="en-US" sz="2400" kern="0" dirty="0">
                <a:solidFill>
                  <a:schemeClr val="bg2"/>
                </a:solidFill>
                <a:latin typeface="IBM Plex Sans" panose="020B0503050203000203" pitchFamily="34" charset="0"/>
                <a:cs typeface="Arial" panose="020B0604020202020204" pitchFamily="34" charset="0"/>
              </a:rPr>
              <a:t>Specifications and Style Guide </a:t>
            </a:r>
            <a:r>
              <a:rPr lang="en-US" sz="1800" kern="0" dirty="0">
                <a:solidFill>
                  <a:schemeClr val="bg2"/>
                </a:solidFill>
                <a:latin typeface="IBM Plex Sans" panose="020B0503050203000203" pitchFamily="34" charset="0"/>
                <a:cs typeface="Arial" panose="020B0604020202020204" pitchFamily="34" charset="0"/>
              </a:rPr>
              <a:t>2024.Q1.V1</a:t>
            </a:r>
            <a:endParaRPr lang="en-US" sz="1800" kern="0" dirty="0">
              <a:solidFill>
                <a:schemeClr val="bg2"/>
              </a:solidFill>
              <a:latin typeface="IBM Plex Sans" panose="020B0503050203000203" pitchFamily="34" charset="0"/>
              <a:ea typeface="IBM Plex Sans" charset="0"/>
              <a:cs typeface="Arial" panose="020B0604020202020204" pitchFamily="34" charset="0"/>
            </a:endParaRPr>
          </a:p>
        </p:txBody>
      </p:sp>
      <p:sp>
        <p:nvSpPr>
          <p:cNvPr id="5" name="Rectangle 4">
            <a:extLst>
              <a:ext uri="{FF2B5EF4-FFF2-40B4-BE49-F238E27FC236}">
                <a16:creationId xmlns:a16="http://schemas.microsoft.com/office/drawing/2014/main" id="{78C50C1B-3FE0-C1F9-D1C6-5755D3D4D0E4}"/>
              </a:ext>
            </a:extLst>
          </p:cNvPr>
          <p:cNvSpPr/>
          <p:nvPr/>
        </p:nvSpPr>
        <p:spPr>
          <a:xfrm>
            <a:off x="304800" y="2263473"/>
            <a:ext cx="3528646" cy="335364"/>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Please use Presentation Mode to view animated examples.</a:t>
            </a:r>
          </a:p>
        </p:txBody>
      </p:sp>
      <p:pic>
        <p:nvPicPr>
          <p:cNvPr id="4" name="Picture">
            <a:extLst>
              <a:ext uri="{FF2B5EF4-FFF2-40B4-BE49-F238E27FC236}">
                <a16:creationId xmlns:a16="http://schemas.microsoft.com/office/drawing/2014/main" id="{BB9D1940-7A79-F290-60A8-62AFF355C7F8}"/>
              </a:ext>
            </a:extLst>
          </p:cNvPr>
          <p:cNvPicPr>
            <a:picLocks noChangeAspect="1"/>
          </p:cNvPicPr>
          <p:nvPr/>
        </p:nvPicPr>
        <p:blipFill>
          <a:blip r:embed="rId3"/>
          <a:srcRect/>
          <a:stretch/>
        </p:blipFill>
        <p:spPr>
          <a:xfrm>
            <a:off x="11171905" y="5928332"/>
            <a:ext cx="739679" cy="558003"/>
          </a:xfrm>
          <a:prstGeom prst="rect">
            <a:avLst/>
          </a:prstGeom>
        </p:spPr>
      </p:pic>
    </p:spTree>
    <p:extLst>
      <p:ext uri="{BB962C8B-B14F-4D97-AF65-F5344CB8AC3E}">
        <p14:creationId xmlns:p14="http://schemas.microsoft.com/office/powerpoint/2010/main" val="3747712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nimation-UGG-UrP">
            <a:hlinkClick r:id="" action="ppaction://media"/>
            <a:extLst>
              <a:ext uri="{FF2B5EF4-FFF2-40B4-BE49-F238E27FC236}">
                <a16:creationId xmlns:a16="http://schemas.microsoft.com/office/drawing/2014/main" id="{131BA435-4946-0676-28B3-03ECACAFB6E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429" r="5682"/>
          <a:stretch/>
        </p:blipFill>
        <p:spPr>
          <a:xfrm>
            <a:off x="6095998" y="4763"/>
            <a:ext cx="6096001" cy="6858000"/>
          </a:xfrm>
          <a:prstGeom prst="rect">
            <a:avLst/>
          </a:prstGeom>
        </p:spPr>
      </p:pic>
      <p:sp>
        <p:nvSpPr>
          <p:cNvPr id="4" name="Slide Number Placeholder 3">
            <a:extLst>
              <a:ext uri="{FF2B5EF4-FFF2-40B4-BE49-F238E27FC236}">
                <a16:creationId xmlns:a16="http://schemas.microsoft.com/office/drawing/2014/main" id="{B1D3DAF0-BBFD-DD49-B947-FCE9B44AEE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FFFFFF"/>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u="none" strike="noStrike" kern="1200" cap="none" spc="0" normalizeH="0" baseline="0" noProof="0" dirty="0">
              <a:ln>
                <a:noFill/>
              </a:ln>
              <a:solidFill>
                <a:srgbClr val="FFFFFF"/>
              </a:solidFill>
              <a:effectLst/>
              <a:uLnTx/>
              <a:uFillTx/>
              <a:ea typeface="+mn-ea"/>
              <a:cs typeface="+mn-cs"/>
            </a:endParaRPr>
          </a:p>
        </p:txBody>
      </p:sp>
      <p:sp>
        <p:nvSpPr>
          <p:cNvPr id="2" name="Title 1"/>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Animation</a:t>
            </a:r>
            <a:endParaRPr lang="en-US" dirty="0">
              <a:solidFill>
                <a:srgbClr val="161616"/>
              </a:solidFill>
              <a:ea typeface="Helvetica" charset="0"/>
              <a:cs typeface="Arial" panose="020B0604020202020204" pitchFamily="34" charset="0"/>
            </a:endParaRPr>
          </a:p>
        </p:txBody>
      </p:sp>
      <p:sp>
        <p:nvSpPr>
          <p:cNvPr id="17" name="Text Placeholder 4">
            <a:extLst>
              <a:ext uri="{FF2B5EF4-FFF2-40B4-BE49-F238E27FC236}">
                <a16:creationId xmlns:a16="http://schemas.microsoft.com/office/drawing/2014/main" id="{488284B1-E633-6C42-858A-5247850A2406}"/>
              </a:ext>
            </a:extLst>
          </p:cNvPr>
          <p:cNvSpPr txBox="1">
            <a:spLocks/>
          </p:cNvSpPr>
          <p:nvPr/>
        </p:nvSpPr>
        <p:spPr>
          <a:xfrm>
            <a:off x="306596"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000000"/>
              </a:buClr>
              <a:buSzPct val="90000"/>
              <a:buFont typeface="Wingdings" pitchFamily="2" charset="2"/>
              <a:buNone/>
              <a:tabLst/>
              <a:defRPr/>
            </a:pPr>
            <a:r>
              <a:rPr kumimoji="0" lang="en-US" sz="1000" u="none" strike="noStrike" kern="0" cap="none" spc="0" normalizeH="0" baseline="0" noProof="0" dirty="0">
                <a:ln>
                  <a:noFill/>
                </a:ln>
                <a:solidFill>
                  <a:srgbClr val="8A3FFC"/>
                </a:solidFill>
                <a:effectLst/>
                <a:uLnTx/>
                <a:uFillTx/>
                <a:latin typeface="IBM Plex Sans" panose="020B0503050203000203" pitchFamily="34" charset="0"/>
                <a:cs typeface="Arial" panose="020B0604020202020204" pitchFamily="34" charset="0"/>
              </a:rPr>
              <a:t>Additional Features</a:t>
            </a:r>
          </a:p>
        </p:txBody>
      </p:sp>
      <p:sp>
        <p:nvSpPr>
          <p:cNvPr id="19" name="Text Placeholder 4">
            <a:extLst>
              <a:ext uri="{FF2B5EF4-FFF2-40B4-BE49-F238E27FC236}">
                <a16:creationId xmlns:a16="http://schemas.microsoft.com/office/drawing/2014/main" id="{4C9A11AE-F9A6-0846-B089-B56FA9BA917A}"/>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0"/>
              </a:spcBef>
              <a:spcAft>
                <a:spcPts val="600"/>
              </a:spcAft>
              <a:buClr>
                <a:srgbClr val="0F6FFF"/>
              </a:buClr>
              <a:buSzPct val="25000"/>
              <a:buFont typeface="Wingdings" pitchFamily="2" charset="2"/>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rPr>
              <a:t>DOOH animations are video-based and run for 15 seconds. </a:t>
            </a:r>
            <a:r>
              <a:rPr lang="en-US" sz="1400" kern="0" dirty="0">
                <a:solidFill>
                  <a:srgbClr val="161616"/>
                </a:solidFill>
                <a:latin typeface="IBM Plex Sans" panose="020B0503050203000203" pitchFamily="34" charset="0"/>
              </a:rPr>
              <a:t>Products, scenery, and brand elements such as logos and headlines can all be brought to life with animation. </a:t>
            </a:r>
          </a:p>
          <a:p>
            <a:pPr marL="0" marR="0" lvl="0" indent="0" algn="l" defTabSz="914400" rtl="0" eaLnBrk="1" fontAlgn="base" latinLnBrk="0" hangingPunct="1">
              <a:lnSpc>
                <a:spcPct val="100000"/>
              </a:lnSpc>
              <a:spcBef>
                <a:spcPts val="0"/>
              </a:spcBef>
              <a:spcAft>
                <a:spcPts val="600"/>
              </a:spcAft>
              <a:buClr>
                <a:srgbClr val="0F6FFF"/>
              </a:buClr>
              <a:buSzPct val="25000"/>
              <a:buFont typeface="Wingdings" pitchFamily="2" charset="2"/>
              <a:buNone/>
              <a:tabLst/>
              <a:defRPr/>
            </a:pPr>
            <a:r>
              <a:rPr lang="en-US" sz="1400" kern="0" dirty="0">
                <a:solidFill>
                  <a:srgbClr val="161616"/>
                </a:solidFill>
                <a:latin typeface="IBM Plex Sans" panose="020B0503050203000203" pitchFamily="34" charset="0"/>
              </a:rPr>
              <a:t>Generally, cinemagraph-style animations are used to create effects such as falling rain, drifting clouds, etc. Additional animated elements depend on available assets and will be defined in partnership with brands and/or agencies.</a:t>
            </a:r>
          </a:p>
        </p:txBody>
      </p:sp>
      <p:sp>
        <p:nvSpPr>
          <p:cNvPr id="14" name="Rectangle 13">
            <a:extLst>
              <a:ext uri="{FF2B5EF4-FFF2-40B4-BE49-F238E27FC236}">
                <a16:creationId xmlns:a16="http://schemas.microsoft.com/office/drawing/2014/main" id="{B54C5F9F-90DD-714F-BDCA-BEA1D308E0CD}"/>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00639" rtl="0" eaLnBrk="1" fontAlgn="auto" latinLnBrk="1" hangingPunct="0">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&gt; Presentation Mode</a:t>
            </a:r>
          </a:p>
        </p:txBody>
      </p:sp>
      <p:sp>
        <p:nvSpPr>
          <p:cNvPr id="3" name="Footer Placeholder 2">
            <a:extLst>
              <a:ext uri="{FF2B5EF4-FFF2-40B4-BE49-F238E27FC236}">
                <a16:creationId xmlns:a16="http://schemas.microsoft.com/office/drawing/2014/main" id="{872F1279-E6AD-6F29-8EA2-853FB539FBF8}"/>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39993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blue&#10;&#10;Description automatically generated">
            <a:extLst>
              <a:ext uri="{FF2B5EF4-FFF2-40B4-BE49-F238E27FC236}">
                <a16:creationId xmlns:a16="http://schemas.microsoft.com/office/drawing/2014/main" id="{7EB870A8-6688-B876-E2EB-93FD9EE5D223}"/>
              </a:ext>
            </a:extLst>
          </p:cNvPr>
          <p:cNvPicPr>
            <a:picLocks noChangeAspect="1"/>
          </p:cNvPicPr>
          <p:nvPr/>
        </p:nvPicPr>
        <p:blipFill>
          <a:blip r:embed="rId3"/>
          <a:stretch>
            <a:fillRect/>
          </a:stretch>
        </p:blipFill>
        <p:spPr>
          <a:xfrm>
            <a:off x="6117390" y="3423130"/>
            <a:ext cx="3049651" cy="3434870"/>
          </a:xfrm>
          <a:prstGeom prst="rect">
            <a:avLst/>
          </a:prstGeom>
        </p:spPr>
      </p:pic>
      <p:sp>
        <p:nvSpPr>
          <p:cNvPr id="10" name="Text Placeholder 4">
            <a:extLst>
              <a:ext uri="{FF2B5EF4-FFF2-40B4-BE49-F238E27FC236}">
                <a16:creationId xmlns:a16="http://schemas.microsoft.com/office/drawing/2014/main" id="{CE264186-1EF6-764D-9F0F-4C5F30119F21}"/>
              </a:ext>
            </a:extLst>
          </p:cNvPr>
          <p:cNvSpPr txBox="1">
            <a:spLocks/>
          </p:cNvSpPr>
          <p:nvPr/>
        </p:nvSpPr>
        <p:spPr>
          <a:xfrm>
            <a:off x="310099" y="1123950"/>
            <a:ext cx="5433085" cy="4864100"/>
          </a:xfrm>
          <a:prstGeom prst="rect">
            <a:avLst/>
          </a:prstGeom>
        </p:spPr>
        <p:txBody>
          <a:bodyPr vert="horz" lIns="0" tIns="0" rIns="0" bIns="0" rtlCol="0" anchor="t">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rPr>
              <a:t>Digital Out-of-Home screens come in many shapes and sizes.</a:t>
            </a:r>
          </a:p>
          <a:p>
            <a:pPr>
              <a:spcBef>
                <a:spcPts val="0"/>
              </a:spcBef>
              <a:spcAft>
                <a:spcPts val="1200"/>
              </a:spcAft>
            </a:pPr>
            <a:r>
              <a:rPr lang="en-US" sz="1400" dirty="0">
                <a:solidFill>
                  <a:srgbClr val="161616"/>
                </a:solidFill>
                <a:latin typeface="IBM Plex Sans" panose="020B0503050203000203" pitchFamily="34" charset="0"/>
              </a:rPr>
              <a:t>To ensure ad creative displays across an optimal range of screen types, Vistar provides automated creative transcoding based on 4 key sizes:</a:t>
            </a:r>
          </a:p>
          <a:p>
            <a:pPr marL="228600" indent="-228600">
              <a:spcBef>
                <a:spcPts val="0"/>
              </a:spcBef>
              <a:spcAft>
                <a:spcPts val="1200"/>
              </a:spcAft>
              <a:buClr>
                <a:srgbClr val="161616"/>
              </a:buClr>
              <a:buFont typeface="Arial" panose="020B0604020202020204" pitchFamily="34" charset="0"/>
              <a:buChar char="•"/>
            </a:pPr>
            <a:r>
              <a:rPr lang="en-US" sz="1400" dirty="0">
                <a:solidFill>
                  <a:srgbClr val="161616"/>
                </a:solidFill>
                <a:latin typeface="IBM Plex Sans" panose="020B0503050203000203" pitchFamily="34" charset="0"/>
              </a:rPr>
              <a:t>16:9 (1920x1080)</a:t>
            </a:r>
          </a:p>
          <a:p>
            <a:pPr marL="228600" indent="-228600">
              <a:spcBef>
                <a:spcPts val="0"/>
              </a:spcBef>
              <a:spcAft>
                <a:spcPts val="1200"/>
              </a:spcAft>
              <a:buClr>
                <a:srgbClr val="161616"/>
              </a:buClr>
              <a:buFont typeface="Arial" panose="020B0604020202020204" pitchFamily="34" charset="0"/>
              <a:buChar char="•"/>
            </a:pPr>
            <a:r>
              <a:rPr lang="en-US" sz="1400" dirty="0">
                <a:solidFill>
                  <a:srgbClr val="161616"/>
                </a:solidFill>
                <a:latin typeface="IBM Plex Sans" panose="020B0503050203000203" pitchFamily="34" charset="0"/>
              </a:rPr>
              <a:t>9:16 (1080x1920)</a:t>
            </a:r>
          </a:p>
          <a:p>
            <a:pPr marL="228600" indent="-228600">
              <a:spcBef>
                <a:spcPts val="0"/>
              </a:spcBef>
              <a:spcAft>
                <a:spcPts val="1200"/>
              </a:spcAft>
              <a:buClr>
                <a:srgbClr val="161616"/>
              </a:buClr>
              <a:buFont typeface="Arial" panose="020B0604020202020204" pitchFamily="34" charset="0"/>
              <a:buChar char="•"/>
            </a:pPr>
            <a:r>
              <a:rPr lang="en-US" sz="1400" dirty="0">
                <a:solidFill>
                  <a:srgbClr val="161616"/>
                </a:solidFill>
                <a:latin typeface="IBM Plex Sans" panose="020B0503050203000203" pitchFamily="34" charset="0"/>
                <a:cs typeface="Arial" panose="020B0604020202020204" pitchFamily="34" charset="0"/>
              </a:rPr>
              <a:t>4:3 (1280x960)</a:t>
            </a:r>
          </a:p>
          <a:p>
            <a:pPr marL="228600" indent="-228600">
              <a:spcBef>
                <a:spcPts val="0"/>
              </a:spcBef>
              <a:spcAft>
                <a:spcPts val="1200"/>
              </a:spcAft>
              <a:buClr>
                <a:srgbClr val="161616"/>
              </a:buClr>
              <a:buFont typeface="Arial" panose="020B0604020202020204" pitchFamily="34" charset="0"/>
              <a:buChar char="•"/>
            </a:pPr>
            <a:r>
              <a:rPr lang="en-US" sz="1400" dirty="0">
                <a:solidFill>
                  <a:srgbClr val="161616"/>
                </a:solidFill>
                <a:latin typeface="IBM Plex Sans" panose="020B0503050203000203" pitchFamily="34" charset="0"/>
                <a:cs typeface="Arial"/>
              </a:rPr>
              <a:t>7:2 (1400x400) </a:t>
            </a:r>
            <a:br>
              <a:rPr lang="en-US" sz="1400" dirty="0">
                <a:solidFill>
                  <a:srgbClr val="161616"/>
                </a:solidFill>
                <a:latin typeface="IBM Plex Sans" panose="020B0503050203000203" pitchFamily="34" charset="0"/>
                <a:cs typeface="Arial"/>
              </a:rPr>
            </a:br>
            <a:r>
              <a:rPr lang="en-US" sz="1100" dirty="0">
                <a:solidFill>
                  <a:srgbClr val="767676"/>
                </a:solidFill>
                <a:latin typeface="IBM Plex Sans" panose="020B0503050203000203" pitchFamily="34" charset="0"/>
                <a:cs typeface="Arial"/>
              </a:rPr>
              <a:t>note: this size does not support animation or QR codes.</a:t>
            </a:r>
            <a:endParaRPr lang="en-US" sz="1100" dirty="0">
              <a:solidFill>
                <a:srgbClr val="767676"/>
              </a:solidFill>
              <a:latin typeface="IBM Plex Sans" panose="020B0503050203000203"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90DF07DE-FFAA-9B42-9FA3-D7E30267AA5E}"/>
              </a:ext>
            </a:extLst>
          </p:cNvPr>
          <p:cNvSpPr>
            <a:spLocks noGrp="1"/>
          </p:cNvSpPr>
          <p:nvPr>
            <p:ph type="sldNum" sz="quarter" idx="11"/>
          </p:nvPr>
        </p:nvSpPr>
        <p:spPr/>
        <p:txBody>
          <a:bodyPr/>
          <a:lstStyle/>
          <a:p>
            <a:fld id="{59395FB3-9C97-154F-86B2-7E381B951268}" type="slidenum">
              <a:rPr lang="en-US" smtClean="0"/>
              <a:pPr/>
              <a:t>11</a:t>
            </a:fld>
            <a:endParaRPr lang="en-US" dirty="0"/>
          </a:p>
        </p:txBody>
      </p:sp>
      <p:pic>
        <p:nvPicPr>
          <p:cNvPr id="16" name="Picture 15">
            <a:extLst>
              <a:ext uri="{FF2B5EF4-FFF2-40B4-BE49-F238E27FC236}">
                <a16:creationId xmlns:a16="http://schemas.microsoft.com/office/drawing/2014/main" id="{9DB5D168-988C-D327-7C24-3EA913BEA455}"/>
              </a:ext>
            </a:extLst>
          </p:cNvPr>
          <p:cNvPicPr>
            <a:picLocks noChangeAspect="1"/>
          </p:cNvPicPr>
          <p:nvPr/>
        </p:nvPicPr>
        <p:blipFill>
          <a:blip r:embed="rId4"/>
          <a:stretch>
            <a:fillRect/>
          </a:stretch>
        </p:blipFill>
        <p:spPr>
          <a:xfrm>
            <a:off x="6115994" y="1"/>
            <a:ext cx="3044438" cy="3428998"/>
          </a:xfrm>
          <a:prstGeom prst="rect">
            <a:avLst/>
          </a:prstGeom>
        </p:spPr>
      </p:pic>
      <p:pic>
        <p:nvPicPr>
          <p:cNvPr id="18" name="Picture 17">
            <a:extLst>
              <a:ext uri="{FF2B5EF4-FFF2-40B4-BE49-F238E27FC236}">
                <a16:creationId xmlns:a16="http://schemas.microsoft.com/office/drawing/2014/main" id="{ED5AEF53-C38E-413A-322E-AE947AA4A75A}"/>
              </a:ext>
            </a:extLst>
          </p:cNvPr>
          <p:cNvPicPr>
            <a:picLocks noChangeAspect="1"/>
          </p:cNvPicPr>
          <p:nvPr/>
        </p:nvPicPr>
        <p:blipFill>
          <a:blip r:embed="rId5"/>
          <a:stretch>
            <a:fillRect/>
          </a:stretch>
        </p:blipFill>
        <p:spPr>
          <a:xfrm>
            <a:off x="9147560" y="0"/>
            <a:ext cx="3044440" cy="3429000"/>
          </a:xfrm>
          <a:prstGeom prst="rect">
            <a:avLst/>
          </a:prstGeom>
        </p:spPr>
      </p:pic>
      <p:pic>
        <p:nvPicPr>
          <p:cNvPr id="22" name="Picture 21">
            <a:extLst>
              <a:ext uri="{FF2B5EF4-FFF2-40B4-BE49-F238E27FC236}">
                <a16:creationId xmlns:a16="http://schemas.microsoft.com/office/drawing/2014/main" id="{A0C3D62A-59F3-6E1C-A9A1-5F7FEE618DE8}"/>
              </a:ext>
            </a:extLst>
          </p:cNvPr>
          <p:cNvPicPr>
            <a:picLocks noChangeAspect="1"/>
          </p:cNvPicPr>
          <p:nvPr/>
        </p:nvPicPr>
        <p:blipFill>
          <a:blip r:embed="rId6"/>
          <a:stretch>
            <a:fillRect/>
          </a:stretch>
        </p:blipFill>
        <p:spPr>
          <a:xfrm>
            <a:off x="9160432" y="3423130"/>
            <a:ext cx="3049650" cy="3434869"/>
          </a:xfrm>
          <a:prstGeom prst="rect">
            <a:avLst/>
          </a:prstGeom>
        </p:spPr>
      </p:pic>
      <p:sp>
        <p:nvSpPr>
          <p:cNvPr id="4" name="Footer Placeholder 2">
            <a:extLst>
              <a:ext uri="{FF2B5EF4-FFF2-40B4-BE49-F238E27FC236}">
                <a16:creationId xmlns:a16="http://schemas.microsoft.com/office/drawing/2014/main" id="{8B95FD76-D36D-BA35-B5B0-B4F06BB0450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5" name="Title 1">
            <a:extLst>
              <a:ext uri="{FF2B5EF4-FFF2-40B4-BE49-F238E27FC236}">
                <a16:creationId xmlns:a16="http://schemas.microsoft.com/office/drawing/2014/main" id="{4338E80C-A94D-E03A-18AC-5626297C3480}"/>
              </a:ext>
            </a:extLst>
          </p:cNvPr>
          <p:cNvSpPr txBox="1">
            <a:spLocks/>
          </p:cNvSpPr>
          <p:nvPr/>
        </p:nvSpPr>
        <p:spPr>
          <a:xfrm>
            <a:off x="304888" y="409575"/>
            <a:ext cx="5522913" cy="423863"/>
          </a:xfrm>
          <a:prstGeom prst="rect">
            <a:avLst/>
          </a:prstGeom>
        </p:spPr>
        <p:txBody>
          <a:bodyPr vert="horz" lIns="0" tIns="0" rIns="0" bIns="0" rtlCol="0" anchor="t" anchorCtr="0">
            <a:noAutofit/>
          </a:bodyPr>
          <a:lstStyle>
            <a:lvl1pPr algn="l" defTabSz="609593" rtl="0" eaLnBrk="1" latinLnBrk="0" hangingPunct="1">
              <a:lnSpc>
                <a:spcPct val="90000"/>
              </a:lnSpc>
              <a:spcBef>
                <a:spcPct val="0"/>
              </a:spcBef>
              <a:buNone/>
              <a:defRPr sz="3200" b="0" i="0" kern="1200">
                <a:solidFill>
                  <a:schemeClr val="bg2"/>
                </a:solidFill>
                <a:latin typeface="IBM Plex Sans" panose="020B0503050203000203" pitchFamily="34" charset="0"/>
                <a:ea typeface="IBM Plex Sans" panose="020B0503050203000203" pitchFamily="34" charset="0"/>
                <a:cs typeface="Arial" charset="0"/>
              </a:defRPr>
            </a:lvl1pPr>
          </a:lstStyle>
          <a:p>
            <a:pPr>
              <a:spcBef>
                <a:spcPts val="0"/>
              </a:spcBef>
              <a:spcAft>
                <a:spcPts val="2400"/>
              </a:spcAft>
              <a:buClr>
                <a:schemeClr val="accent2"/>
              </a:buClr>
              <a:buSzPct val="25000"/>
            </a:pPr>
            <a:r>
              <a:rPr lang="en-US">
                <a:solidFill>
                  <a:srgbClr val="161616"/>
                </a:solidFill>
                <a:ea typeface="Helvetica" charset="0"/>
                <a:cs typeface="Arial" panose="020B0604020202020204" pitchFamily="34" charset="0"/>
                <a:sym typeface="Arial"/>
              </a:rPr>
              <a:t>Specifications</a:t>
            </a:r>
            <a:endParaRPr lang="en-US" dirty="0">
              <a:solidFill>
                <a:srgbClr val="161616"/>
              </a:solidFill>
              <a:ea typeface="Helvetica" charset="0"/>
              <a:cs typeface="Arial" panose="020B0604020202020204" pitchFamily="34" charset="0"/>
            </a:endParaRPr>
          </a:p>
        </p:txBody>
      </p:sp>
    </p:spTree>
    <p:extLst>
      <p:ext uri="{BB962C8B-B14F-4D97-AF65-F5344CB8AC3E}">
        <p14:creationId xmlns:p14="http://schemas.microsoft.com/office/powerpoint/2010/main" val="89871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Production Assets</a:t>
            </a:r>
            <a:endParaRPr lang="en-US" dirty="0">
              <a:solidFill>
                <a:srgbClr val="161616"/>
              </a:solidFill>
              <a:ea typeface="Helvetica" charset="0"/>
              <a:cs typeface="Arial" panose="020B0604020202020204" pitchFamily="34" charset="0"/>
            </a:endParaRPr>
          </a:p>
        </p:txBody>
      </p:sp>
      <p:sp>
        <p:nvSpPr>
          <p:cNvPr id="3" name="Slide Number Placeholder 2">
            <a:extLst>
              <a:ext uri="{FF2B5EF4-FFF2-40B4-BE49-F238E27FC236}">
                <a16:creationId xmlns:a16="http://schemas.microsoft.com/office/drawing/2014/main" id="{90DF07DE-FFAA-9B42-9FA3-D7E30267AA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161616"/>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u="none" strike="noStrike" kern="1200" cap="none" spc="0" normalizeH="0" baseline="0" noProof="0" dirty="0">
              <a:ln>
                <a:noFill/>
              </a:ln>
              <a:solidFill>
                <a:srgbClr val="161616"/>
              </a:solidFill>
              <a:effectLst/>
              <a:uLnTx/>
              <a:uFillTx/>
            </a:endParaRPr>
          </a:p>
        </p:txBody>
      </p:sp>
      <p:sp>
        <p:nvSpPr>
          <p:cNvPr id="10" name="Text Placeholder 4">
            <a:extLst>
              <a:ext uri="{FF2B5EF4-FFF2-40B4-BE49-F238E27FC236}">
                <a16:creationId xmlns:a16="http://schemas.microsoft.com/office/drawing/2014/main" id="{CE264186-1EF6-764D-9F0F-4C5F30119F21}"/>
              </a:ext>
            </a:extLst>
          </p:cNvPr>
          <p:cNvSpPr txBox="1">
            <a:spLocks/>
          </p:cNvSpPr>
          <p:nvPr/>
        </p:nvSpPr>
        <p:spPr>
          <a:xfrm>
            <a:off x="310099" y="1123950"/>
            <a:ext cx="5522913" cy="4864100"/>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93" rtl="0" eaLnBrk="1" fontAlgn="auto" latinLnBrk="0" hangingPunct="1">
              <a:lnSpc>
                <a:spcPct val="100000"/>
              </a:lnSpc>
              <a:spcBef>
                <a:spcPts val="0"/>
              </a:spcBef>
              <a:spcAft>
                <a:spcPts val="1200"/>
              </a:spcAft>
              <a:buClrTx/>
              <a:buSzTx/>
              <a:buFont typeface="Arial"/>
              <a:buNone/>
              <a:tabLst/>
              <a:defRPr/>
            </a:pPr>
            <a:r>
              <a:rPr kumimoji="0" lang="en-US" sz="1400" u="none" strike="noStrike" kern="1200" cap="none" spc="0" normalizeH="0" baseline="0" noProof="0" dirty="0">
                <a:ln>
                  <a:noFill/>
                </a:ln>
                <a:solidFill>
                  <a:srgbClr val="161616"/>
                </a:solidFill>
                <a:effectLst/>
                <a:uLnTx/>
                <a:uFillTx/>
                <a:latin typeface="IBM Plex Sans" panose="020B0503050203000203" pitchFamily="34" charset="0"/>
              </a:rPr>
              <a:t>Clients or agencies can simply provide their key campaign art and messaging — The Weather Company’s Creative Lab will then build out the creatives per our product specifications.</a:t>
            </a:r>
          </a:p>
          <a:p>
            <a:pPr marL="0" marR="0" lvl="0" indent="0" algn="l" defTabSz="609593" rtl="0" eaLnBrk="1" fontAlgn="auto" latinLnBrk="0" hangingPunct="1">
              <a:lnSpc>
                <a:spcPct val="100000"/>
              </a:lnSpc>
              <a:spcBef>
                <a:spcPts val="0"/>
              </a:spcBef>
              <a:spcAft>
                <a:spcPts val="1200"/>
              </a:spcAft>
              <a:buClrTx/>
              <a:buSzTx/>
              <a:buFont typeface="Arial"/>
              <a:buNone/>
              <a:tabLst/>
              <a:defRPr/>
            </a:pPr>
            <a:r>
              <a:rPr kumimoji="0" lang="en-US" sz="1400" u="none" strike="noStrike" kern="1200" cap="none" spc="0" normalizeH="0" baseline="0" noProof="0" dirty="0">
                <a:ln>
                  <a:noFill/>
                </a:ln>
                <a:solidFill>
                  <a:srgbClr val="161616"/>
                </a:solidFill>
                <a:effectLst/>
                <a:uLnTx/>
                <a:uFillTx/>
                <a:latin typeface="IBM Plex Sans" panose="020B0503050203000203" pitchFamily="34" charset="0"/>
              </a:rPr>
              <a:t>The overall creative vision for how the brand or product is presented in this space is the most critical thing for our team to understand before we get started on designs — we will do our best to make sure these goals are met while aligning to the requirements of the ad unit.</a:t>
            </a:r>
          </a:p>
        </p:txBody>
      </p:sp>
      <p:sp>
        <p:nvSpPr>
          <p:cNvPr id="11" name="Text Placeholder 4">
            <a:extLst>
              <a:ext uri="{FF2B5EF4-FFF2-40B4-BE49-F238E27FC236}">
                <a16:creationId xmlns:a16="http://schemas.microsoft.com/office/drawing/2014/main" id="{9B8BC3B8-05C2-1244-9197-F111C4FFAB86}"/>
              </a:ext>
            </a:extLst>
          </p:cNvPr>
          <p:cNvSpPr txBox="1">
            <a:spLocks/>
          </p:cNvSpPr>
          <p:nvPr/>
        </p:nvSpPr>
        <p:spPr>
          <a:xfrm>
            <a:off x="6431280" y="1123655"/>
            <a:ext cx="5338354" cy="2305345"/>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0"/>
              </a:spcBef>
              <a:spcAft>
                <a:spcPts val="1200"/>
              </a:spcAft>
              <a:buClr>
                <a:srgbClr val="000000"/>
              </a:buClr>
              <a:buSzPct val="90000"/>
              <a:buFont typeface="Wingdings" pitchFamily="2" charset="2"/>
              <a:buNone/>
              <a:tabLst/>
              <a:defRPr/>
            </a:pPr>
            <a:r>
              <a:rPr kumimoji="0" lang="en-US" sz="1400" u="none" strike="noStrike" kern="1200" cap="none" spc="0" normalizeH="0" baseline="0" noProof="0" dirty="0">
                <a:ln>
                  <a:noFill/>
                </a:ln>
                <a:solidFill>
                  <a:srgbClr val="161616"/>
                </a:solidFill>
                <a:effectLst/>
                <a:uLnTx/>
                <a:uFillTx/>
                <a:latin typeface="IBM Plex Sans" panose="020B0503050203000203" pitchFamily="34" charset="0"/>
              </a:rPr>
              <a:t>Standard Assets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u="none" strike="noStrike" kern="1200" cap="none" spc="0" normalizeH="0" baseline="0" noProof="0" dirty="0">
                <a:ln>
                  <a:noFill/>
                </a:ln>
                <a:solidFill>
                  <a:srgbClr val="161616"/>
                </a:solidFill>
                <a:effectLst/>
                <a:uLnTx/>
                <a:uFillTx/>
                <a:latin typeface="IBM Plex Sans" panose="020B0503050203000203" pitchFamily="34" charset="0"/>
              </a:rPr>
              <a:t>Hi-resolution brand imagery: flat files or PSD(s)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u="none" strike="noStrike" kern="1200" cap="none" spc="0" normalizeH="0" baseline="0" noProof="0" dirty="0">
                <a:ln>
                  <a:noFill/>
                </a:ln>
                <a:solidFill>
                  <a:srgbClr val="161616"/>
                </a:solidFill>
                <a:effectLst/>
                <a:uLnTx/>
                <a:uFillTx/>
                <a:latin typeface="IBM Plex Sans" panose="020B0503050203000203" pitchFamily="34" charset="0"/>
              </a:rPr>
              <a:t>Brand messaging </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u="none" strike="noStrike" kern="1200" cap="none" spc="0" normalizeH="0" baseline="0" noProof="0" dirty="0">
                <a:ln>
                  <a:noFill/>
                </a:ln>
                <a:solidFill>
                  <a:srgbClr val="161616"/>
                </a:solidFill>
                <a:effectLst/>
                <a:uLnTx/>
                <a:uFillTx/>
                <a:latin typeface="IBM Plex Sans" panose="020B0503050203000203" pitchFamily="34" charset="0"/>
              </a:rPr>
              <a:t>Any required copy such as legal disclaimers, trademarks, or copyrights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u="none" strike="noStrike" kern="1200" cap="none" spc="0" normalizeH="0" baseline="0" noProof="0" dirty="0">
                <a:ln>
                  <a:noFill/>
                </a:ln>
                <a:solidFill>
                  <a:srgbClr val="161616"/>
                </a:solidFill>
                <a:effectLst/>
                <a:uLnTx/>
                <a:uFillTx/>
                <a:latin typeface="IBM Plex Sans" panose="020B0503050203000203" pitchFamily="34" charset="0"/>
              </a:rPr>
              <a:t>Fonts (zip file / licensing info)</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u="none" strike="noStrike" kern="1200" cap="none" spc="0" normalizeH="0" baseline="0" noProof="0" dirty="0">
                <a:ln>
                  <a:noFill/>
                </a:ln>
                <a:solidFill>
                  <a:srgbClr val="161616"/>
                </a:solidFill>
                <a:effectLst/>
                <a:uLnTx/>
                <a:uFillTx/>
                <a:latin typeface="IBM Plex Sans" panose="020B0503050203000203" pitchFamily="34" charset="0"/>
              </a:rPr>
              <a:t>Logos (PNG, EPS, SVG)</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u="none" strike="noStrike" kern="1200" cap="none" spc="0" normalizeH="0" baseline="0" noProof="0" dirty="0">
                <a:ln>
                  <a:noFill/>
                </a:ln>
                <a:solidFill>
                  <a:srgbClr val="161616"/>
                </a:solidFill>
                <a:effectLst/>
                <a:uLnTx/>
                <a:uFillTx/>
                <a:latin typeface="IBM Plex Sans" panose="020B0503050203000203" pitchFamily="34" charset="0"/>
              </a:rPr>
              <a:t>Landing page URL / QR code (optional)</a:t>
            </a:r>
          </a:p>
        </p:txBody>
      </p:sp>
      <p:sp>
        <p:nvSpPr>
          <p:cNvPr id="13" name="TextBox 12">
            <a:extLst>
              <a:ext uri="{FF2B5EF4-FFF2-40B4-BE49-F238E27FC236}">
                <a16:creationId xmlns:a16="http://schemas.microsoft.com/office/drawing/2014/main" id="{3C721C96-4D31-FA4D-8BAC-C1EE527B8B12}"/>
              </a:ext>
            </a:extLst>
          </p:cNvPr>
          <p:cNvSpPr txBox="1"/>
          <p:nvPr/>
        </p:nvSpPr>
        <p:spPr>
          <a:xfrm>
            <a:off x="6431279" y="3660911"/>
            <a:ext cx="4940765" cy="986854"/>
          </a:xfrm>
          <a:prstGeom prst="rect">
            <a:avLst/>
          </a:prstGeom>
          <a:noFill/>
        </p:spPr>
        <p:txBody>
          <a:bodyPr wrap="square" lIns="0" tIns="0" rIns="0" bIns="0" numCol="1" spcCol="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767676"/>
                </a:solidFill>
                <a:effectLst/>
                <a:uLnTx/>
                <a:uFillTx/>
                <a:latin typeface="IBM Plex Sans" panose="020B0503050203000203" pitchFamily="34" charset="0"/>
                <a:ea typeface="+mn-ea"/>
                <a:cs typeface="+mn-cs"/>
              </a:rPr>
              <a:t>Please ensure that all assets provided by Advertiser or Agency to Media Company are legally owned and/or legally licensed for digital usage in the U.S. </a:t>
            </a:r>
          </a:p>
        </p:txBody>
      </p:sp>
      <p:sp>
        <p:nvSpPr>
          <p:cNvPr id="5" name="Footer Placeholder 2">
            <a:extLst>
              <a:ext uri="{FF2B5EF4-FFF2-40B4-BE49-F238E27FC236}">
                <a16:creationId xmlns:a16="http://schemas.microsoft.com/office/drawing/2014/main" id="{9905EFEF-AC1F-5787-C7A9-D9169D026167}"/>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3827778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Google Shape;1304;p193">
            <a:extLst>
              <a:ext uri="{FF2B5EF4-FFF2-40B4-BE49-F238E27FC236}">
                <a16:creationId xmlns:a16="http://schemas.microsoft.com/office/drawing/2014/main" id="{8CBABCDD-5511-3046-918E-37B2D65953FB}"/>
              </a:ext>
            </a:extLst>
          </p:cNvPr>
          <p:cNvSpPr/>
          <p:nvPr/>
        </p:nvSpPr>
        <p:spPr>
          <a:xfrm>
            <a:off x="7584510" y="1763500"/>
            <a:ext cx="4572731" cy="1727600"/>
          </a:xfrm>
          <a:prstGeom prst="chevron">
            <a:avLst>
              <a:gd name="adj" fmla="val 50000"/>
            </a:avLst>
          </a:prstGeom>
          <a:solidFill>
            <a:srgbClr val="0F62FE">
              <a:alpha val="51372"/>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31" name="Group 30">
            <a:extLst>
              <a:ext uri="{FF2B5EF4-FFF2-40B4-BE49-F238E27FC236}">
                <a16:creationId xmlns:a16="http://schemas.microsoft.com/office/drawing/2014/main" id="{024B69C1-793A-A89A-D26A-EC9056D5D97E}"/>
              </a:ext>
            </a:extLst>
          </p:cNvPr>
          <p:cNvGrpSpPr/>
          <p:nvPr/>
        </p:nvGrpSpPr>
        <p:grpSpPr>
          <a:xfrm>
            <a:off x="8854097" y="1812923"/>
            <a:ext cx="1385270" cy="1631216"/>
            <a:chOff x="9445219" y="1820248"/>
            <a:chExt cx="1385270" cy="1631216"/>
          </a:xfrm>
        </p:grpSpPr>
        <p:sp>
          <p:nvSpPr>
            <p:cNvPr id="32" name="TextBox 31">
              <a:extLst>
                <a:ext uri="{FF2B5EF4-FFF2-40B4-BE49-F238E27FC236}">
                  <a16:creationId xmlns:a16="http://schemas.microsoft.com/office/drawing/2014/main" id="{4FDAEB69-EE44-230F-7B79-097C5B67416B}"/>
                </a:ext>
              </a:extLst>
            </p:cNvPr>
            <p:cNvSpPr txBox="1"/>
            <p:nvPr/>
          </p:nvSpPr>
          <p:spPr>
            <a:xfrm>
              <a:off x="9445219" y="1820248"/>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37" name="Rectangle 36">
              <a:extLst>
                <a:ext uri="{FF2B5EF4-FFF2-40B4-BE49-F238E27FC236}">
                  <a16:creationId xmlns:a16="http://schemas.microsoft.com/office/drawing/2014/main" id="{20C75D4D-5A40-6148-221E-43A033DEEB46}"/>
                </a:ext>
              </a:extLst>
            </p:cNvPr>
            <p:cNvSpPr/>
            <p:nvPr/>
          </p:nvSpPr>
          <p:spPr>
            <a:xfrm>
              <a:off x="10166525" y="2829517"/>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47" name="Google Shape;1300;p193">
            <a:extLst>
              <a:ext uri="{FF2B5EF4-FFF2-40B4-BE49-F238E27FC236}">
                <a16:creationId xmlns:a16="http://schemas.microsoft.com/office/drawing/2014/main" id="{41FD5F34-406E-E64E-A092-4EF8648CB437}"/>
              </a:ext>
            </a:extLst>
          </p:cNvPr>
          <p:cNvSpPr/>
          <p:nvPr/>
        </p:nvSpPr>
        <p:spPr>
          <a:xfrm>
            <a:off x="21699" y="1763500"/>
            <a:ext cx="4010023" cy="1744400"/>
          </a:xfrm>
          <a:prstGeom prst="homePlate">
            <a:avLst>
              <a:gd name="adj" fmla="val 50000"/>
            </a:avLst>
          </a:prstGeom>
          <a:solidFill>
            <a:srgbClr val="0F62FE">
              <a:alpha val="18823"/>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48" name="Google Shape;1302;p193">
            <a:extLst>
              <a:ext uri="{FF2B5EF4-FFF2-40B4-BE49-F238E27FC236}">
                <a16:creationId xmlns:a16="http://schemas.microsoft.com/office/drawing/2014/main" id="{917DA7FD-D8E7-6E4E-8765-49E867FE5415}"/>
              </a:ext>
            </a:extLst>
          </p:cNvPr>
          <p:cNvSpPr/>
          <p:nvPr/>
        </p:nvSpPr>
        <p:spPr>
          <a:xfrm>
            <a:off x="3286225" y="1763500"/>
            <a:ext cx="5049846" cy="1727600"/>
          </a:xfrm>
          <a:prstGeom prst="chevron">
            <a:avLst>
              <a:gd name="adj" fmla="val 50000"/>
            </a:avLst>
          </a:prstGeom>
          <a:solidFill>
            <a:srgbClr val="0F62FE">
              <a:alpha val="3450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27" name="Group 26">
            <a:extLst>
              <a:ext uri="{FF2B5EF4-FFF2-40B4-BE49-F238E27FC236}">
                <a16:creationId xmlns:a16="http://schemas.microsoft.com/office/drawing/2014/main" id="{9655642D-16CE-DC8A-678E-1211A0AD9CC0}"/>
              </a:ext>
            </a:extLst>
          </p:cNvPr>
          <p:cNvGrpSpPr/>
          <p:nvPr/>
        </p:nvGrpSpPr>
        <p:grpSpPr>
          <a:xfrm>
            <a:off x="4871843" y="1816348"/>
            <a:ext cx="1908037" cy="1631216"/>
            <a:chOff x="3201867" y="1798804"/>
            <a:chExt cx="1908037" cy="1631216"/>
          </a:xfrm>
        </p:grpSpPr>
        <p:sp>
          <p:nvSpPr>
            <p:cNvPr id="28" name="TextBox 27">
              <a:extLst>
                <a:ext uri="{FF2B5EF4-FFF2-40B4-BE49-F238E27FC236}">
                  <a16:creationId xmlns:a16="http://schemas.microsoft.com/office/drawing/2014/main" id="{8E1967CE-232B-3BCC-01A2-3DA196F5E53A}"/>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29" name="Rectangle 28">
              <a:extLst>
                <a:ext uri="{FF2B5EF4-FFF2-40B4-BE49-F238E27FC236}">
                  <a16:creationId xmlns:a16="http://schemas.microsoft.com/office/drawing/2014/main" id="{FA7E343F-82D5-D8CB-2E4D-E39D91082997}"/>
                </a:ext>
              </a:extLst>
            </p:cNvPr>
            <p:cNvSpPr/>
            <p:nvPr/>
          </p:nvSpPr>
          <p:spPr>
            <a:xfrm>
              <a:off x="3989863" y="2593906"/>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30" name="Picture 29">
              <a:extLst>
                <a:ext uri="{FF2B5EF4-FFF2-40B4-BE49-F238E27FC236}">
                  <a16:creationId xmlns:a16="http://schemas.microsoft.com/office/drawing/2014/main" id="{7DE1B306-BD82-AE70-50D0-9479C8E902A3}"/>
                </a:ext>
              </a:extLst>
            </p:cNvPr>
            <p:cNvPicPr>
              <a:picLocks noChangeAspect="1"/>
            </p:cNvPicPr>
            <p:nvPr/>
          </p:nvPicPr>
          <p:blipFill>
            <a:blip r:embed="rId2"/>
            <a:srcRect/>
            <a:stretch/>
          </p:blipFill>
          <p:spPr>
            <a:xfrm>
              <a:off x="4069532" y="2205222"/>
              <a:ext cx="365760" cy="365760"/>
            </a:xfrm>
            <a:prstGeom prst="rect">
              <a:avLst/>
            </a:prstGeom>
            <a:noFill/>
          </p:spPr>
        </p:pic>
      </p:grpSp>
      <p:grpSp>
        <p:nvGrpSpPr>
          <p:cNvPr id="19" name="Group 18">
            <a:extLst>
              <a:ext uri="{FF2B5EF4-FFF2-40B4-BE49-F238E27FC236}">
                <a16:creationId xmlns:a16="http://schemas.microsoft.com/office/drawing/2014/main" id="{93F6EDA0-0E91-EBA0-CA17-A55AAACE37A8}"/>
              </a:ext>
            </a:extLst>
          </p:cNvPr>
          <p:cNvGrpSpPr/>
          <p:nvPr/>
        </p:nvGrpSpPr>
        <p:grpSpPr>
          <a:xfrm>
            <a:off x="766716" y="3359623"/>
            <a:ext cx="10675833" cy="250109"/>
            <a:chOff x="766716" y="3359623"/>
            <a:chExt cx="10675833" cy="250109"/>
          </a:xfrm>
        </p:grpSpPr>
        <p:cxnSp>
          <p:nvCxnSpPr>
            <p:cNvPr id="12" name="Straight Connector 11">
              <a:extLst>
                <a:ext uri="{FF2B5EF4-FFF2-40B4-BE49-F238E27FC236}">
                  <a16:creationId xmlns:a16="http://schemas.microsoft.com/office/drawing/2014/main" id="{D77AC111-D365-1F38-46A3-4B5406CC4A12}"/>
                </a:ext>
              </a:extLst>
            </p:cNvPr>
            <p:cNvCxnSpPr>
              <a:cxnSpLocks/>
            </p:cNvCxnSpPr>
            <p:nvPr/>
          </p:nvCxnSpPr>
          <p:spPr>
            <a:xfrm>
              <a:off x="894917" y="3486478"/>
              <a:ext cx="10382683" cy="0"/>
            </a:xfrm>
            <a:prstGeom prst="line">
              <a:avLst/>
            </a:prstGeom>
            <a:noFill/>
            <a:ln w="101600" cap="flat" cmpd="sng" algn="ctr">
              <a:solidFill>
                <a:srgbClr val="C6C6C6"/>
              </a:solidFill>
              <a:prstDash val="solid"/>
              <a:miter lim="800000"/>
              <a:headEnd type="oval" w="sm" len="sm"/>
              <a:tailEnd type="oval" w="sm" len="sm"/>
            </a:ln>
            <a:effectLst/>
          </p:spPr>
        </p:cxnSp>
        <p:sp>
          <p:nvSpPr>
            <p:cNvPr id="17" name="Oval 16">
              <a:extLst>
                <a:ext uri="{FF2B5EF4-FFF2-40B4-BE49-F238E27FC236}">
                  <a16:creationId xmlns:a16="http://schemas.microsoft.com/office/drawing/2014/main" id="{5CAB9FD6-667B-461B-8C28-7F0066EE350C}"/>
                </a:ext>
              </a:extLst>
            </p:cNvPr>
            <p:cNvSpPr/>
            <p:nvPr/>
          </p:nvSpPr>
          <p:spPr>
            <a:xfrm>
              <a:off x="509644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18" name="Oval 17">
              <a:extLst>
                <a:ext uri="{FF2B5EF4-FFF2-40B4-BE49-F238E27FC236}">
                  <a16:creationId xmlns:a16="http://schemas.microsoft.com/office/drawing/2014/main" id="{7B92C490-A565-B4E5-E66E-6B1B5F3D0C16}"/>
                </a:ext>
              </a:extLst>
            </p:cNvPr>
            <p:cNvSpPr/>
            <p:nvPr/>
          </p:nvSpPr>
          <p:spPr>
            <a:xfrm>
              <a:off x="1119244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13" name="Oval 12">
              <a:extLst>
                <a:ext uri="{FF2B5EF4-FFF2-40B4-BE49-F238E27FC236}">
                  <a16:creationId xmlns:a16="http://schemas.microsoft.com/office/drawing/2014/main" id="{9C63643E-9C0F-443E-7759-530A91240142}"/>
                </a:ext>
              </a:extLst>
            </p:cNvPr>
            <p:cNvSpPr/>
            <p:nvPr/>
          </p:nvSpPr>
          <p:spPr>
            <a:xfrm>
              <a:off x="76671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sp>
        <p:nvSpPr>
          <p:cNvPr id="2" name="TextBox 1">
            <a:extLst>
              <a:ext uri="{FF2B5EF4-FFF2-40B4-BE49-F238E27FC236}">
                <a16:creationId xmlns:a16="http://schemas.microsoft.com/office/drawing/2014/main" id="{E5D17000-A96A-BDF9-BDB2-373418BAAED9}"/>
              </a:ext>
            </a:extLst>
          </p:cNvPr>
          <p:cNvSpPr txBox="1"/>
          <p:nvPr/>
        </p:nvSpPr>
        <p:spPr>
          <a:xfrm>
            <a:off x="5015172" y="3703789"/>
            <a:ext cx="3034295"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767676"/>
                </a:solidFill>
                <a:effectLst/>
                <a:uLnTx/>
                <a:uFillTx/>
                <a:latin typeface="IBM Plex Sans" panose="020B0503050203000203" pitchFamily="34" charset="0"/>
                <a:ea typeface="+mn-ea"/>
                <a:cs typeface="Arial" panose="020B0604020202020204" pitchFamily="34" charset="0"/>
              </a:rPr>
              <a:t>The Weather Company’s Creative Lab will provide a maximum of three (3) client reviews and design revisions and one (1) redesign per Creative Build prior to launch. </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Full policy &gt;</a:t>
            </a:r>
            <a:endPar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A1C42708-ECB2-9945-8191-5C03BDD677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161616"/>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u="none" strike="noStrike" kern="1200" cap="none" spc="0" normalizeH="0" baseline="0" noProof="0" dirty="0">
              <a:ln>
                <a:noFill/>
              </a:ln>
              <a:solidFill>
                <a:srgbClr val="161616"/>
              </a:solidFill>
              <a:effectLst/>
              <a:uLnTx/>
              <a:uFillTx/>
            </a:endParaRPr>
          </a:p>
        </p:txBody>
      </p:sp>
      <p:sp>
        <p:nvSpPr>
          <p:cNvPr id="51" name="Title 1">
            <a:extLst>
              <a:ext uri="{FF2B5EF4-FFF2-40B4-BE49-F238E27FC236}">
                <a16:creationId xmlns:a16="http://schemas.microsoft.com/office/drawing/2014/main" id="{1EA961E1-702B-D24D-9628-DB4044774AC9}"/>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064FF"/>
              </a:buClr>
              <a:buSzPct val="25000"/>
              <a:buFontTx/>
              <a:buNone/>
              <a:tabLst/>
              <a:defRPr/>
            </a:pPr>
            <a:r>
              <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DOOH</a:t>
            </a:r>
            <a:endPar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52" name="Text Placeholder 4">
            <a:extLst>
              <a:ext uri="{FF2B5EF4-FFF2-40B4-BE49-F238E27FC236}">
                <a16:creationId xmlns:a16="http://schemas.microsoft.com/office/drawing/2014/main" id="{78A36D8A-8DFD-C348-9B2A-15B51F7EEE81}"/>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sp>
        <p:nvSpPr>
          <p:cNvPr id="54" name="TextBox 53">
            <a:extLst>
              <a:ext uri="{FF2B5EF4-FFF2-40B4-BE49-F238E27FC236}">
                <a16:creationId xmlns:a16="http://schemas.microsoft.com/office/drawing/2014/main" id="{7148CA88-C6E8-D940-8271-36CE2AD0ED18}"/>
              </a:ext>
            </a:extLst>
          </p:cNvPr>
          <p:cNvSpPr txBox="1"/>
          <p:nvPr/>
        </p:nvSpPr>
        <p:spPr>
          <a:xfrm>
            <a:off x="1255209" y="3703789"/>
            <a:ext cx="282000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creative variations, inclusive of weather-based functionality.</a:t>
            </a:r>
          </a:p>
        </p:txBody>
      </p:sp>
      <p:sp>
        <p:nvSpPr>
          <p:cNvPr id="55" name="TextBox 54">
            <a:extLst>
              <a:ext uri="{FF2B5EF4-FFF2-40B4-BE49-F238E27FC236}">
                <a16:creationId xmlns:a16="http://schemas.microsoft.com/office/drawing/2014/main" id="{B9C53EDE-273C-F44A-84C6-2CEDCF80673C}"/>
              </a:ext>
            </a:extLst>
          </p:cNvPr>
          <p:cNvSpPr txBox="1"/>
          <p:nvPr/>
        </p:nvSpPr>
        <p:spPr>
          <a:xfrm>
            <a:off x="8922873" y="3703789"/>
            <a:ext cx="2269567"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767676"/>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sp>
        <p:nvSpPr>
          <p:cNvPr id="10" name="TextBox 9">
            <a:extLst>
              <a:ext uri="{FF2B5EF4-FFF2-40B4-BE49-F238E27FC236}">
                <a16:creationId xmlns:a16="http://schemas.microsoft.com/office/drawing/2014/main" id="{DCBCF364-9FF6-4322-8F78-E0C6152ADD73}"/>
              </a:ext>
            </a:extLst>
          </p:cNvPr>
          <p:cNvSpPr txBox="1"/>
          <p:nvPr/>
        </p:nvSpPr>
        <p:spPr>
          <a:xfrm>
            <a:off x="6096000"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0F62FE"/>
                </a:solidFill>
                <a:effectLst/>
                <a:uLnTx/>
                <a:uFillTx/>
                <a:latin typeface="IBM Plex Sans" panose="020B0503050203000203" pitchFamily="34" charset="0"/>
                <a:ea typeface="+mn-ea"/>
                <a:cs typeface="Arial" panose="020B0604020202020204" pitchFamily="34" charset="0"/>
              </a:rPr>
              <a:t>Project timelines may be extended due to multiple products/builds, complex custom animations, client feedback/approval times, multiple/complex trafficking placements.</a:t>
            </a:r>
            <a:endPar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EF62B62E-A165-D022-B1AC-4C28370E7187}"/>
              </a:ext>
            </a:extLst>
          </p:cNvPr>
          <p:cNvSpPr txBox="1"/>
          <p:nvPr/>
        </p:nvSpPr>
        <p:spPr>
          <a:xfrm>
            <a:off x="308591" y="5804956"/>
            <a:ext cx="5325080"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0F62FE"/>
                </a:solidFill>
                <a:effectLst/>
                <a:uLnTx/>
                <a:uFillTx/>
                <a:latin typeface="IBM Plex Sans" panose="020B0503050203000203" pitchFamily="34" charset="0"/>
                <a:ea typeface="+mn-ea"/>
                <a:cs typeface="Arial" panose="020B0604020202020204" pitchFamily="34" charset="0"/>
              </a:rPr>
              <a:t>A</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Arial" panose="020B0604020202020204" pitchFamily="34" charset="0"/>
              </a:rPr>
              <a:t>dditional tracking preparation time is required for Click2Cart (+5 days).</a:t>
            </a:r>
          </a:p>
        </p:txBody>
      </p:sp>
      <p:grpSp>
        <p:nvGrpSpPr>
          <p:cNvPr id="26" name="Group 25">
            <a:extLst>
              <a:ext uri="{FF2B5EF4-FFF2-40B4-BE49-F238E27FC236}">
                <a16:creationId xmlns:a16="http://schemas.microsoft.com/office/drawing/2014/main" id="{E4A0A0CD-3C79-5347-D6C2-5BF5D10BDFF5}"/>
              </a:ext>
            </a:extLst>
          </p:cNvPr>
          <p:cNvGrpSpPr/>
          <p:nvPr/>
        </p:nvGrpSpPr>
        <p:grpSpPr>
          <a:xfrm>
            <a:off x="852260" y="1816348"/>
            <a:ext cx="1473497" cy="1631216"/>
            <a:chOff x="852260" y="1941388"/>
            <a:chExt cx="1473497" cy="1631216"/>
          </a:xfrm>
        </p:grpSpPr>
        <p:sp>
          <p:nvSpPr>
            <p:cNvPr id="24" name="TextBox 23">
              <a:extLst>
                <a:ext uri="{FF2B5EF4-FFF2-40B4-BE49-F238E27FC236}">
                  <a16:creationId xmlns:a16="http://schemas.microsoft.com/office/drawing/2014/main" id="{4CB28420-DF31-8BCB-1E25-D2ADCFD2E37F}"/>
                </a:ext>
              </a:extLst>
            </p:cNvPr>
            <p:cNvSpPr txBox="1"/>
            <p:nvPr/>
          </p:nvSpPr>
          <p:spPr>
            <a:xfrm>
              <a:off x="852260" y="1941388"/>
              <a:ext cx="954107" cy="1631216"/>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2</a:t>
              </a:r>
            </a:p>
          </p:txBody>
        </p:sp>
        <p:sp>
          <p:nvSpPr>
            <p:cNvPr id="25" name="Rectangle 24">
              <a:extLst>
                <a:ext uri="{FF2B5EF4-FFF2-40B4-BE49-F238E27FC236}">
                  <a16:creationId xmlns:a16="http://schemas.microsoft.com/office/drawing/2014/main" id="{95B5FBBC-D51F-5C2D-7D50-87444A466F6F}"/>
                </a:ext>
              </a:extLst>
            </p:cNvPr>
            <p:cNvSpPr/>
            <p:nvPr/>
          </p:nvSpPr>
          <p:spPr>
            <a:xfrm>
              <a:off x="1577175" y="2749653"/>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39" name="Footer Placeholder 2">
            <a:extLst>
              <a:ext uri="{FF2B5EF4-FFF2-40B4-BE49-F238E27FC236}">
                <a16:creationId xmlns:a16="http://schemas.microsoft.com/office/drawing/2014/main" id="{E0A03BB4-708C-900E-82B2-2254A61D8E47}"/>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90817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27A7D930-3B51-0ABB-CF6B-5E9B9DF3670D}"/>
              </a:ext>
            </a:extLst>
          </p:cNvPr>
          <p:cNvPicPr>
            <a:picLocks noChangeAspect="1"/>
          </p:cNvPicPr>
          <p:nvPr/>
        </p:nvPicPr>
        <p:blipFill>
          <a:blip r:embed="rId2"/>
          <a:srcRect/>
          <a:stretch/>
        </p:blipFill>
        <p:spPr>
          <a:xfrm>
            <a:off x="5375586" y="2879210"/>
            <a:ext cx="1440828" cy="1099579"/>
          </a:xfrm>
          <a:prstGeom prst="rect">
            <a:avLst/>
          </a:prstGeom>
        </p:spPr>
      </p:pic>
    </p:spTree>
    <p:extLst>
      <p:ext uri="{BB962C8B-B14F-4D97-AF65-F5344CB8AC3E}">
        <p14:creationId xmlns:p14="http://schemas.microsoft.com/office/powerpoint/2010/main" val="3328613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1D3E80-613B-543C-9F3B-584E91F6AB2D}"/>
              </a:ext>
            </a:extLst>
          </p:cNvPr>
          <p:cNvPicPr>
            <a:picLocks noChangeAspect="1"/>
          </p:cNvPicPr>
          <p:nvPr/>
        </p:nvPicPr>
        <p:blipFill>
          <a:blip r:embed="rId2"/>
          <a:srcRect/>
          <a:stretch/>
        </p:blipFill>
        <p:spPr>
          <a:xfrm>
            <a:off x="6103121" y="0"/>
            <a:ext cx="6088878" cy="6858000"/>
          </a:xfrm>
          <a:prstGeom prst="rect">
            <a:avLst/>
          </a:prstGeom>
        </p:spPr>
      </p:pic>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5371" y="411163"/>
            <a:ext cx="5510213" cy="639762"/>
          </a:xfrm>
        </p:spPr>
        <p:txBody>
          <a:bodyPr/>
          <a:lstStyle/>
          <a:p>
            <a:r>
              <a:rPr lang="en-US" dirty="0">
                <a:solidFill>
                  <a:srgbClr val="161616"/>
                </a:solidFill>
              </a:rPr>
              <a:t>Overview</a:t>
            </a:r>
          </a:p>
        </p:txBody>
      </p:sp>
      <p:sp>
        <p:nvSpPr>
          <p:cNvPr id="7" name="Text Placeholder 5">
            <a:extLst>
              <a:ext uri="{FF2B5EF4-FFF2-40B4-BE49-F238E27FC236}">
                <a16:creationId xmlns:a16="http://schemas.microsoft.com/office/drawing/2014/main" id="{E70640E2-1162-4840-A6B3-FC57978FE21F}"/>
              </a:ext>
            </a:extLst>
          </p:cNvPr>
          <p:cNvSpPr txBox="1">
            <a:spLocks/>
          </p:cNvSpPr>
          <p:nvPr/>
        </p:nvSpPr>
        <p:spPr>
          <a:xfrm>
            <a:off x="304800" y="1123656"/>
            <a:ext cx="5230368" cy="5129362"/>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Digital Out-of-Home is any screen-based advertising that is found outside the home in a public environment. </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Digital OOH has strengthened its presence in recent years to become one of the fastest growing channels in advertising.</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Outdoor advertising has existed for centuries, and its key benefit remains the same: it’s a one-to-many medium that can reach a broad audience at once with impactful messaging.</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Dynamic Creative for Digital OOH enables The Weather Company’s Creative Lab and Weather Targeting platform to bring data-driven, contextually-relevant creative to this space. </a:t>
            </a:r>
          </a:p>
          <a:p>
            <a:pPr defTabSz="1219170">
              <a:spcBef>
                <a:spcPts val="1467"/>
              </a:spcBef>
            </a:pPr>
            <a:endParaRPr lang="en-US" kern="0" dirty="0">
              <a:solidFill>
                <a:srgbClr val="161616"/>
              </a:solidFill>
              <a:latin typeface="IBM Plex Sans" panose="020B0503050203000203" pitchFamily="34" charset="0"/>
              <a:ea typeface="Helvetica" charset="0"/>
              <a:cs typeface="Arial" panose="020B0604020202020204" pitchFamily="34" charset="0"/>
              <a:sym typeface="Arial"/>
            </a:endParaRPr>
          </a:p>
        </p:txBody>
      </p:sp>
      <p:sp>
        <p:nvSpPr>
          <p:cNvPr id="3" name="Slide Number Placeholder 2">
            <a:extLst>
              <a:ext uri="{FF2B5EF4-FFF2-40B4-BE49-F238E27FC236}">
                <a16:creationId xmlns:a16="http://schemas.microsoft.com/office/drawing/2014/main" id="{DA43159C-9E4F-F249-BCA4-7585A61DC544}"/>
              </a:ext>
            </a:extLst>
          </p:cNvPr>
          <p:cNvSpPr>
            <a:spLocks noGrp="1"/>
          </p:cNvSpPr>
          <p:nvPr>
            <p:ph type="sldNum" sz="quarter" idx="11"/>
          </p:nvPr>
        </p:nvSpPr>
        <p:spPr/>
        <p:txBody>
          <a:bodyPr/>
          <a:lstStyle/>
          <a:p>
            <a:fld id="{59395FB3-9C97-154F-86B2-7E381B951268}" type="slidenum">
              <a:rPr lang="en-US" smtClean="0"/>
              <a:pPr/>
              <a:t>2</a:t>
            </a:fld>
            <a:endParaRPr lang="en-US" dirty="0"/>
          </a:p>
        </p:txBody>
      </p:sp>
      <p:sp>
        <p:nvSpPr>
          <p:cNvPr id="2" name="Footer Placeholder 2">
            <a:extLst>
              <a:ext uri="{FF2B5EF4-FFF2-40B4-BE49-F238E27FC236}">
                <a16:creationId xmlns:a16="http://schemas.microsoft.com/office/drawing/2014/main" id="{115EE430-BE49-A556-CEB5-F7D5F650870C}"/>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854595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6972300" cy="581025"/>
          </a:xfrm>
        </p:spPr>
        <p:txBody>
          <a:bodyPr/>
          <a:lstStyle/>
          <a:p>
            <a:r>
              <a:rPr lang="en-US" dirty="0">
                <a:solidFill>
                  <a:srgbClr val="FFFFFF"/>
                </a:solidFill>
                <a:ea typeface="Helvetica" charset="0"/>
                <a:cs typeface="Arial" panose="020B0604020202020204" pitchFamily="34" charset="0"/>
              </a:rPr>
              <a:t>Digital Out-of-Home Functionalities</a:t>
            </a:r>
            <a:br>
              <a:rPr lang="en-US" dirty="0">
                <a:solidFill>
                  <a:srgbClr val="FFFFFF"/>
                </a:solidFill>
                <a:ea typeface="Helvetica" charset="0"/>
                <a:cs typeface="Arial" panose="020B0604020202020204" pitchFamily="34" charset="0"/>
                <a:sym typeface="Arial"/>
              </a:rPr>
            </a:br>
            <a:endParaRPr lang="en-US" dirty="0"/>
          </a:p>
        </p:txBody>
      </p:sp>
      <p:sp>
        <p:nvSpPr>
          <p:cNvPr id="13" name="Text Placeholder 4">
            <a:extLst>
              <a:ext uri="{FF2B5EF4-FFF2-40B4-BE49-F238E27FC236}">
                <a16:creationId xmlns:a16="http://schemas.microsoft.com/office/drawing/2014/main" id="{98EFD7F5-0B17-8148-9282-D58E7D6B0E2F}"/>
              </a:ext>
            </a:extLst>
          </p:cNvPr>
          <p:cNvSpPr txBox="1">
            <a:spLocks/>
          </p:cNvSpPr>
          <p:nvPr/>
        </p:nvSpPr>
        <p:spPr>
          <a:xfrm>
            <a:off x="304888" y="1105638"/>
            <a:ext cx="7182250"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0"/>
              </a:spcBef>
              <a:spcAft>
                <a:spcPts val="1200"/>
              </a:spcAft>
              <a:buClr>
                <a:srgbClr val="0F6FFF"/>
              </a:buClr>
              <a:buSzPct val="25000"/>
              <a:buFont typeface="Wingdings" pitchFamily="2" charset="2"/>
              <a:buNone/>
              <a:tabLst/>
              <a:defRPr/>
            </a:pPr>
            <a:r>
              <a:rPr lang="en-US" sz="1400" kern="0" dirty="0">
                <a:solidFill>
                  <a:schemeClr val="bg2"/>
                </a:solidFill>
                <a:latin typeface="IBM Plex Sans" panose="020B0503050203000203" pitchFamily="34" charset="0"/>
                <a:cs typeface="Arial" panose="020B0604020202020204" pitchFamily="34" charset="0"/>
              </a:rPr>
              <a:t>Digital OOH can incorporate a variety of weather-data-driven functionalities that create unique, contextually-relevant brand experiences for users via TWC Weather Targeting.</a:t>
            </a:r>
            <a:endParaRPr kumimoji="0" lang="en-US" sz="1400" u="none" strike="noStrike" kern="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ts val="1200"/>
              </a:spcAft>
              <a:buClr>
                <a:srgbClr val="0F6FFF"/>
              </a:buClr>
              <a:buSzPct val="25000"/>
              <a:buFont typeface="Wingdings" pitchFamily="2" charset="2"/>
              <a:buNone/>
              <a:tabLst/>
              <a:defRPr/>
            </a:pPr>
            <a:r>
              <a:rPr kumimoji="0" lang="en-US" sz="1400" b="1" u="none" strike="noStrike" kern="0" cap="none" spc="0" normalizeH="0" baseline="0" noProof="0" dirty="0">
                <a:ln>
                  <a:noFill/>
                </a:ln>
                <a:solidFill>
                  <a:srgbClr val="FFFFFF"/>
                </a:solidFill>
                <a:effectLst/>
                <a:uLnTx/>
                <a:uFillTx/>
                <a:latin typeface="IBM Plex Sans" panose="020B0503050203000203" pitchFamily="34" charset="0"/>
                <a:ea typeface="Helvetica" charset="0"/>
              </a:rPr>
              <a:t>Spend Level: Tier 1</a:t>
            </a:r>
          </a:p>
        </p:txBody>
      </p:sp>
      <p:sp>
        <p:nvSpPr>
          <p:cNvPr id="27" name="Footer Placeholder 2">
            <a:extLst>
              <a:ext uri="{FF2B5EF4-FFF2-40B4-BE49-F238E27FC236}">
                <a16:creationId xmlns:a16="http://schemas.microsoft.com/office/drawing/2014/main" id="{F3B739F7-0295-E34A-B56E-D8839397D710}"/>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3</a:t>
            </a:fld>
            <a:endParaRPr lang="en-US" dirty="0">
              <a:latin typeface="IBM Plex Sans" panose="020B0503050203000203" pitchFamily="34" charset="0"/>
            </a:endParaRPr>
          </a:p>
        </p:txBody>
      </p:sp>
      <p:sp>
        <p:nvSpPr>
          <p:cNvPr id="7" name="Footer Placeholder 2">
            <a:extLst>
              <a:ext uri="{FF2B5EF4-FFF2-40B4-BE49-F238E27FC236}">
                <a16:creationId xmlns:a16="http://schemas.microsoft.com/office/drawing/2014/main" id="{F019D130-9D53-C410-B265-82357B81B387}"/>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3742079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BF24C-6B5C-B4AC-AF22-C6E9047755F7}"/>
              </a:ext>
            </a:extLst>
          </p:cNvPr>
          <p:cNvPicPr>
            <a:picLocks noChangeAspect="1"/>
          </p:cNvPicPr>
          <p:nvPr/>
        </p:nvPicPr>
        <p:blipFill>
          <a:blip r:embed="rId3"/>
          <a:srcRect/>
          <a:stretch/>
        </p:blipFill>
        <p:spPr>
          <a:xfrm>
            <a:off x="6103121" y="0"/>
            <a:ext cx="6088878" cy="6858000"/>
          </a:xfrm>
          <a:prstGeom prst="rect">
            <a:avLst/>
          </a:prstGeom>
        </p:spPr>
      </p:pic>
      <p:sp>
        <p:nvSpPr>
          <p:cNvPr id="19" name="Text Placeholder 5">
            <a:extLst>
              <a:ext uri="{FF2B5EF4-FFF2-40B4-BE49-F238E27FC236}">
                <a16:creationId xmlns:a16="http://schemas.microsoft.com/office/drawing/2014/main" id="{0F7BF159-B743-644C-9A9A-4953A7313CAB}"/>
              </a:ext>
            </a:extLst>
          </p:cNvPr>
          <p:cNvSpPr txBox="1">
            <a:spLocks/>
          </p:cNvSpPr>
          <p:nvPr/>
        </p:nvSpPr>
        <p:spPr>
          <a:xfrm>
            <a:off x="304889" y="1123655"/>
            <a:ext cx="5594516" cy="1802425"/>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rtl="0">
              <a:lnSpc>
                <a:spcPct val="100000"/>
              </a:lnSpc>
              <a:spcBef>
                <a:spcPts val="0"/>
              </a:spcBef>
              <a:spcAft>
                <a:spcPts val="0"/>
              </a:spcAft>
              <a:buClr>
                <a:schemeClr val="dk1"/>
              </a:buClr>
              <a:buSzPts val="900"/>
              <a:buFont typeface="Noto Sans Symbols"/>
              <a:buNone/>
            </a:pPr>
            <a:r>
              <a:rPr lang="en-US" sz="1400" dirty="0">
                <a:solidFill>
                  <a:srgbClr val="161616"/>
                </a:solidFill>
                <a:latin typeface="IBM Plex Sans" panose="020B0503050203000203" pitchFamily="34" charset="0"/>
                <a:cs typeface="Arial" panose="020B0604020202020204" pitchFamily="34" charset="0"/>
                <a:sym typeface="Arial"/>
              </a:rPr>
              <a:t>Custom ad creative is served to areas experiencing select current or forecast weather conditions via IWA Weather Targeting. </a:t>
            </a:r>
          </a:p>
          <a:p>
            <a:pPr marL="0" marR="0" lvl="0" indent="0" algn="l" rtl="0">
              <a:lnSpc>
                <a:spcPct val="100000"/>
              </a:lnSpc>
              <a:spcBef>
                <a:spcPts val="0"/>
              </a:spcBef>
              <a:spcAft>
                <a:spcPts val="0"/>
              </a:spcAft>
              <a:buClr>
                <a:schemeClr val="dk1"/>
              </a:buClr>
              <a:buSzPts val="900"/>
              <a:buFont typeface="Noto Sans Symbols"/>
              <a:buNone/>
            </a:pPr>
            <a:endParaRPr lang="en-US" sz="1400" dirty="0">
              <a:solidFill>
                <a:srgbClr val="161616"/>
              </a:solidFill>
              <a:latin typeface="IBM Plex Sans" panose="020B0503050203000203"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ts val="900"/>
              <a:buFont typeface="Noto Sans Symbols"/>
              <a:buNone/>
            </a:pPr>
            <a:r>
              <a:rPr lang="en-US" sz="1400" dirty="0">
                <a:solidFill>
                  <a:srgbClr val="161616"/>
                </a:solidFill>
                <a:latin typeface="IBM Plex Sans" panose="020B0503050203000203" pitchFamily="34" charset="0"/>
                <a:ea typeface="Arial"/>
                <a:cs typeface="Arial" panose="020B0604020202020204" pitchFamily="34" charset="0"/>
                <a:sym typeface="Arial"/>
              </a:rPr>
              <a:t>The ad creative can align to current or forecast clear, cloudy, rainy, and wintry weather, creating a strong contextual relevance for its audience.</a:t>
            </a:r>
          </a:p>
          <a:p>
            <a:pPr marL="0" marR="0" lvl="0" indent="0" algn="l" rtl="0">
              <a:lnSpc>
                <a:spcPct val="100000"/>
              </a:lnSpc>
              <a:spcBef>
                <a:spcPts val="0"/>
              </a:spcBef>
              <a:spcAft>
                <a:spcPts val="0"/>
              </a:spcAft>
              <a:buClr>
                <a:schemeClr val="dk1"/>
              </a:buClr>
              <a:buSzPts val="900"/>
              <a:buFont typeface="Noto Sans Symbols"/>
              <a:buNone/>
            </a:pPr>
            <a:endParaRPr lang="en-US" sz="1400" dirty="0">
              <a:solidFill>
                <a:srgbClr val="161616"/>
              </a:solidFill>
              <a:latin typeface="IBM Plex Sans" panose="020B0503050203000203"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ts val="900"/>
              <a:buFont typeface="Noto Sans Symbols"/>
              <a:buNone/>
            </a:pPr>
            <a:r>
              <a:rPr lang="en-US" sz="1400" dirty="0">
                <a:solidFill>
                  <a:srgbClr val="161616"/>
                </a:solidFill>
                <a:latin typeface="IBM Plex Sans" panose="020B0503050203000203" pitchFamily="34" charset="0"/>
                <a:ea typeface="Arial"/>
                <a:cs typeface="Arial" panose="020B0604020202020204" pitchFamily="34" charset="0"/>
                <a:sym typeface="Arial"/>
              </a:rPr>
              <a:t>Each time the unit loads, the version that matches the </a:t>
            </a:r>
            <a:r>
              <a:rPr lang="en-US" sz="1400" dirty="0">
                <a:solidFill>
                  <a:srgbClr val="161616"/>
                </a:solidFill>
                <a:latin typeface="IBM Plex Sans" panose="020B0503050203000203" pitchFamily="34" charset="0"/>
                <a:cs typeface="Arial" panose="020B0604020202020204" pitchFamily="34" charset="0"/>
              </a:rPr>
              <a:t>user’s current or forecast</a:t>
            </a:r>
            <a:r>
              <a:rPr lang="en-US" sz="1400" dirty="0">
                <a:solidFill>
                  <a:srgbClr val="161616"/>
                </a:solidFill>
                <a:latin typeface="IBM Plex Sans" panose="020B0503050203000203" pitchFamily="34" charset="0"/>
                <a:ea typeface="Arial"/>
                <a:cs typeface="Arial" panose="020B0604020202020204" pitchFamily="34" charset="0"/>
                <a:sym typeface="Arial"/>
              </a:rPr>
              <a:t> weather conditions </a:t>
            </a:r>
            <a:r>
              <a:rPr lang="en-US" sz="1400" dirty="0">
                <a:solidFill>
                  <a:srgbClr val="161616"/>
                </a:solidFill>
                <a:latin typeface="IBM Plex Sans" panose="020B0503050203000203" pitchFamily="34" charset="0"/>
                <a:cs typeface="Arial" panose="020B0604020202020204" pitchFamily="34" charset="0"/>
              </a:rPr>
              <a:t>will display.</a:t>
            </a:r>
          </a:p>
        </p:txBody>
      </p:sp>
      <p:sp>
        <p:nvSpPr>
          <p:cNvPr id="11" name="Title 1">
            <a:extLst>
              <a:ext uri="{FF2B5EF4-FFF2-40B4-BE49-F238E27FC236}">
                <a16:creationId xmlns:a16="http://schemas.microsoft.com/office/drawing/2014/main" id="{9A92D3F6-AFCB-1B47-9BAB-F0D81C3CB67A}"/>
              </a:ext>
            </a:extLst>
          </p:cNvPr>
          <p:cNvSpPr>
            <a:spLocks noGrp="1"/>
          </p:cNvSpPr>
          <p:nvPr>
            <p:ph type="title" idx="4294967295"/>
          </p:nvPr>
        </p:nvSpPr>
        <p:spPr>
          <a:xfrm>
            <a:off x="304888" y="411163"/>
            <a:ext cx="5571656" cy="464048"/>
          </a:xfrm>
        </p:spPr>
        <p:txBody>
          <a:bodyPr/>
          <a:lstStyle/>
          <a:p>
            <a:r>
              <a:rPr lang="en-US" dirty="0">
                <a:solidFill>
                  <a:srgbClr val="161616"/>
                </a:solidFill>
                <a:cs typeface="Arial" panose="020B0604020202020204" pitchFamily="34" charset="0"/>
              </a:rPr>
              <a:t>Weather Conditions</a:t>
            </a:r>
          </a:p>
        </p:txBody>
      </p:sp>
      <p:sp>
        <p:nvSpPr>
          <p:cNvPr id="32" name="Text Placeholder 4">
            <a:extLst>
              <a:ext uri="{FF2B5EF4-FFF2-40B4-BE49-F238E27FC236}">
                <a16:creationId xmlns:a16="http://schemas.microsoft.com/office/drawing/2014/main" id="{30A4A47F-44E7-8C4D-A9DD-53588E85EBF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DOOH Functionalities</a:t>
            </a:r>
          </a:p>
        </p:txBody>
      </p:sp>
      <p:sp>
        <p:nvSpPr>
          <p:cNvPr id="2" name="Slide Number Placeholder 1">
            <a:extLst>
              <a:ext uri="{FF2B5EF4-FFF2-40B4-BE49-F238E27FC236}">
                <a16:creationId xmlns:a16="http://schemas.microsoft.com/office/drawing/2014/main" id="{8503AEAF-DBA3-F943-B255-79AA664436E0}"/>
              </a:ext>
            </a:extLst>
          </p:cNvPr>
          <p:cNvSpPr>
            <a:spLocks noGrp="1"/>
          </p:cNvSpPr>
          <p:nvPr>
            <p:ph type="sldNum" sz="quarter" idx="11"/>
          </p:nvPr>
        </p:nvSpPr>
        <p:spPr/>
        <p:txBody>
          <a:bodyPr/>
          <a:lstStyle/>
          <a:p>
            <a:fld id="{59395FB3-9C97-154F-86B2-7E381B951268}" type="slidenum">
              <a:rPr lang="en-US" smtClean="0"/>
              <a:pPr/>
              <a:t>4</a:t>
            </a:fld>
            <a:endParaRPr lang="en-US" dirty="0"/>
          </a:p>
        </p:txBody>
      </p:sp>
      <p:sp>
        <p:nvSpPr>
          <p:cNvPr id="3" name="Footer Placeholder 2">
            <a:extLst>
              <a:ext uri="{FF2B5EF4-FFF2-40B4-BE49-F238E27FC236}">
                <a16:creationId xmlns:a16="http://schemas.microsoft.com/office/drawing/2014/main" id="{229F5FB3-47A5-FCD9-27F2-B36669F36E6F}"/>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61241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B103D-2809-D90B-04CD-B2635953C863}"/>
              </a:ext>
            </a:extLst>
          </p:cNvPr>
          <p:cNvPicPr>
            <a:picLocks noChangeAspect="1"/>
          </p:cNvPicPr>
          <p:nvPr/>
        </p:nvPicPr>
        <p:blipFill>
          <a:blip r:embed="rId2"/>
          <a:srcRect/>
          <a:stretch/>
        </p:blipFill>
        <p:spPr>
          <a:xfrm>
            <a:off x="6103121" y="0"/>
            <a:ext cx="6088878" cy="6858000"/>
          </a:xfrm>
          <a:prstGeom prst="rect">
            <a:avLst/>
          </a:prstGeom>
        </p:spPr>
      </p:pic>
      <p:sp>
        <p:nvSpPr>
          <p:cNvPr id="32" name="Title 1">
            <a:extLst>
              <a:ext uri="{FF2B5EF4-FFF2-40B4-BE49-F238E27FC236}">
                <a16:creationId xmlns:a16="http://schemas.microsoft.com/office/drawing/2014/main" id="{F4FFBC33-9533-414B-BC3E-6FBAB44E58E4}"/>
              </a:ext>
            </a:extLst>
          </p:cNvPr>
          <p:cNvSpPr txBox="1">
            <a:spLocks/>
          </p:cNvSpPr>
          <p:nvPr/>
        </p:nvSpPr>
        <p:spPr>
          <a:xfrm>
            <a:off x="304888" y="411480"/>
            <a:ext cx="411480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Relative Temperature</a:t>
            </a:r>
          </a:p>
        </p:txBody>
      </p:sp>
      <p:sp>
        <p:nvSpPr>
          <p:cNvPr id="21" name="Text Placeholder 4">
            <a:extLst>
              <a:ext uri="{FF2B5EF4-FFF2-40B4-BE49-F238E27FC236}">
                <a16:creationId xmlns:a16="http://schemas.microsoft.com/office/drawing/2014/main" id="{4D9CED0F-14DC-A549-9B45-5CB7E3306A8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DOOH Functionalities</a:t>
            </a:r>
          </a:p>
        </p:txBody>
      </p:sp>
      <p:sp>
        <p:nvSpPr>
          <p:cNvPr id="2" name="Slide Number Placeholder 1">
            <a:extLst>
              <a:ext uri="{FF2B5EF4-FFF2-40B4-BE49-F238E27FC236}">
                <a16:creationId xmlns:a16="http://schemas.microsoft.com/office/drawing/2014/main" id="{25C02464-5D15-504D-ADC8-BF655491AACE}"/>
              </a:ext>
            </a:extLst>
          </p:cNvPr>
          <p:cNvSpPr>
            <a:spLocks noGrp="1"/>
          </p:cNvSpPr>
          <p:nvPr>
            <p:ph type="sldNum" sz="quarter" idx="11"/>
          </p:nvPr>
        </p:nvSpPr>
        <p:spPr/>
        <p:txBody>
          <a:bodyPr/>
          <a:lstStyle/>
          <a:p>
            <a:fld id="{59395FB3-9C97-154F-86B2-7E381B951268}" type="slidenum">
              <a:rPr lang="en-US" smtClean="0"/>
              <a:pPr/>
              <a:t>5</a:t>
            </a:fld>
            <a:endParaRPr lang="en-US" dirty="0"/>
          </a:p>
        </p:txBody>
      </p:sp>
      <p:sp>
        <p:nvSpPr>
          <p:cNvPr id="64" name="Text Placeholder 4">
            <a:extLst>
              <a:ext uri="{FF2B5EF4-FFF2-40B4-BE49-F238E27FC236}">
                <a16:creationId xmlns:a16="http://schemas.microsoft.com/office/drawing/2014/main" id="{DB8B47EC-F7F4-564B-88E3-7180A0378036}"/>
              </a:ext>
            </a:extLst>
          </p:cNvPr>
          <p:cNvSpPr txBox="1">
            <a:spLocks/>
          </p:cNvSpPr>
          <p:nvPr/>
        </p:nvSpPr>
        <p:spPr>
          <a:xfrm>
            <a:off x="304888" y="1120775"/>
            <a:ext cx="5521146" cy="4275977"/>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Relative Temperature allows advertisers to display different visuals and/or messaging in different relative temperatures. </a:t>
            </a:r>
          </a:p>
          <a:p>
            <a:pPr>
              <a:spcBef>
                <a:spcPts val="0"/>
              </a:spcBef>
              <a:spcAft>
                <a:spcPts val="1200"/>
              </a:spcAft>
            </a:pPr>
            <a:r>
              <a:rPr lang="en-US" sz="1400" dirty="0">
                <a:solidFill>
                  <a:srgbClr val="161616"/>
                </a:solidFill>
                <a:latin typeface="IBM Plex Sans" panose="020B0503050203000203" pitchFamily="34" charset="0"/>
                <a:ea typeface="Helvetica" charset="0"/>
              </a:rPr>
              <a:t>For example, a QSR advertiser could feature a cold beverage on a hot day and a hot beverage on a cold day.</a:t>
            </a:r>
          </a:p>
          <a:p>
            <a:pPr>
              <a:spcBef>
                <a:spcPts val="0"/>
              </a:spcBef>
              <a:spcAft>
                <a:spcPts val="1200"/>
              </a:spcAft>
            </a:pPr>
            <a:r>
              <a:rPr lang="en-US" sz="1400" dirty="0">
                <a:solidFill>
                  <a:srgbClr val="161616"/>
                </a:solidFill>
                <a:latin typeface="IBM Plex Sans" panose="020B0503050203000203" pitchFamily="34" charset="0"/>
                <a:ea typeface="Helvetica" charset="0"/>
              </a:rPr>
              <a:t>Temperatures that feel hot or cold to someone living in Miami are not the same as temperatures that feel hot or cold to someone living in Minneapolis. The Relative Temperature functionality ensures the appropriate version of the creative is served based on regional perceptions of hot or cold conditions.</a:t>
            </a:r>
          </a:p>
        </p:txBody>
      </p:sp>
      <p:sp>
        <p:nvSpPr>
          <p:cNvPr id="3" name="Footer Placeholder 2">
            <a:extLst>
              <a:ext uri="{FF2B5EF4-FFF2-40B4-BE49-F238E27FC236}">
                <a16:creationId xmlns:a16="http://schemas.microsoft.com/office/drawing/2014/main" id="{0B3086A3-3222-FF2D-E1C2-7628D3F2A4DC}"/>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01424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AA8BFA-C708-8C60-FB4E-89D73FFF2A39}"/>
              </a:ext>
            </a:extLst>
          </p:cNvPr>
          <p:cNvPicPr>
            <a:picLocks noChangeAspect="1"/>
          </p:cNvPicPr>
          <p:nvPr/>
        </p:nvPicPr>
        <p:blipFill>
          <a:blip r:embed="rId2"/>
          <a:srcRect/>
          <a:stretch/>
        </p:blipFill>
        <p:spPr>
          <a:xfrm>
            <a:off x="6103121" y="0"/>
            <a:ext cx="6088878" cy="6858000"/>
          </a:xfrm>
          <a:prstGeom prst="rect">
            <a:avLst/>
          </a:prstGeom>
        </p:spPr>
      </p:pic>
      <p:sp>
        <p:nvSpPr>
          <p:cNvPr id="10" name="Title 1">
            <a:extLst>
              <a:ext uri="{FF2B5EF4-FFF2-40B4-BE49-F238E27FC236}">
                <a16:creationId xmlns:a16="http://schemas.microsoft.com/office/drawing/2014/main" id="{7321CE4B-8096-D147-B8CA-96DB9E582F96}"/>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Temperature Comparison</a:t>
            </a:r>
          </a:p>
        </p:txBody>
      </p:sp>
      <p:sp>
        <p:nvSpPr>
          <p:cNvPr id="11" name="Text Placeholder 4">
            <a:extLst>
              <a:ext uri="{FF2B5EF4-FFF2-40B4-BE49-F238E27FC236}">
                <a16:creationId xmlns:a16="http://schemas.microsoft.com/office/drawing/2014/main" id="{A1EA49E2-E23F-F840-B3D1-473CFC8E7BC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DOOH Functionalities</a:t>
            </a:r>
          </a:p>
        </p:txBody>
      </p:sp>
      <p:sp>
        <p:nvSpPr>
          <p:cNvPr id="2" name="Slide Number Placeholder 1">
            <a:extLst>
              <a:ext uri="{FF2B5EF4-FFF2-40B4-BE49-F238E27FC236}">
                <a16:creationId xmlns:a16="http://schemas.microsoft.com/office/drawing/2014/main" id="{69360FA1-9B28-0F48-B23D-B79F7535FEB6}"/>
              </a:ext>
            </a:extLst>
          </p:cNvPr>
          <p:cNvSpPr>
            <a:spLocks noGrp="1"/>
          </p:cNvSpPr>
          <p:nvPr>
            <p:ph type="sldNum" sz="quarter" idx="11"/>
          </p:nvPr>
        </p:nvSpPr>
        <p:spPr/>
        <p:txBody>
          <a:bodyPr/>
          <a:lstStyle/>
          <a:p>
            <a:fld id="{59395FB3-9C97-154F-86B2-7E381B951268}" type="slidenum">
              <a:rPr lang="en-US" smtClean="0"/>
              <a:pPr/>
              <a:t>6</a:t>
            </a:fld>
            <a:endParaRPr lang="en-US" dirty="0"/>
          </a:p>
        </p:txBody>
      </p:sp>
      <p:sp>
        <p:nvSpPr>
          <p:cNvPr id="14" name="Text Placeholder 4">
            <a:extLst>
              <a:ext uri="{FF2B5EF4-FFF2-40B4-BE49-F238E27FC236}">
                <a16:creationId xmlns:a16="http://schemas.microsoft.com/office/drawing/2014/main" id="{33DF5882-7895-734E-B968-4AEA5CE98206}"/>
              </a:ext>
            </a:extLst>
          </p:cNvPr>
          <p:cNvSpPr txBox="1">
            <a:spLocks/>
          </p:cNvSpPr>
          <p:nvPr/>
        </p:nvSpPr>
        <p:spPr>
          <a:xfrm>
            <a:off x="304887" y="1123950"/>
            <a:ext cx="5456548" cy="2868613"/>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With Temperature Comparison logic, the temperature for our users’ location is compared to that of a separate location. Using this information, the visuals and messaging of the ad unit can compare or contrast the two.</a:t>
            </a:r>
          </a:p>
          <a:p>
            <a:pPr>
              <a:spcBef>
                <a:spcPts val="0"/>
              </a:spcBef>
              <a:spcAft>
                <a:spcPts val="1200"/>
              </a:spcAft>
            </a:pPr>
            <a:r>
              <a:rPr lang="en-US" sz="1400" dirty="0">
                <a:solidFill>
                  <a:srgbClr val="161616"/>
                </a:solidFill>
                <a:latin typeface="IBM Plex Sans" panose="020B0503050203000203" pitchFamily="34" charset="0"/>
                <a:ea typeface="Helvetica" charset="0"/>
              </a:rPr>
              <a:t>For example, a warm-weather destination such as a resort can use the temperature comparison feature to find users experiencing cold weather and show them how much nicer the weather is at the resort, driving consideration of a getaway.</a:t>
            </a:r>
            <a:endParaRPr lang="en-US" sz="900" dirty="0">
              <a:solidFill>
                <a:srgbClr val="161616"/>
              </a:solidFill>
              <a:latin typeface="IBM Plex Sans" panose="020B0503050203000203"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D9C2C38F-8903-1935-ABA2-BC490ECEB165}"/>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041684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person, outdoor&#10;&#10;Description automatically generated">
            <a:extLst>
              <a:ext uri="{FF2B5EF4-FFF2-40B4-BE49-F238E27FC236}">
                <a16:creationId xmlns:a16="http://schemas.microsoft.com/office/drawing/2014/main" id="{599388DF-11E4-F0C2-77E1-473F983FE833}"/>
              </a:ext>
            </a:extLst>
          </p:cNvPr>
          <p:cNvPicPr>
            <a:picLocks noChangeAspect="1"/>
          </p:cNvPicPr>
          <p:nvPr/>
        </p:nvPicPr>
        <p:blipFill>
          <a:blip r:embed="rId3"/>
          <a:stretch>
            <a:fillRect/>
          </a:stretch>
        </p:blipFill>
        <p:spPr>
          <a:xfrm>
            <a:off x="6103121" y="0"/>
            <a:ext cx="6088879" cy="6858000"/>
          </a:xfrm>
          <a:prstGeom prst="rect">
            <a:avLst/>
          </a:prstGeom>
        </p:spPr>
      </p:pic>
      <p:sp>
        <p:nvSpPr>
          <p:cNvPr id="10" name="Title 1">
            <a:extLst>
              <a:ext uri="{FF2B5EF4-FFF2-40B4-BE49-F238E27FC236}">
                <a16:creationId xmlns:a16="http://schemas.microsoft.com/office/drawing/2014/main" id="{83A9195D-581C-F443-8AE9-A279F4D6FE5A}"/>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Indices</a:t>
            </a:r>
          </a:p>
        </p:txBody>
      </p:sp>
      <p:sp>
        <p:nvSpPr>
          <p:cNvPr id="11" name="Text Placeholder 4">
            <a:extLst>
              <a:ext uri="{FF2B5EF4-FFF2-40B4-BE49-F238E27FC236}">
                <a16:creationId xmlns:a16="http://schemas.microsoft.com/office/drawing/2014/main" id="{C85E345F-6A6E-DE45-86E7-18745D624AE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DOOH Functionalities</a:t>
            </a:r>
          </a:p>
        </p:txBody>
      </p:sp>
      <p:sp>
        <p:nvSpPr>
          <p:cNvPr id="2" name="Slide Number Placeholder 1">
            <a:extLst>
              <a:ext uri="{FF2B5EF4-FFF2-40B4-BE49-F238E27FC236}">
                <a16:creationId xmlns:a16="http://schemas.microsoft.com/office/drawing/2014/main" id="{163680BE-15A1-1A4E-9F87-06495E6DC2BF}"/>
              </a:ext>
            </a:extLst>
          </p:cNvPr>
          <p:cNvSpPr>
            <a:spLocks noGrp="1"/>
          </p:cNvSpPr>
          <p:nvPr>
            <p:ph type="sldNum" sz="quarter" idx="11"/>
          </p:nvPr>
        </p:nvSpPr>
        <p:spPr/>
        <p:txBody>
          <a:bodyPr/>
          <a:lstStyle/>
          <a:p>
            <a:fld id="{59395FB3-9C97-154F-86B2-7E381B951268}" type="slidenum">
              <a:rPr lang="en-US" smtClean="0"/>
              <a:pPr/>
              <a:t>7</a:t>
            </a:fld>
            <a:endParaRPr lang="en-US" dirty="0"/>
          </a:p>
        </p:txBody>
      </p:sp>
      <p:sp>
        <p:nvSpPr>
          <p:cNvPr id="18" name="Text Placeholder 4">
            <a:extLst>
              <a:ext uri="{FF2B5EF4-FFF2-40B4-BE49-F238E27FC236}">
                <a16:creationId xmlns:a16="http://schemas.microsoft.com/office/drawing/2014/main" id="{E40AC1AF-D7EF-F84D-AFDA-5B58E89DA9E1}"/>
              </a:ext>
            </a:extLst>
          </p:cNvPr>
          <p:cNvSpPr txBox="1">
            <a:spLocks/>
          </p:cNvSpPr>
          <p:nvPr/>
        </p:nvSpPr>
        <p:spPr>
          <a:xfrm>
            <a:off x="307815" y="1123951"/>
            <a:ext cx="5401421" cy="1167304"/>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Indices assign values to a wide range of weather-related conditions that are highly influential to consumer behavior. Advertisers can customize their DOOH imagery and/or messaging based on these values. </a:t>
            </a:r>
          </a:p>
          <a:p>
            <a:pPr>
              <a:spcBef>
                <a:spcPts val="0"/>
              </a:spcBef>
              <a:spcAft>
                <a:spcPts val="1200"/>
              </a:spcAft>
            </a:pPr>
            <a:r>
              <a:rPr lang="en-US" sz="1100" dirty="0">
                <a:solidFill>
                  <a:srgbClr val="161616"/>
                </a:solidFill>
                <a:latin typeface="IBM Plex Sans" panose="020B0503050203000203" pitchFamily="34" charset="0"/>
                <a:ea typeface="Helvetica" charset="0"/>
                <a:cs typeface="Arial" panose="020B0604020202020204" pitchFamily="34" charset="0"/>
              </a:rPr>
              <a:t>Some examples of indices include:</a:t>
            </a:r>
            <a:endParaRPr lang="en-US" sz="1100" dirty="0">
              <a:solidFill>
                <a:srgbClr val="161616"/>
              </a:solidFill>
              <a:latin typeface="IBM Plex Sans" panose="020B0503050203000203" pitchFamily="34" charset="0"/>
              <a:cs typeface="Arial" panose="020B0604020202020204" pitchFamily="34" charset="0"/>
            </a:endParaRPr>
          </a:p>
        </p:txBody>
      </p:sp>
      <p:sp>
        <p:nvSpPr>
          <p:cNvPr id="6" name="Footer Placeholder 2">
            <a:extLst>
              <a:ext uri="{FF2B5EF4-FFF2-40B4-BE49-F238E27FC236}">
                <a16:creationId xmlns:a16="http://schemas.microsoft.com/office/drawing/2014/main" id="{87DB1BD0-9F9E-3B9F-6497-11E360CC8436}"/>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3" name="Text Placeholder 4">
            <a:extLst>
              <a:ext uri="{FF2B5EF4-FFF2-40B4-BE49-F238E27FC236}">
                <a16:creationId xmlns:a16="http://schemas.microsoft.com/office/drawing/2014/main" id="{77A94AAD-2BF3-AED8-84C7-B6F206A4135B}"/>
              </a:ext>
            </a:extLst>
          </p:cNvPr>
          <p:cNvSpPr txBox="1">
            <a:spLocks/>
          </p:cNvSpPr>
          <p:nvPr/>
        </p:nvSpPr>
        <p:spPr>
          <a:xfrm>
            <a:off x="304887" y="2563358"/>
            <a:ext cx="5498592" cy="3109786"/>
          </a:xfrm>
          <a:prstGeom prst="rect">
            <a:avLst/>
          </a:prstGeom>
        </p:spPr>
        <p:txBody>
          <a:bodyPr vert="horz" lIns="0" tIns="0" rIns="0" bIns="0" numCol="2" spcCol="9144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rPr>
              <a:t>Aches and Pains Index:</a:t>
            </a:r>
            <a:r>
              <a:rPr lang="en-US" sz="1100" kern="0" dirty="0">
                <a:solidFill>
                  <a:srgbClr val="161616"/>
                </a:solidFill>
                <a:latin typeface="IBM Plex Sans" panose="020B0503050203000203" pitchFamily="34" charset="0"/>
              </a:rPr>
              <a:t> indicates the weather’s influence on an individual's potential to feel aches and pains.</a:t>
            </a:r>
            <a:endParaRPr lang="en-US" sz="110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rPr>
              <a:t>Breathing Index:</a:t>
            </a:r>
            <a:r>
              <a:rPr lang="en-US" sz="1100" kern="0" dirty="0">
                <a:solidFill>
                  <a:srgbClr val="161616"/>
                </a:solidFill>
                <a:latin typeface="IBM Plex Sans" panose="020B0503050203000203" pitchFamily="34" charset="0"/>
              </a:rPr>
              <a:t> indicates weather’s influence on the ability to breath for respiratory-sensitive individuals including those who suffer from asthma.</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Leisure Travel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indices of outdoor travel / sightseeing conditions.</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Static Electricity Index:</a:t>
            </a:r>
            <a:r>
              <a:rPr lang="en-US" sz="1100" kern="0" dirty="0">
                <a:solidFill>
                  <a:srgbClr val="161616"/>
                </a:solidFill>
                <a:latin typeface="IBM Plex Sans" panose="020B0503050203000203" pitchFamily="34" charset="0"/>
                <a:ea typeface="Helvetica" charset="0"/>
                <a:cs typeface="Arial" panose="020B0604020202020204" pitchFamily="34" charset="0"/>
              </a:rPr>
              <a:t> indicates the potential for static electricity based on weather conditions.</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Ski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an index for favorable skiing weather conditions.</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Frost Potential Index:</a:t>
            </a:r>
            <a:r>
              <a:rPr lang="en-US" sz="1100" kern="0" dirty="0">
                <a:solidFill>
                  <a:srgbClr val="161616"/>
                </a:solidFill>
                <a:latin typeface="IBM Plex Sans" panose="020B0503050203000203" pitchFamily="34" charset="0"/>
                <a:ea typeface="Helvetica" charset="0"/>
                <a:cs typeface="Arial" panose="020B0604020202020204" pitchFamily="34" charset="0"/>
              </a:rPr>
              <a:t> indicates the likelihood of Frost being present.</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Dry Skin Index:</a:t>
            </a:r>
            <a:r>
              <a:rPr lang="en-US" sz="1100" kern="0" dirty="0">
                <a:solidFill>
                  <a:srgbClr val="161616"/>
                </a:solidFill>
                <a:latin typeface="IBM Plex Sans" panose="020B0503050203000203" pitchFamily="34" charset="0"/>
                <a:ea typeface="Helvetica" charset="0"/>
                <a:cs typeface="Arial" panose="020B0604020202020204" pitchFamily="34" charset="0"/>
              </a:rPr>
              <a:t> indicates the likelihood that a person will experience dry skin based on weather conditions.</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Pollen Index:</a:t>
            </a:r>
            <a:r>
              <a:rPr lang="en-US" sz="1100" kern="0" dirty="0">
                <a:solidFill>
                  <a:srgbClr val="161616"/>
                </a:solidFill>
                <a:latin typeface="IBM Plex Sans" panose="020B0503050203000203" pitchFamily="34" charset="0"/>
                <a:ea typeface="Helvetica" charset="0"/>
                <a:cs typeface="Arial" panose="020B0604020202020204" pitchFamily="34" charset="0"/>
              </a:rPr>
              <a:t> forecasts levels of Grass, Ragweed, and Tree pollen.</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Frizz Index:</a:t>
            </a:r>
            <a:r>
              <a:rPr lang="en-US" sz="1100" kern="0" dirty="0">
                <a:solidFill>
                  <a:srgbClr val="161616"/>
                </a:solidFill>
                <a:latin typeface="IBM Plex Sans" panose="020B0503050203000203" pitchFamily="34" charset="0"/>
                <a:ea typeface="Helvetica" charset="0"/>
                <a:cs typeface="Arial" panose="020B0604020202020204" pitchFamily="34" charset="0"/>
              </a:rPr>
              <a:t> scores the likelihood of experiencing frizzy hair.</a:t>
            </a:r>
          </a:p>
        </p:txBody>
      </p:sp>
    </p:spTree>
    <p:extLst>
      <p:ext uri="{BB962C8B-B14F-4D97-AF65-F5344CB8AC3E}">
        <p14:creationId xmlns:p14="http://schemas.microsoft.com/office/powerpoint/2010/main" val="312798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building, outdoor, brick&#10;&#10;Description automatically generated">
            <a:extLst>
              <a:ext uri="{FF2B5EF4-FFF2-40B4-BE49-F238E27FC236}">
                <a16:creationId xmlns:a16="http://schemas.microsoft.com/office/drawing/2014/main" id="{1235A57B-2490-1575-2F15-DC69FC233CBD}"/>
              </a:ext>
            </a:extLst>
          </p:cNvPr>
          <p:cNvPicPr>
            <a:picLocks noChangeAspect="1"/>
          </p:cNvPicPr>
          <p:nvPr/>
        </p:nvPicPr>
        <p:blipFill>
          <a:blip r:embed="rId2"/>
          <a:stretch>
            <a:fillRect/>
          </a:stretch>
        </p:blipFill>
        <p:spPr>
          <a:xfrm>
            <a:off x="6103121" y="0"/>
            <a:ext cx="6088879" cy="6858000"/>
          </a:xfrm>
          <a:prstGeom prst="rect">
            <a:avLst/>
          </a:prstGeom>
        </p:spPr>
      </p:pic>
      <p:sp>
        <p:nvSpPr>
          <p:cNvPr id="5" name="Text Placeholder 4"/>
          <p:cNvSpPr>
            <a:spLocks noGrp="1"/>
          </p:cNvSpPr>
          <p:nvPr>
            <p:ph type="body" sz="quarter" idx="4294967295"/>
          </p:nvPr>
        </p:nvSpPr>
        <p:spPr>
          <a:xfrm>
            <a:off x="304887" y="1123950"/>
            <a:ext cx="5181600" cy="2144713"/>
          </a:xfrm>
        </p:spPr>
        <p:txBody>
          <a:bodyPr/>
          <a:lstStyle/>
          <a:p>
            <a:pPr marL="0" lvl="0" indent="0" algn="l" rtl="0">
              <a:spcBef>
                <a:spcPts val="0"/>
              </a:spcBef>
              <a:spcAft>
                <a:spcPts val="0"/>
              </a:spcAft>
              <a:buClr>
                <a:schemeClr val="dk1"/>
              </a:buClr>
              <a:buSzPts val="1100"/>
              <a:buFont typeface="Arial"/>
              <a:buNone/>
            </a:pPr>
            <a:r>
              <a:rPr lang="en-US" sz="1400" dirty="0">
                <a:solidFill>
                  <a:srgbClr val="161616"/>
                </a:solidFill>
              </a:rPr>
              <a:t>Advertisers can used Timed Messaging to build anticipation ahead of any type of event. Visuals and/or messaging can be adjusted as the event date draws nearer, keeping the brand top of mind for consumers.</a:t>
            </a:r>
          </a:p>
          <a:p>
            <a:pPr marL="0" lvl="0" indent="0" algn="l" rtl="0">
              <a:spcBef>
                <a:spcPts val="0"/>
              </a:spcBef>
              <a:spcAft>
                <a:spcPts val="0"/>
              </a:spcAft>
              <a:buClr>
                <a:schemeClr val="dk1"/>
              </a:buClr>
              <a:buSzPts val="1100"/>
              <a:buFont typeface="Arial"/>
              <a:buNone/>
            </a:pPr>
            <a:endParaRPr lang="en-US" sz="1400" dirty="0">
              <a:solidFill>
                <a:srgbClr val="161616"/>
              </a:solidFill>
              <a:ea typeface="Arial Black" charset="0"/>
            </a:endParaRPr>
          </a:p>
          <a:p>
            <a:pPr marL="0" lvl="0" indent="0" algn="l" rtl="0">
              <a:spcBef>
                <a:spcPts val="0"/>
              </a:spcBef>
              <a:spcAft>
                <a:spcPts val="0"/>
              </a:spcAft>
              <a:buClr>
                <a:schemeClr val="dk1"/>
              </a:buClr>
              <a:buSzPts val="1100"/>
              <a:buFont typeface="Arial"/>
              <a:buNone/>
            </a:pPr>
            <a:r>
              <a:rPr lang="en-US" sz="1400" dirty="0">
                <a:solidFill>
                  <a:srgbClr val="161616"/>
                </a:solidFill>
                <a:ea typeface="Arial Black" charset="0"/>
              </a:rPr>
              <a:t>Some common use-cases include series or movie premieres, special events, holidays, the weekend, limited time offers, etc.</a:t>
            </a:r>
          </a:p>
        </p:txBody>
      </p:sp>
      <p:sp>
        <p:nvSpPr>
          <p:cNvPr id="10" name="Title 1">
            <a:extLst>
              <a:ext uri="{FF2B5EF4-FFF2-40B4-BE49-F238E27FC236}">
                <a16:creationId xmlns:a16="http://schemas.microsoft.com/office/drawing/2014/main" id="{B48BDD1C-4A28-BE46-975B-79311E26657E}"/>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Timed Messaging</a:t>
            </a:r>
          </a:p>
        </p:txBody>
      </p:sp>
      <p:sp>
        <p:nvSpPr>
          <p:cNvPr id="13" name="Text Placeholder 4">
            <a:extLst>
              <a:ext uri="{FF2B5EF4-FFF2-40B4-BE49-F238E27FC236}">
                <a16:creationId xmlns:a16="http://schemas.microsoft.com/office/drawing/2014/main" id="{CD01DC68-3E21-FB4E-8965-54855C58065A}"/>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DOOH Functionalities</a:t>
            </a:r>
          </a:p>
        </p:txBody>
      </p:sp>
      <p:sp>
        <p:nvSpPr>
          <p:cNvPr id="2" name="Slide Number Placeholder 1">
            <a:extLst>
              <a:ext uri="{FF2B5EF4-FFF2-40B4-BE49-F238E27FC236}">
                <a16:creationId xmlns:a16="http://schemas.microsoft.com/office/drawing/2014/main" id="{497EDB5D-F19F-A248-9781-E16B60FA7AA3}"/>
              </a:ext>
            </a:extLst>
          </p:cNvPr>
          <p:cNvSpPr>
            <a:spLocks noGrp="1"/>
          </p:cNvSpPr>
          <p:nvPr>
            <p:ph type="sldNum" sz="quarter" idx="11"/>
          </p:nvPr>
        </p:nvSpPr>
        <p:spPr/>
        <p:txBody>
          <a:bodyPr/>
          <a:lstStyle/>
          <a:p>
            <a:fld id="{59395FB3-9C97-154F-86B2-7E381B951268}" type="slidenum">
              <a:rPr lang="en-US" smtClean="0"/>
              <a:pPr/>
              <a:t>8</a:t>
            </a:fld>
            <a:endParaRPr lang="en-US" dirty="0"/>
          </a:p>
        </p:txBody>
      </p:sp>
      <p:sp>
        <p:nvSpPr>
          <p:cNvPr id="3" name="Footer Placeholder 2">
            <a:extLst>
              <a:ext uri="{FF2B5EF4-FFF2-40B4-BE49-F238E27FC236}">
                <a16:creationId xmlns:a16="http://schemas.microsoft.com/office/drawing/2014/main" id="{65DB79AD-3427-F7D5-0CBE-43108D07456D}"/>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180814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A3FFC"/>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1DAA28-03EE-414E-A293-CE00D2702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FFFFFF"/>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u="none" strike="noStrike" kern="1200" cap="none" spc="0" normalizeH="0" baseline="0" noProof="0" dirty="0">
              <a:ln>
                <a:noFill/>
              </a:ln>
              <a:solidFill>
                <a:srgbClr val="FFFFFF"/>
              </a:solidFill>
              <a:effectLst/>
              <a:uLnTx/>
              <a:uFillTx/>
              <a:ea typeface="+mn-ea"/>
              <a:cs typeface="+mn-cs"/>
            </a:endParaRPr>
          </a:p>
        </p:txBody>
      </p:sp>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7927975" cy="477838"/>
          </a:xfrm>
        </p:spPr>
        <p:txBody>
          <a:bodyPr/>
          <a:lstStyle/>
          <a:p>
            <a:r>
              <a:rPr lang="en-US" dirty="0">
                <a:solidFill>
                  <a:srgbClr val="FFFFFF"/>
                </a:solidFill>
                <a:ea typeface="Helvetica" charset="0"/>
                <a:cs typeface="Arial" panose="020B0604020202020204" pitchFamily="34" charset="0"/>
              </a:rPr>
              <a:t>Additional Features</a:t>
            </a:r>
            <a:br>
              <a:rPr lang="en-US" dirty="0">
                <a:solidFill>
                  <a:srgbClr val="FFFFFF"/>
                </a:solidFill>
                <a:ea typeface="Helvetica" charset="0"/>
                <a:cs typeface="Arial" panose="020B0604020202020204" pitchFamily="34" charset="0"/>
                <a:sym typeface="Arial"/>
              </a:rPr>
            </a:br>
            <a:endParaRPr lang="en-US" dirty="0"/>
          </a:p>
        </p:txBody>
      </p:sp>
      <p:sp>
        <p:nvSpPr>
          <p:cNvPr id="26" name="Text Placeholder 4">
            <a:extLst>
              <a:ext uri="{FF2B5EF4-FFF2-40B4-BE49-F238E27FC236}">
                <a16:creationId xmlns:a16="http://schemas.microsoft.com/office/drawing/2014/main" id="{3034289D-6A38-A745-9CB6-3A6F164CD06E}"/>
              </a:ext>
            </a:extLst>
          </p:cNvPr>
          <p:cNvSpPr txBox="1">
            <a:spLocks/>
          </p:cNvSpPr>
          <p:nvPr/>
        </p:nvSpPr>
        <p:spPr>
          <a:xfrm>
            <a:off x="304887" y="1105638"/>
            <a:ext cx="6682067"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0"/>
              </a:spcBef>
              <a:spcAft>
                <a:spcPts val="1200"/>
              </a:spcAft>
              <a:buClr>
                <a:srgbClr val="0F6FFF"/>
              </a:buClr>
              <a:buSzPct val="25000"/>
              <a:buFont typeface="Wingdings" pitchFamily="2" charset="2"/>
              <a:buNone/>
              <a:tabLst/>
              <a:defRPr/>
            </a:pPr>
            <a:r>
              <a:rPr kumimoji="0" lang="en-US" sz="1400" u="none" strike="noStrike" kern="0" cap="none" spc="0" normalizeH="0" baseline="0" noProof="0" dirty="0">
                <a:ln>
                  <a:noFill/>
                </a:ln>
                <a:solidFill>
                  <a:srgbClr val="FFFFFF"/>
                </a:solidFill>
                <a:effectLst/>
                <a:uLnTx/>
                <a:uFillTx/>
                <a:latin typeface="IBM Plex Sans" panose="020B0503050203000203" pitchFamily="34" charset="0"/>
              </a:rPr>
              <a:t>By default, Digital OOH creative uses static imagery. Adding animation brings the creative to life, helping capture users' attention and increase brand awareness. </a:t>
            </a:r>
          </a:p>
          <a:p>
            <a:pPr marL="0" marR="0" lvl="0" indent="0" algn="l" defTabSz="914400" rtl="0" eaLnBrk="1" fontAlgn="base" latinLnBrk="0" hangingPunct="1">
              <a:lnSpc>
                <a:spcPct val="100000"/>
              </a:lnSpc>
              <a:spcBef>
                <a:spcPts val="0"/>
              </a:spcBef>
              <a:spcAft>
                <a:spcPts val="1200"/>
              </a:spcAft>
              <a:buClr>
                <a:srgbClr val="0F6FFF"/>
              </a:buClr>
              <a:buSzPct val="25000"/>
              <a:buFont typeface="Wingdings" pitchFamily="2" charset="2"/>
              <a:buNone/>
              <a:tabLst/>
              <a:defRPr/>
            </a:pPr>
            <a:r>
              <a:rPr kumimoji="0" lang="en-US" sz="1400" b="1" u="none" strike="noStrike" kern="0" cap="none" spc="0" normalizeH="0" baseline="0" noProof="0" dirty="0">
                <a:ln>
                  <a:noFill/>
                </a:ln>
                <a:solidFill>
                  <a:srgbClr val="FFFFFF"/>
                </a:solidFill>
                <a:effectLst/>
                <a:uLnTx/>
                <a:uFillTx/>
                <a:latin typeface="IBM Plex Sans" panose="020B0503050203000203" pitchFamily="34" charset="0"/>
                <a:ea typeface="Helvetica" charset="0"/>
              </a:rPr>
              <a:t>Spend Level: Tier 2</a:t>
            </a:r>
          </a:p>
        </p:txBody>
      </p:sp>
      <p:sp>
        <p:nvSpPr>
          <p:cNvPr id="6" name="Footer Placeholder 2">
            <a:extLst>
              <a:ext uri="{FF2B5EF4-FFF2-40B4-BE49-F238E27FC236}">
                <a16:creationId xmlns:a16="http://schemas.microsoft.com/office/drawing/2014/main" id="{67633079-3769-D015-A4B9-B1B27C4EC3D9}"/>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689558807"/>
      </p:ext>
    </p:extLst>
  </p:cSld>
  <p:clrMapOvr>
    <a:masterClrMapping/>
  </p:clrMapOvr>
</p:sld>
</file>

<file path=ppt/theme/theme1.xml><?xml version="1.0" encoding="utf-8"?>
<a:theme xmlns:a="http://schemas.openxmlformats.org/drawingml/2006/main" name="blk_background_2017">
  <a:themeElements>
    <a:clrScheme name="Custom 1">
      <a:dk1>
        <a:srgbClr val="000000"/>
      </a:dk1>
      <a:lt1>
        <a:srgbClr val="FEFFFF"/>
      </a:lt1>
      <a:dk2>
        <a:srgbClr val="EAEAEA"/>
      </a:dk2>
      <a:lt2>
        <a:srgbClr val="FFFFFF"/>
      </a:lt2>
      <a:accent1>
        <a:srgbClr val="69A6FF"/>
      </a:accent1>
      <a:accent2>
        <a:srgbClr val="0064FF"/>
      </a:accent2>
      <a:accent3>
        <a:srgbClr val="003BC9"/>
      </a:accent3>
      <a:accent4>
        <a:srgbClr val="BB8EFF"/>
      </a:accent4>
      <a:accent5>
        <a:srgbClr val="6E177D"/>
      </a:accent5>
      <a:accent6>
        <a:srgbClr val="20D5D2"/>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tson_presentation_template" id="{3596A0D1-ED97-224C-9AC3-B3B1AFFC03F1}" vid="{CB59F96B-D893-E545-AC82-604AA9AE6CB9}"/>
    </a:ext>
  </a:extLst>
</a:theme>
</file>

<file path=ppt/theme/theme2.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3.xml><?xml version="1.0" encoding="utf-8"?>
<a:theme xmlns:a="http://schemas.openxmlformats.org/drawingml/2006/main" name="1_blk_background_2017">
  <a:themeElements>
    <a:clrScheme name="Custom 1">
      <a:dk1>
        <a:srgbClr val="000000"/>
      </a:dk1>
      <a:lt1>
        <a:srgbClr val="FEFFFF"/>
      </a:lt1>
      <a:dk2>
        <a:srgbClr val="EAEAEA"/>
      </a:dk2>
      <a:lt2>
        <a:srgbClr val="FFFFFF"/>
      </a:lt2>
      <a:accent1>
        <a:srgbClr val="69A6FF"/>
      </a:accent1>
      <a:accent2>
        <a:srgbClr val="0064FF"/>
      </a:accent2>
      <a:accent3>
        <a:srgbClr val="003BC9"/>
      </a:accent3>
      <a:accent4>
        <a:srgbClr val="BB8EFF"/>
      </a:accent4>
      <a:accent5>
        <a:srgbClr val="6E177D"/>
      </a:accent5>
      <a:accent6>
        <a:srgbClr val="20D5D2"/>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tson_presentation_template" id="{3596A0D1-ED97-224C-9AC3-B3B1AFFC03F1}" vid="{CB59F96B-D893-E545-AC82-604AA9AE6CB9}"/>
    </a:ext>
  </a:extLst>
</a:theme>
</file>

<file path=ppt/theme/theme4.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52906</TotalTime>
  <Words>1260</Words>
  <Application>Microsoft Macintosh PowerPoint</Application>
  <PresentationFormat>Widescreen</PresentationFormat>
  <Paragraphs>124</Paragraphs>
  <Slides>14</Slides>
  <Notes>5</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Noto Sans Symbols</vt:lpstr>
      <vt:lpstr>.AppleSystemUIFont</vt:lpstr>
      <vt:lpstr>Arial</vt:lpstr>
      <vt:lpstr>Helvetica</vt:lpstr>
      <vt:lpstr>IBM Plex Sans</vt:lpstr>
      <vt:lpstr>Wingdings</vt:lpstr>
      <vt:lpstr>Arial Black</vt:lpstr>
      <vt:lpstr>HelvNeue Light for IBM</vt:lpstr>
      <vt:lpstr>blk_background_2017</vt:lpstr>
      <vt:lpstr>IBM BxD 2018 black background</vt:lpstr>
      <vt:lpstr>1_blk_background_2017</vt:lpstr>
      <vt:lpstr>1_IBM BxD 2018 black background</vt:lpstr>
      <vt:lpstr>PowerPoint Presentation</vt:lpstr>
      <vt:lpstr>Overview</vt:lpstr>
      <vt:lpstr>Digital Out-of-Home Functionalities </vt:lpstr>
      <vt:lpstr>Weather Conditions</vt:lpstr>
      <vt:lpstr>PowerPoint Presentation</vt:lpstr>
      <vt:lpstr>PowerPoint Presentation</vt:lpstr>
      <vt:lpstr>PowerPoint Presentation</vt:lpstr>
      <vt:lpstr>PowerPoint Presentation</vt:lpstr>
      <vt:lpstr>Additional Features </vt:lpstr>
      <vt:lpstr>Animation</vt:lpstr>
      <vt:lpstr>PowerPoint Presentation</vt:lpstr>
      <vt:lpstr>Production Assets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GUIMARAES</dc:creator>
  <cp:lastModifiedBy>Joshua Hearn</cp:lastModifiedBy>
  <cp:revision>488</cp:revision>
  <dcterms:created xsi:type="dcterms:W3CDTF">2019-08-29T17:38:12Z</dcterms:created>
  <dcterms:modified xsi:type="dcterms:W3CDTF">2024-01-10T20:08:58Z</dcterms:modified>
</cp:coreProperties>
</file>